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525" r:id="rId2"/>
    <p:sldId id="526" r:id="rId3"/>
    <p:sldId id="527" r:id="rId4"/>
    <p:sldId id="502" r:id="rId5"/>
    <p:sldId id="504" r:id="rId6"/>
    <p:sldId id="510" r:id="rId7"/>
    <p:sldId id="508" r:id="rId8"/>
    <p:sldId id="511" r:id="rId9"/>
    <p:sldId id="513" r:id="rId10"/>
    <p:sldId id="512" r:id="rId11"/>
    <p:sldId id="522" r:id="rId12"/>
    <p:sldId id="519" r:id="rId13"/>
    <p:sldId id="524" r:id="rId14"/>
    <p:sldId id="528" r:id="rId15"/>
    <p:sldId id="39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useTimings="0">
    <p:present/>
    <p:sldAll/>
    <p:penClr>
      <a:srgbClr val="FF0000"/>
    </p:penClr>
  </p:showPr>
  <p:clrMru>
    <a:srgbClr val="CCECFF"/>
    <a:srgbClr val="33CC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04" autoAdjust="0"/>
    <p:restoredTop sz="87253" autoAdjust="0"/>
  </p:normalViewPr>
  <p:slideViewPr>
    <p:cSldViewPr>
      <p:cViewPr varScale="1">
        <p:scale>
          <a:sx n="95" d="100"/>
          <a:sy n="95" d="100"/>
        </p:scale>
        <p:origin x="-5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704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C89BD-DD73-4B5A-B78D-D5FA24C50556}" type="datetimeFigureOut">
              <a:rPr lang="en-US" smtClean="0"/>
              <a:pPr/>
              <a:t>1/15/2011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AE130-1FA2-4CB3-AEE4-A9A66B9DD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E9A54-5C9F-48B6-BFCC-89CBC106EFFC}" type="datetimeFigureOut">
              <a:rPr lang="en-US" smtClean="0"/>
              <a:pPr/>
              <a:t>1/15/2011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A79DA-7C57-4B05-ADFA-3DBB2F944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48BC07B-2C73-46EE-ABA8-32A5842D94BA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A79DA-7C57-4B05-ADFA-3DBB2F9449F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A79DA-7C57-4B05-ADFA-3DBB2F9449F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A79DA-7C57-4B05-ADFA-3DBB2F9449F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A79DA-7C57-4B05-ADFA-3DBB2F9449F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A79DA-7C57-4B05-ADFA-3DBB2F9449F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A79DA-7C57-4B05-ADFA-3DBB2F9449F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94C609-354F-4DA0-9DD0-BB575144288A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CFCAD8-640F-4242-A6D6-F09E96DA782C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A79DA-7C57-4B05-ADFA-3DBB2F9449F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A79DA-7C57-4B05-ADFA-3DBB2F9449F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A79DA-7C57-4B05-ADFA-3DBB2F9449F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A79DA-7C57-4B05-ADFA-3DBB2F9449F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A79DA-7C57-4B05-ADFA-3DBB2F9449F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A79DA-7C57-4B05-ADFA-3DBB2F9449F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82D1-6EE9-5447-8220-46B08AC15D74}" type="datetime1">
              <a:rPr lang="en-US" smtClean="0"/>
              <a:pPr/>
              <a:t>1/15/2011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F3EE7B-B67B-4D9C-B460-F2CDA62C3C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28600"/>
            <a:ext cx="70104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BD30E-4A20-D443-ADA4-66FCE1CBA337}" type="datetime1">
              <a:rPr lang="en-US" smtClean="0"/>
              <a:pPr/>
              <a:t>1/15/2011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CB049-D72B-604D-94F3-D5BC0654C793}" type="datetime1">
              <a:rPr lang="en-US" smtClean="0"/>
              <a:pPr/>
              <a:t>1/15/2011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B514-4ECD-3343-A34C-FA4C8F9B7B17}" type="datetime1">
              <a:rPr lang="en-US" smtClean="0"/>
              <a:pPr/>
              <a:t>1/15/2011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D364-70BB-7B41-B40B-F0281B06B4B0}" type="datetime1">
              <a:rPr lang="en-US" smtClean="0"/>
              <a:pPr/>
              <a:t>1/15/2011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68254-CEFF-4EED-B034-B256F257CE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4D41C-7984-E64B-A62D-EDC08F50A110}" type="datetime1">
              <a:rPr lang="en-US" smtClean="0"/>
              <a:pPr/>
              <a:t>1/15/2011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F4C09-18F5-1749-B3A1-563D2B49A74D}" type="datetime1">
              <a:rPr lang="en-US" smtClean="0"/>
              <a:pPr/>
              <a:t>1/15/2011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39C8-D8FF-C448-AD61-2AB54C6DD478}" type="datetime1">
              <a:rPr lang="en-US" smtClean="0"/>
              <a:pPr/>
              <a:t>1/15/2011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871FE-15E7-0D48-8A78-D2072F73678B}" type="datetime1">
              <a:rPr lang="en-US" smtClean="0"/>
              <a:pPr/>
              <a:t>1/15/2011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0D428-A518-B445-A8F5-45AE09713183}" type="datetime1">
              <a:rPr lang="en-US" smtClean="0"/>
              <a:pPr/>
              <a:t>1/15/2011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A543-8DAE-AE43-81A4-DF9A72045892}" type="datetime1">
              <a:rPr lang="en-US" smtClean="0"/>
              <a:pPr/>
              <a:t>1/15/2011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66C4-7180-7B4E-BFAF-A03EFB1FBF89}" type="datetime1">
              <a:rPr lang="en-US" smtClean="0"/>
              <a:pPr/>
              <a:t>1/15/2011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60B8A-6CF1-664C-AB21-1D8FFDEF2533}" type="datetime1">
              <a:rPr lang="en-US" smtClean="0"/>
              <a:pPr/>
              <a:t>1/15/2011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62800" y="6324600"/>
            <a:ext cx="1524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68254-CEFF-4EED-B034-B256F257CE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5" r:id="rId2"/>
    <p:sldLayoutId id="2147483649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anish@cs.stanford.edu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ctrTitle"/>
          </p:nvPr>
        </p:nvSpPr>
        <p:spPr>
          <a:xfrm>
            <a:off x="0" y="457200"/>
            <a:ext cx="9144000" cy="1470025"/>
          </a:xfrm>
        </p:spPr>
        <p:txBody>
          <a:bodyPr>
            <a:normAutofit/>
          </a:bodyPr>
          <a:lstStyle/>
          <a:p>
            <a:r>
              <a:rPr lang="en-US" sz="4300" dirty="0" smtClean="0"/>
              <a:t>Synthesizing View Definitions from Data</a:t>
            </a:r>
          </a:p>
        </p:txBody>
      </p:sp>
      <p:sp>
        <p:nvSpPr>
          <p:cNvPr id="17411" name="Subtitle 2"/>
          <p:cNvSpPr>
            <a:spLocks noGrp="1"/>
          </p:cNvSpPr>
          <p:nvPr>
            <p:ph type="subTitle" idx="1"/>
          </p:nvPr>
        </p:nvSpPr>
        <p:spPr>
          <a:xfrm>
            <a:off x="609600" y="3505200"/>
            <a:ext cx="7924800" cy="762000"/>
          </a:xfrm>
        </p:spPr>
        <p:txBody>
          <a:bodyPr>
            <a:noAutofit/>
          </a:bodyPr>
          <a:lstStyle/>
          <a:p>
            <a:r>
              <a:rPr lang="en-US" dirty="0" err="1" smtClean="0">
                <a:solidFill>
                  <a:srgbClr val="0070C0"/>
                </a:solidFill>
              </a:rPr>
              <a:t>Aditya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Parameswaran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sz="2800" dirty="0" smtClean="0">
                <a:solidFill>
                  <a:srgbClr val="C00000"/>
                </a:solidFill>
              </a:rPr>
              <a:t>Stanford University</a:t>
            </a:r>
          </a:p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(Joint work with</a:t>
            </a:r>
            <a:r>
              <a:rPr lang="en-US" sz="2400" dirty="0" smtClean="0">
                <a:solidFill>
                  <a:srgbClr val="0070C0"/>
                </a:solidFill>
              </a:rPr>
              <a:t> A. Das </a:t>
            </a:r>
            <a:r>
              <a:rPr lang="en-US" sz="2400" dirty="0" err="1" smtClean="0">
                <a:solidFill>
                  <a:srgbClr val="0070C0"/>
                </a:solidFill>
              </a:rPr>
              <a:t>Sarma</a:t>
            </a:r>
            <a:r>
              <a:rPr lang="en-US" sz="2400" dirty="0" smtClean="0">
                <a:solidFill>
                  <a:schemeClr val="tx1"/>
                </a:solidFill>
              </a:rPr>
              <a:t>,</a:t>
            </a:r>
            <a:r>
              <a:rPr lang="en-US" sz="2400" dirty="0" smtClean="0">
                <a:solidFill>
                  <a:srgbClr val="0070C0"/>
                </a:solidFill>
              </a:rPr>
              <a:t> H. Garcia-Molina </a:t>
            </a:r>
            <a:r>
              <a:rPr lang="en-US" sz="2400" dirty="0" smtClean="0">
                <a:solidFill>
                  <a:schemeClr val="tx1"/>
                </a:solidFill>
              </a:rPr>
              <a:t>and</a:t>
            </a:r>
            <a:r>
              <a:rPr lang="en-US" sz="2400" dirty="0" smtClean="0">
                <a:solidFill>
                  <a:srgbClr val="0070C0"/>
                </a:solidFill>
              </a:rPr>
              <a:t> J. </a:t>
            </a:r>
            <a:r>
              <a:rPr lang="en-US" sz="2400" dirty="0" err="1" smtClean="0">
                <a:solidFill>
                  <a:srgbClr val="0070C0"/>
                </a:solidFill>
              </a:rPr>
              <a:t>Widom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162800" y="6324600"/>
            <a:ext cx="1524000" cy="381000"/>
          </a:xfrm>
          <a:prstGeom prst="rect">
            <a:avLst/>
          </a:prstGeom>
        </p:spPr>
        <p:txBody>
          <a:bodyPr/>
          <a:lstStyle/>
          <a:p>
            <a:fld id="{7453F60C-E27E-48A1-B72A-1CE82E511C08}" type="slidenum">
              <a:rPr lang="en-US"/>
              <a:pPr/>
              <a:t>1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fld id="{09CB6AD5-67B9-428C-A734-4C791C745BD2}" type="datetime1">
              <a:rPr lang="en-US"/>
              <a:pPr/>
              <a:t>1/15/2011</a:t>
            </a:fld>
            <a:endParaRPr lang="en-US"/>
          </a:p>
        </p:txBody>
      </p:sp>
      <p:pic>
        <p:nvPicPr>
          <p:cNvPr id="9" name="Picture 5" descr="back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1981200"/>
            <a:ext cx="174171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551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Conjunctive Queries </a:t>
            </a:r>
            <a:r>
              <a:rPr lang="en-US" dirty="0" err="1" smtClean="0">
                <a:sym typeface="Wingdings"/>
              </a:rPr>
              <a:t></a:t>
            </a:r>
            <a:r>
              <a:rPr lang="en-US" dirty="0" smtClean="0">
                <a:sym typeface="Wingdings"/>
              </a:rPr>
              <a:t> Set Cover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68254-CEFF-4EED-B034-B256F257CE1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5800" y="1828800"/>
            <a:ext cx="838200" cy="33528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57400" y="4038600"/>
            <a:ext cx="8382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981200" y="3530024"/>
            <a:ext cx="41750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n>
                  <a:solidFill>
                    <a:srgbClr val="800000"/>
                  </a:solidFill>
                </a:ln>
              </a:rPr>
              <a:t>V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1219200"/>
            <a:ext cx="40748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n>
                  <a:solidFill>
                    <a:srgbClr val="800000"/>
                  </a:solidFill>
                </a:ln>
              </a:rPr>
              <a:t>R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971800" y="3276600"/>
            <a:ext cx="1676400" cy="457200"/>
          </a:xfrm>
          <a:prstGeom prst="right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800600" y="1676400"/>
            <a:ext cx="609600" cy="6096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P</a:t>
            </a:r>
            <a:r>
              <a:rPr lang="en-US" i="1" baseline="-25000" dirty="0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1</a:t>
            </a:r>
            <a:endParaRPr lang="en-US" i="1" dirty="0">
              <a:ln>
                <a:solidFill>
                  <a:srgbClr val="000000"/>
                </a:solidFill>
              </a:ln>
              <a:solidFill>
                <a:srgbClr val="80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800600" y="2438400"/>
            <a:ext cx="609600" cy="6096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P</a:t>
            </a:r>
            <a:r>
              <a:rPr lang="en-US" i="1" baseline="-25000" dirty="0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2</a:t>
            </a:r>
            <a:endParaRPr lang="en-US" i="1" dirty="0">
              <a:ln>
                <a:solidFill>
                  <a:srgbClr val="000000"/>
                </a:solidFill>
              </a:ln>
              <a:solidFill>
                <a:srgbClr val="8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800600" y="3200400"/>
            <a:ext cx="609600" cy="6096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P</a:t>
            </a:r>
            <a:r>
              <a:rPr lang="en-US" i="1" baseline="-25000" dirty="0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3</a:t>
            </a:r>
            <a:endParaRPr lang="en-US" i="1" dirty="0">
              <a:ln>
                <a:solidFill>
                  <a:srgbClr val="000000"/>
                </a:solidFill>
              </a:ln>
              <a:solidFill>
                <a:srgbClr val="80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800600" y="4876800"/>
            <a:ext cx="609600" cy="6096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err="1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P</a:t>
            </a:r>
            <a:r>
              <a:rPr lang="en-US" i="1" baseline="-25000" dirty="0" err="1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k</a:t>
            </a:r>
            <a:endParaRPr lang="en-US" i="1" dirty="0">
              <a:ln>
                <a:solidFill>
                  <a:srgbClr val="000000"/>
                </a:solidFill>
              </a:ln>
              <a:solidFill>
                <a:srgbClr val="800000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926884" y="2891135"/>
            <a:ext cx="1580882" cy="507910"/>
            <a:chOff x="2926884" y="3653135"/>
            <a:chExt cx="1580882" cy="507910"/>
          </a:xfrm>
        </p:grpSpPr>
        <p:sp>
          <p:nvSpPr>
            <p:cNvPr id="16" name="TextBox 15"/>
            <p:cNvSpPr txBox="1"/>
            <p:nvPr/>
          </p:nvSpPr>
          <p:spPr>
            <a:xfrm>
              <a:off x="2926884" y="3653135"/>
              <a:ext cx="158088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n>
                    <a:solidFill>
                      <a:srgbClr val="000000"/>
                    </a:solidFill>
                  </a:ln>
                </a:rPr>
                <a:t>All </a:t>
              </a:r>
              <a:r>
                <a:rPr lang="en-US" sz="2400" i="1" dirty="0" smtClean="0">
                  <a:ln>
                    <a:solidFill>
                      <a:srgbClr val="000000"/>
                    </a:solidFill>
                  </a:ln>
                </a:rPr>
                <a:t>P</a:t>
              </a:r>
              <a:r>
                <a:rPr lang="en-US" sz="2400" i="1" baseline="-25000" dirty="0" smtClean="0">
                  <a:ln>
                    <a:solidFill>
                      <a:srgbClr val="000000"/>
                    </a:solidFill>
                  </a:ln>
                </a:rPr>
                <a:t>i</a:t>
              </a:r>
              <a:r>
                <a:rPr lang="en-US" sz="2400" dirty="0" smtClean="0">
                  <a:ln>
                    <a:solidFill>
                      <a:srgbClr val="000000"/>
                    </a:solidFill>
                  </a:ln>
                </a:rPr>
                <a:t>(</a:t>
              </a:r>
              <a:r>
                <a:rPr lang="en-US" sz="2400" i="1" dirty="0" smtClean="0">
                  <a:ln>
                    <a:solidFill>
                      <a:srgbClr val="000000"/>
                    </a:solidFill>
                  </a:ln>
                </a:rPr>
                <a:t>R</a:t>
              </a:r>
              <a:r>
                <a:rPr lang="en-US" sz="2400" dirty="0" smtClean="0">
                  <a:ln>
                    <a:solidFill>
                      <a:srgbClr val="000000"/>
                    </a:solidFill>
                  </a:ln>
                </a:rPr>
                <a:t>)    </a:t>
              </a:r>
              <a:r>
                <a:rPr lang="en-US" sz="2400" i="1" dirty="0" smtClean="0">
                  <a:ln>
                    <a:solidFill>
                      <a:srgbClr val="000000"/>
                    </a:solidFill>
                  </a:ln>
                </a:rPr>
                <a:t>V</a:t>
              </a:r>
              <a:endParaRPr lang="en-US" sz="2400" i="1" dirty="0">
                <a:ln>
                  <a:solidFill>
                    <a:srgbClr val="000000"/>
                  </a:solidFill>
                </a:ln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 rot="16200000">
              <a:off x="3857243" y="3762757"/>
              <a:ext cx="427245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n>
                    <a:solidFill>
                      <a:srgbClr val="000000"/>
                    </a:solidFill>
                  </a:ln>
                </a:rPr>
                <a:t>|</a:t>
              </a:r>
              <a:r>
                <a:rPr lang="en-US" dirty="0" smtClean="0">
                  <a:ln>
                    <a:solidFill>
                      <a:srgbClr val="000000"/>
                    </a:solidFill>
                  </a:ln>
                </a:rPr>
                <a:t>U</a:t>
              </a:r>
              <a:endParaRPr lang="en-US" dirty="0">
                <a:ln>
                  <a:solidFill>
                    <a:srgbClr val="000000"/>
                  </a:solidFill>
                </a:ln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7239000" y="1828800"/>
            <a:ext cx="838200" cy="22098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7086600" y="1219200"/>
            <a:ext cx="1295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n>
                  <a:solidFill>
                    <a:srgbClr val="800000"/>
                  </a:solidFill>
                </a:ln>
              </a:rPr>
              <a:t>U</a:t>
            </a:r>
            <a:r>
              <a:rPr lang="en-US" sz="3200" dirty="0" smtClean="0">
                <a:ln>
                  <a:solidFill>
                    <a:srgbClr val="800000"/>
                  </a:solidFill>
                </a:ln>
              </a:rPr>
              <a:t>=</a:t>
            </a:r>
            <a:r>
              <a:rPr lang="en-US" sz="3200" i="1" dirty="0" smtClean="0">
                <a:ln>
                  <a:solidFill>
                    <a:srgbClr val="800000"/>
                  </a:solidFill>
                </a:ln>
              </a:rPr>
              <a:t>R</a:t>
            </a:r>
            <a:r>
              <a:rPr lang="en-US" sz="3200" dirty="0" smtClean="0">
                <a:ln>
                  <a:solidFill>
                    <a:srgbClr val="800000"/>
                  </a:solidFill>
                </a:ln>
              </a:rPr>
              <a:t>-</a:t>
            </a:r>
            <a:r>
              <a:rPr lang="en-US" sz="3200" i="1" dirty="0" smtClean="0">
                <a:ln>
                  <a:solidFill>
                    <a:srgbClr val="800000"/>
                  </a:solidFill>
                </a:ln>
              </a:rPr>
              <a:t>V</a:t>
            </a:r>
          </a:p>
        </p:txBody>
      </p:sp>
      <p:cxnSp>
        <p:nvCxnSpPr>
          <p:cNvPr id="22" name="Straight Connector 21"/>
          <p:cNvCxnSpPr>
            <a:stCxn id="13" idx="2"/>
          </p:cNvCxnSpPr>
          <p:nvPr/>
        </p:nvCxnSpPr>
        <p:spPr>
          <a:xfrm rot="10800000" flipV="1">
            <a:off x="2971800" y="2743200"/>
            <a:ext cx="1828800" cy="2438400"/>
          </a:xfrm>
          <a:prstGeom prst="line">
            <a:avLst/>
          </a:prstGeom>
          <a:ln w="25400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3" idx="2"/>
          </p:cNvCxnSpPr>
          <p:nvPr/>
        </p:nvCxnSpPr>
        <p:spPr>
          <a:xfrm rot="10800000">
            <a:off x="1676400" y="2743200"/>
            <a:ext cx="3124200" cy="1588"/>
          </a:xfrm>
          <a:prstGeom prst="line">
            <a:avLst/>
          </a:prstGeom>
          <a:ln w="25400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62000" y="2743200"/>
            <a:ext cx="685800" cy="2362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133600" y="4114800"/>
            <a:ext cx="685800" cy="990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>
            <a:stCxn id="13" idx="6"/>
          </p:cNvCxnSpPr>
          <p:nvPr/>
        </p:nvCxnSpPr>
        <p:spPr>
          <a:xfrm flipV="1">
            <a:off x="5410200" y="1905000"/>
            <a:ext cx="1752600" cy="838200"/>
          </a:xfrm>
          <a:prstGeom prst="line">
            <a:avLst/>
          </a:prstGeom>
          <a:ln w="25400" cap="flat" cmpd="sng" algn="ctr">
            <a:solidFill>
              <a:srgbClr val="008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3" idx="6"/>
          </p:cNvCxnSpPr>
          <p:nvPr/>
        </p:nvCxnSpPr>
        <p:spPr>
          <a:xfrm>
            <a:off x="5410200" y="2743200"/>
            <a:ext cx="1752600" cy="1588"/>
          </a:xfrm>
          <a:prstGeom prst="line">
            <a:avLst/>
          </a:prstGeom>
          <a:ln w="25400" cap="flat" cmpd="sng" algn="ctr">
            <a:solidFill>
              <a:srgbClr val="008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7315200" y="1905000"/>
            <a:ext cx="685800" cy="838200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 rot="5400000">
            <a:off x="4762500" y="4381500"/>
            <a:ext cx="685800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029200" y="5715000"/>
            <a:ext cx="3352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n>
                  <a:solidFill>
                    <a:srgbClr val="008000"/>
                  </a:solidFill>
                </a:ln>
              </a:rPr>
              <a:t>Cover </a:t>
            </a:r>
            <a:r>
              <a:rPr lang="en-US" sz="2400" i="1" dirty="0" smtClean="0">
                <a:ln>
                  <a:solidFill>
                    <a:srgbClr val="008000"/>
                  </a:solidFill>
                </a:ln>
              </a:rPr>
              <a:t>U</a:t>
            </a:r>
            <a:r>
              <a:rPr lang="en-US" sz="2400" dirty="0" smtClean="0">
                <a:ln>
                  <a:solidFill>
                    <a:srgbClr val="008000"/>
                  </a:solidFill>
                </a:ln>
              </a:rPr>
              <a:t> with fewest sets</a:t>
            </a:r>
            <a:endParaRPr lang="en-US" sz="2400" dirty="0">
              <a:ln>
                <a:solidFill>
                  <a:srgbClr val="008000"/>
                </a:solidFill>
              </a:ln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5800" y="5715000"/>
            <a:ext cx="3200400" cy="707886"/>
          </a:xfrm>
          <a:prstGeom prst="rect">
            <a:avLst/>
          </a:prstGeom>
          <a:solidFill>
            <a:srgbClr val="CCFFCC"/>
          </a:solidFill>
          <a:ln w="1905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If</a:t>
            </a:r>
            <a:r>
              <a:rPr lang="en-US" sz="20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 EVD 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exists =&gt; Exact </a:t>
            </a:r>
            <a:r>
              <a:rPr lang="en-US" sz="20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BVD</a:t>
            </a:r>
            <a:endParaRPr lang="en-US" sz="2000" dirty="0" smtClean="0">
              <a:ln>
                <a:solidFill>
                  <a:schemeClr val="tx2">
                    <a:lumMod val="50000"/>
                  </a:schemeClr>
                </a:solidFill>
              </a:ln>
            </a:endParaRPr>
          </a:p>
          <a:p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Else Approximate (</a:t>
            </a:r>
            <a:r>
              <a:rPr lang="en-US" sz="20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BVD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/</a:t>
            </a:r>
            <a:r>
              <a:rPr lang="en-US" sz="20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AVD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)</a:t>
            </a:r>
            <a:endParaRPr lang="en-US" sz="2000" dirty="0">
              <a:ln>
                <a:solidFill>
                  <a:schemeClr val="tx2">
                    <a:lumMod val="50000"/>
                  </a:schemeClr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 animBg="1"/>
      <p:bldP spid="15" grpId="0" animBg="1"/>
      <p:bldP spid="19" grpId="0" animBg="1"/>
      <p:bldP spid="20" grpId="0"/>
      <p:bldP spid="27" grpId="0" animBg="1"/>
      <p:bldP spid="28" grpId="0" animBg="1"/>
      <p:bldP spid="35" grpId="0" animBg="1"/>
      <p:bldP spid="39" grpId="0"/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010400" cy="1143000"/>
          </a:xfrm>
        </p:spPr>
        <p:txBody>
          <a:bodyPr/>
          <a:lstStyle/>
          <a:p>
            <a:r>
              <a:rPr lang="en-US" i="1" dirty="0" smtClean="0"/>
              <a:t>K</a:t>
            </a:r>
            <a:r>
              <a:rPr lang="en-US" dirty="0" smtClean="0"/>
              <a:t>-Unions: Greedy Pickings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fld id="{81984F2D-E466-4F9A-A3EC-8AD7BD0A937A}" type="datetime1">
              <a:rPr lang="en-US"/>
              <a:pPr/>
              <a:t>1/15/2011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324600"/>
            <a:ext cx="1524000" cy="381000"/>
          </a:xfrm>
          <a:prstGeom prst="rect">
            <a:avLst/>
          </a:prstGeom>
        </p:spPr>
        <p:txBody>
          <a:bodyPr/>
          <a:lstStyle/>
          <a:p>
            <a:fld id="{E244E1B0-1CA7-406A-891A-2963AF4057E1}" type="slidenum">
              <a:rPr lang="en-US"/>
              <a:pPr/>
              <a:t>11</a:t>
            </a:fld>
            <a:endParaRPr lang="en-US"/>
          </a:p>
        </p:txBody>
      </p:sp>
      <p:sp>
        <p:nvSpPr>
          <p:cNvPr id="31749" name="Content Placeholder 2"/>
          <p:cNvSpPr txBox="1">
            <a:spLocks/>
          </p:cNvSpPr>
          <p:nvPr/>
        </p:nvSpPr>
        <p:spPr bwMode="auto">
          <a:xfrm>
            <a:off x="304800" y="1676400"/>
            <a:ext cx="8534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>
              <a:latin typeface="Calibri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914400" y="1676400"/>
            <a:ext cx="609600" cy="6096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C</a:t>
            </a:r>
            <a:r>
              <a:rPr lang="en-US" i="1" baseline="-25000" dirty="0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1</a:t>
            </a:r>
            <a:endParaRPr lang="en-US" i="1" dirty="0">
              <a:ln>
                <a:solidFill>
                  <a:srgbClr val="000000"/>
                </a:solidFill>
              </a:ln>
              <a:solidFill>
                <a:srgbClr val="8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914400" y="2438400"/>
            <a:ext cx="609600" cy="6096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C</a:t>
            </a:r>
            <a:r>
              <a:rPr lang="en-US" i="1" baseline="-25000" dirty="0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2</a:t>
            </a:r>
            <a:endParaRPr lang="en-US" i="1" dirty="0" smtClean="0">
              <a:ln>
                <a:solidFill>
                  <a:srgbClr val="000000"/>
                </a:solidFill>
              </a:ln>
              <a:solidFill>
                <a:srgbClr val="8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14400" y="3200400"/>
            <a:ext cx="609600" cy="6096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C</a:t>
            </a:r>
            <a:r>
              <a:rPr lang="en-US" i="1" baseline="-25000" dirty="0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3</a:t>
            </a:r>
            <a:endParaRPr lang="en-US" i="1" dirty="0" smtClean="0">
              <a:ln>
                <a:solidFill>
                  <a:srgbClr val="000000"/>
                </a:solidFill>
              </a:ln>
              <a:solidFill>
                <a:srgbClr val="8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914400" y="4876800"/>
            <a:ext cx="609600" cy="6096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C</a:t>
            </a:r>
            <a:r>
              <a:rPr lang="en-US" i="1" baseline="-25000" dirty="0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r</a:t>
            </a:r>
            <a:endParaRPr lang="en-US" i="1" dirty="0">
              <a:ln>
                <a:solidFill>
                  <a:srgbClr val="000000"/>
                </a:solidFill>
              </a:ln>
              <a:solidFill>
                <a:srgbClr val="800000"/>
              </a:solidFill>
            </a:endParaRP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 rot="5400000">
            <a:off x="876301" y="4381500"/>
            <a:ext cx="685800" cy="3175"/>
          </a:xfrm>
          <a:prstGeom prst="line">
            <a:avLst/>
          </a:prstGeom>
          <a:noFill/>
          <a:ln w="25400">
            <a:solidFill>
              <a:srgbClr val="000000"/>
            </a:solidFill>
            <a:prstDash val="dash"/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124200" y="1219200"/>
            <a:ext cx="838200" cy="1905000"/>
          </a:xfrm>
          <a:prstGeom prst="rect">
            <a:avLst/>
          </a:prstGeom>
          <a:solidFill>
            <a:srgbClr val="D9D9D9"/>
          </a:solidFill>
          <a:ln w="28575">
            <a:solidFill>
              <a:srgbClr val="800000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124200" y="3429000"/>
            <a:ext cx="838200" cy="2590800"/>
          </a:xfrm>
          <a:prstGeom prst="rect">
            <a:avLst/>
          </a:prstGeom>
          <a:solidFill>
            <a:srgbClr val="D9D9D9"/>
          </a:solidFill>
          <a:ln w="28575">
            <a:solidFill>
              <a:srgbClr val="800000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124200" y="3810000"/>
            <a:ext cx="8382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124200" y="1752600"/>
            <a:ext cx="838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stCxn id="7" idx="6"/>
          </p:cNvCxnSpPr>
          <p:nvPr/>
        </p:nvCxnSpPr>
        <p:spPr>
          <a:xfrm flipV="1">
            <a:off x="1524000" y="1828800"/>
            <a:ext cx="160020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7" idx="6"/>
          </p:cNvCxnSpPr>
          <p:nvPr/>
        </p:nvCxnSpPr>
        <p:spPr>
          <a:xfrm flipV="1">
            <a:off x="1524000" y="2514600"/>
            <a:ext cx="1752600" cy="228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7" idx="6"/>
          </p:cNvCxnSpPr>
          <p:nvPr/>
        </p:nvCxnSpPr>
        <p:spPr>
          <a:xfrm>
            <a:off x="1524000" y="2743200"/>
            <a:ext cx="1676400" cy="1066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7" idx="6"/>
          </p:cNvCxnSpPr>
          <p:nvPr/>
        </p:nvCxnSpPr>
        <p:spPr>
          <a:xfrm>
            <a:off x="1524000" y="2743200"/>
            <a:ext cx="1600200" cy="15240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962400" y="914400"/>
            <a:ext cx="1600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dirty="0" smtClean="0">
                <a:ln>
                  <a:solidFill>
                    <a:srgbClr val="800000"/>
                  </a:solidFill>
                </a:ln>
                <a:latin typeface="+mn-lt"/>
                <a:ea typeface="+mn-ea"/>
              </a:rPr>
              <a:t>V</a:t>
            </a:r>
            <a:endParaRPr lang="en-US" sz="3200" i="1" dirty="0">
              <a:ln>
                <a:solidFill>
                  <a:srgbClr val="800000"/>
                </a:solidFill>
              </a:ln>
              <a:latin typeface="+mn-lt"/>
              <a:ea typeface="+mn-e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62400" y="3072825"/>
            <a:ext cx="1600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dirty="0" smtClean="0">
                <a:ln>
                  <a:solidFill>
                    <a:srgbClr val="800000"/>
                  </a:solidFill>
                </a:ln>
                <a:latin typeface="+mn-lt"/>
                <a:ea typeface="+mn-ea"/>
              </a:rPr>
              <a:t>R-V</a:t>
            </a:r>
            <a:endParaRPr lang="en-US" sz="3200" i="1" dirty="0">
              <a:ln>
                <a:solidFill>
                  <a:srgbClr val="800000"/>
                </a:solidFill>
              </a:ln>
              <a:latin typeface="+mn-lt"/>
              <a:ea typeface="+mn-ea"/>
            </a:endParaRPr>
          </a:p>
        </p:txBody>
      </p:sp>
      <p:sp>
        <p:nvSpPr>
          <p:cNvPr id="30" name="TextBox 29"/>
          <p:cNvSpPr txBox="1"/>
          <p:nvPr/>
        </p:nvSpPr>
        <p:spPr>
          <a:xfrm rot="20254379">
            <a:off x="2100287" y="1935114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good</a:t>
            </a:r>
            <a:endParaRPr lang="en-US" sz="2400" i="1" dirty="0"/>
          </a:p>
        </p:txBody>
      </p:sp>
      <p:sp>
        <p:nvSpPr>
          <p:cNvPr id="32" name="TextBox 31"/>
          <p:cNvSpPr txBox="1"/>
          <p:nvPr/>
        </p:nvSpPr>
        <p:spPr>
          <a:xfrm rot="2410905">
            <a:off x="2491545" y="3668253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bad</a:t>
            </a:r>
            <a:endParaRPr lang="en-US" sz="2400" i="1" dirty="0"/>
          </a:p>
        </p:txBody>
      </p:sp>
      <p:sp>
        <p:nvSpPr>
          <p:cNvPr id="36" name="Rounded Rectangle 35"/>
          <p:cNvSpPr/>
          <p:nvPr/>
        </p:nvSpPr>
        <p:spPr>
          <a:xfrm>
            <a:off x="3124200" y="1219200"/>
            <a:ext cx="838200" cy="5334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3124200" y="3429000"/>
            <a:ext cx="838200" cy="381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953000" y="2057400"/>
            <a:ext cx="4038600" cy="181588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Greedy Pickings </a:t>
            </a:r>
            <a:r>
              <a:rPr lang="en-US" sz="2800" dirty="0" smtClean="0">
                <a:latin typeface="+mn-lt"/>
              </a:rPr>
              <a:t>algorithm: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At each step, pick </a:t>
            </a:r>
            <a:r>
              <a:rPr lang="en-US" sz="2800" i="1" dirty="0" err="1" smtClean="0">
                <a:latin typeface="+mn-lt"/>
              </a:rPr>
              <a:t>C</a:t>
            </a:r>
            <a:r>
              <a:rPr lang="en-US" sz="2800" i="1" baseline="-25000" dirty="0" err="1" smtClean="0">
                <a:latin typeface="+mn-lt"/>
              </a:rPr>
              <a:t>i</a:t>
            </a:r>
            <a:r>
              <a:rPr lang="en-US" sz="2800" dirty="0" smtClean="0">
                <a:latin typeface="+mn-lt"/>
              </a:rPr>
              <a:t> with</a:t>
            </a:r>
            <a:endParaRPr lang="en-US" sz="2800" dirty="0" smtClean="0"/>
          </a:p>
          <a:p>
            <a:r>
              <a:rPr lang="en-US" sz="2800" dirty="0" smtClean="0">
                <a:latin typeface="+mn-lt"/>
              </a:rPr>
              <a:t>      max (</a:t>
            </a:r>
            <a:r>
              <a:rPr lang="en-US" sz="2800" i="1" dirty="0" smtClean="0">
                <a:latin typeface="+mn-lt"/>
              </a:rPr>
              <a:t>good</a:t>
            </a:r>
            <a:r>
              <a:rPr lang="en-US" sz="2800" dirty="0" smtClean="0">
                <a:latin typeface="+mn-lt"/>
              </a:rPr>
              <a:t> – </a:t>
            </a:r>
            <a:r>
              <a:rPr lang="en-US" sz="2800" i="1" dirty="0" smtClean="0">
                <a:latin typeface="+mn-lt"/>
              </a:rPr>
              <a:t>bad</a:t>
            </a:r>
            <a:r>
              <a:rPr lang="en-US" sz="2800" dirty="0" smtClean="0">
                <a:latin typeface="+mn-lt"/>
              </a:rPr>
              <a:t>)</a:t>
            </a:r>
            <a:endParaRPr lang="en-US" sz="2800" dirty="0"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9600" y="1981200"/>
            <a:ext cx="800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sz="2800" dirty="0" smtClean="0">
                <a:latin typeface="+mj-lt"/>
              </a:rPr>
              <a:t>Naïve Algorithm EXP(</a:t>
            </a:r>
            <a:r>
              <a:rPr lang="en-US" sz="2800" i="1" dirty="0" smtClean="0">
                <a:latin typeface="+mj-lt"/>
              </a:rPr>
              <a:t>m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i="1" dirty="0" smtClean="0">
                <a:latin typeface="+mj-lt"/>
              </a:rPr>
              <a:t>k</a:t>
            </a:r>
            <a:r>
              <a:rPr lang="en-US" sz="2800" dirty="0" smtClean="0">
                <a:latin typeface="+mj-lt"/>
              </a:rPr>
              <a:t>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>
                <a:latin typeface="+mj-lt"/>
              </a:rPr>
              <a:t>Greedy pickings algorithm =&gt; weak guarantee 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 err="1" smtClean="0">
                <a:latin typeface="+mj-lt"/>
              </a:rPr>
              <a:t>Inapproximability</a:t>
            </a:r>
            <a:r>
              <a:rPr lang="en-US" sz="2800" dirty="0" smtClean="0">
                <a:latin typeface="+mj-lt"/>
              </a:rPr>
              <a:t> of general greedy algorithms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5800" y="1219200"/>
            <a:ext cx="7924800" cy="461665"/>
          </a:xfrm>
          <a:prstGeom prst="rect">
            <a:avLst/>
          </a:prstGeom>
          <a:solidFill>
            <a:srgbClr val="CCFFCC"/>
          </a:solidFill>
          <a:ln w="1905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R</a:t>
            </a:r>
            <a:r>
              <a:rPr lang="en-US" sz="24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(</a:t>
            </a:r>
            <a:r>
              <a:rPr lang="en-US" sz="24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A</a:t>
            </a:r>
            <a:r>
              <a:rPr lang="en-US" sz="2400" i="1" baseline="-25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1</a:t>
            </a:r>
            <a:r>
              <a:rPr lang="en-US" sz="24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, </a:t>
            </a:r>
            <a:r>
              <a:rPr lang="en-US" sz="24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A</a:t>
            </a:r>
            <a:r>
              <a:rPr lang="en-US" sz="2400" i="1" baseline="-25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2</a:t>
            </a:r>
            <a:r>
              <a:rPr lang="en-US" sz="24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, …, </a:t>
            </a:r>
            <a:r>
              <a:rPr lang="en-US" sz="24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A</a:t>
            </a:r>
            <a:r>
              <a:rPr lang="en-US" sz="2400" i="1" baseline="-25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m</a:t>
            </a:r>
            <a:r>
              <a:rPr lang="en-US" sz="24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), </a:t>
            </a:r>
            <a:r>
              <a:rPr lang="en-US" sz="24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V</a:t>
            </a:r>
            <a:r>
              <a:rPr lang="en-US" sz="24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 </a:t>
            </a:r>
            <a:r>
              <a:rPr lang="en-US" sz="24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ym typeface="Wingdings"/>
              </a:rPr>
              <a:t></a:t>
            </a:r>
            <a:r>
              <a:rPr lang="en-US" sz="24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 Find </a:t>
            </a:r>
            <a:r>
              <a:rPr lang="en-US" sz="24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k</a:t>
            </a:r>
            <a:r>
              <a:rPr lang="en-US" sz="24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-unions </a:t>
            </a:r>
            <a:r>
              <a:rPr lang="en-US" sz="24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Q</a:t>
            </a:r>
            <a:r>
              <a:rPr lang="en-US" sz="24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 </a:t>
            </a:r>
            <a:r>
              <a:rPr lang="en-US" sz="2400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s.t</a:t>
            </a:r>
            <a:r>
              <a:rPr lang="en-US" sz="24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. </a:t>
            </a:r>
            <a:r>
              <a:rPr lang="en-US" sz="24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d</a:t>
            </a:r>
            <a:r>
              <a:rPr lang="en-US" sz="24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(</a:t>
            </a:r>
            <a:r>
              <a:rPr lang="en-US" sz="24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Q</a:t>
            </a:r>
            <a:r>
              <a:rPr lang="en-US" sz="24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(</a:t>
            </a:r>
            <a:r>
              <a:rPr lang="en-US" sz="24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R</a:t>
            </a:r>
            <a:r>
              <a:rPr lang="en-US" sz="24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),</a:t>
            </a:r>
            <a:r>
              <a:rPr lang="en-US" sz="24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V</a:t>
            </a:r>
            <a:r>
              <a:rPr lang="en-US" sz="24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) minimized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 animBg="1"/>
      <p:bldP spid="30" grpId="0" build="allAtOnce"/>
      <p:bldP spid="32" grpId="0" build="allAtOnce"/>
      <p:bldP spid="36" grpId="0" animBg="1"/>
      <p:bldP spid="37" grpId="0" animBg="1"/>
      <p:bldP spid="38" grpId="0" uiExpand="1" build="allAtOnce" animBg="1"/>
      <p:bldP spid="26" grpId="0" uiExpand="1" build="allAtOnce"/>
      <p:bldP spid="26" grpId="1" uiExpand="1" build="allAtOnce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010400" cy="1143000"/>
          </a:xfrm>
        </p:spPr>
        <p:txBody>
          <a:bodyPr/>
          <a:lstStyle/>
          <a:p>
            <a:r>
              <a:rPr lang="en-US" i="1" dirty="0" smtClean="0"/>
              <a:t>K</a:t>
            </a:r>
            <a:r>
              <a:rPr lang="en-US" dirty="0" smtClean="0"/>
              <a:t>-Unions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fld id="{D9F5230E-5CC2-429F-9C70-AED77C6E4B2C}" type="datetime1">
              <a:rPr lang="en-US"/>
              <a:pPr/>
              <a:t>1/15/2011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324600"/>
            <a:ext cx="1524000" cy="381000"/>
          </a:xfrm>
          <a:prstGeom prst="rect">
            <a:avLst/>
          </a:prstGeom>
        </p:spPr>
        <p:txBody>
          <a:bodyPr/>
          <a:lstStyle/>
          <a:p>
            <a:fld id="{6246198B-564F-4A6C-9B49-6427FA657A21}" type="slidenum">
              <a:rPr lang="en-US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1066800"/>
            <a:ext cx="4724400" cy="1672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  <a:latin typeface="+mn-lt"/>
              </a:rPr>
              <a:t>Distance metrics: </a:t>
            </a:r>
          </a:p>
          <a:p>
            <a:pPr>
              <a:buFont typeface="Arial" pitchFamily="34" charset="0"/>
              <a:buChar char="•"/>
            </a:pPr>
            <a:r>
              <a:rPr lang="en-US" sz="2800" i="1" dirty="0" smtClean="0"/>
              <a:t>d</a:t>
            </a:r>
            <a:r>
              <a:rPr lang="en-US" sz="2800" dirty="0" smtClean="0">
                <a:latin typeface="+mn-lt"/>
              </a:rPr>
              <a:t>: </a:t>
            </a:r>
            <a:r>
              <a:rPr lang="en-US" sz="2800" i="1" dirty="0" smtClean="0">
                <a:latin typeface="+mn-lt"/>
              </a:rPr>
              <a:t>X</a:t>
            </a:r>
            <a:r>
              <a:rPr lang="en-US" sz="2800" dirty="0" smtClean="0">
                <a:latin typeface="+mn-lt"/>
              </a:rPr>
              <a:t>+</a:t>
            </a:r>
            <a:r>
              <a:rPr lang="en-US" sz="2800" i="1" dirty="0" smtClean="0">
                <a:latin typeface="+mn-lt"/>
              </a:rPr>
              <a:t>Z</a:t>
            </a:r>
            <a:r>
              <a:rPr lang="en-US" sz="2800" i="1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2800" i="1" dirty="0" err="1" smtClean="0">
                <a:solidFill>
                  <a:schemeClr val="bg1">
                    <a:lumMod val="85000"/>
                  </a:schemeClr>
                </a:solidFill>
              </a:rPr>
              <a:t>gb</a:t>
            </a:r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: </a:t>
            </a:r>
            <a:r>
              <a:rPr lang="en-US" sz="2800" i="1" dirty="0" smtClean="0">
                <a:solidFill>
                  <a:schemeClr val="bg1">
                    <a:lumMod val="85000"/>
                  </a:schemeClr>
                </a:solidFill>
              </a:rPr>
              <a:t>Y-X</a:t>
            </a:r>
          </a:p>
          <a:p>
            <a:pPr>
              <a:buFont typeface="Arial" pitchFamily="34" charset="0"/>
              <a:buChar char="•"/>
            </a:pPr>
            <a:endParaRPr lang="en-US" sz="2800" i="1" baseline="-250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486400" y="2438400"/>
            <a:ext cx="609600" cy="6096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 smtClean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rPr>
              <a:t>Q</a:t>
            </a:r>
            <a:endParaRPr lang="en-US" i="1" dirty="0">
              <a:ln>
                <a:solidFill>
                  <a:srgbClr val="000000"/>
                </a:solidFill>
              </a:ln>
              <a:solidFill>
                <a:srgbClr val="800000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696200" y="1219200"/>
            <a:ext cx="838200" cy="1905000"/>
          </a:xfrm>
          <a:prstGeom prst="rect">
            <a:avLst/>
          </a:prstGeom>
          <a:solidFill>
            <a:srgbClr val="D9D9D9"/>
          </a:solidFill>
          <a:ln w="28575">
            <a:solidFill>
              <a:srgbClr val="800000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7696200" y="3429000"/>
            <a:ext cx="838200" cy="2590800"/>
          </a:xfrm>
          <a:prstGeom prst="rect">
            <a:avLst/>
          </a:prstGeom>
          <a:solidFill>
            <a:srgbClr val="D9D9D9"/>
          </a:solidFill>
          <a:ln w="28575">
            <a:solidFill>
              <a:srgbClr val="800000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696200" y="3429000"/>
            <a:ext cx="8382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7696200" y="1219200"/>
            <a:ext cx="8382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8" idx="6"/>
          </p:cNvCxnSpPr>
          <p:nvPr/>
        </p:nvCxnSpPr>
        <p:spPr>
          <a:xfrm flipV="1">
            <a:off x="6096000" y="1219200"/>
            <a:ext cx="1600200" cy="15240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8" idx="6"/>
          </p:cNvCxnSpPr>
          <p:nvPr/>
        </p:nvCxnSpPr>
        <p:spPr>
          <a:xfrm flipV="1">
            <a:off x="6096000" y="2514600"/>
            <a:ext cx="1752600" cy="228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8" idx="6"/>
          </p:cNvCxnSpPr>
          <p:nvPr/>
        </p:nvCxnSpPr>
        <p:spPr>
          <a:xfrm>
            <a:off x="6096000" y="2743200"/>
            <a:ext cx="160020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8" idx="6"/>
          </p:cNvCxnSpPr>
          <p:nvPr/>
        </p:nvCxnSpPr>
        <p:spPr>
          <a:xfrm>
            <a:off x="6096000" y="2743200"/>
            <a:ext cx="1600200" cy="11430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 rot="20254379">
            <a:off x="6672287" y="1935114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good</a:t>
            </a:r>
            <a:endParaRPr lang="en-US" sz="2400" i="1" dirty="0"/>
          </a:p>
        </p:txBody>
      </p:sp>
      <p:sp>
        <p:nvSpPr>
          <p:cNvPr id="21" name="TextBox 20"/>
          <p:cNvSpPr txBox="1"/>
          <p:nvPr/>
        </p:nvSpPr>
        <p:spPr>
          <a:xfrm rot="1753972">
            <a:off x="6965603" y="3269641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bad</a:t>
            </a:r>
            <a:endParaRPr lang="en-US" sz="2400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7315200" y="838200"/>
            <a:ext cx="533400" cy="584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dirty="0" smtClean="0">
                <a:ln>
                  <a:solidFill>
                    <a:srgbClr val="800000"/>
                  </a:solidFill>
                </a:ln>
                <a:latin typeface="+mn-lt"/>
                <a:ea typeface="+mn-ea"/>
              </a:rPr>
              <a:t>V</a:t>
            </a:r>
            <a:endParaRPr lang="en-US" sz="3200" i="1" dirty="0">
              <a:ln>
                <a:solidFill>
                  <a:srgbClr val="800000"/>
                </a:solidFill>
              </a:ln>
              <a:latin typeface="+mn-lt"/>
              <a:ea typeface="+mn-e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934200" y="5511225"/>
            <a:ext cx="1600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dirty="0" smtClean="0">
                <a:ln>
                  <a:solidFill>
                    <a:srgbClr val="800000"/>
                  </a:solidFill>
                </a:ln>
                <a:latin typeface="+mn-lt"/>
                <a:ea typeface="+mn-ea"/>
              </a:rPr>
              <a:t>R-V</a:t>
            </a:r>
            <a:endParaRPr lang="en-US" sz="3200" i="1" dirty="0">
              <a:ln>
                <a:solidFill>
                  <a:srgbClr val="800000"/>
                </a:solidFill>
              </a:ln>
              <a:latin typeface="+mn-lt"/>
              <a:ea typeface="+mn-e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848600" y="1524000"/>
            <a:ext cx="533400" cy="584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dirty="0" smtClean="0">
                <a:ln>
                  <a:solidFill>
                    <a:schemeClr val="tx1"/>
                  </a:solidFill>
                </a:ln>
                <a:latin typeface="+mn-lt"/>
                <a:ea typeface="+mn-ea"/>
              </a:rPr>
              <a:t>Y</a:t>
            </a:r>
            <a:endParaRPr lang="en-US" sz="3200" i="1" dirty="0">
              <a:ln>
                <a:solidFill>
                  <a:schemeClr val="tx1"/>
                </a:solidFill>
              </a:ln>
              <a:latin typeface="+mn-lt"/>
              <a:ea typeface="+mn-e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848600" y="2514600"/>
            <a:ext cx="533400" cy="584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dirty="0" smtClean="0">
                <a:ln>
                  <a:solidFill>
                    <a:schemeClr val="tx1"/>
                  </a:solidFill>
                </a:ln>
              </a:rPr>
              <a:t>Z</a:t>
            </a:r>
            <a:endParaRPr lang="en-US" sz="3200" i="1" dirty="0">
              <a:ln>
                <a:solidFill>
                  <a:schemeClr val="tx1"/>
                </a:solidFill>
              </a:ln>
              <a:latin typeface="+mn-lt"/>
              <a:ea typeface="+mn-ea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48600" y="3352800"/>
            <a:ext cx="533400" cy="584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dirty="0" smtClean="0">
                <a:ln>
                  <a:solidFill>
                    <a:schemeClr val="tx1"/>
                  </a:solidFill>
                </a:ln>
              </a:rPr>
              <a:t>X</a:t>
            </a:r>
            <a:endParaRPr lang="en-US" sz="3200" i="1" dirty="0">
              <a:ln>
                <a:solidFill>
                  <a:schemeClr val="tx1"/>
                </a:solidFill>
              </a:ln>
              <a:latin typeface="+mn-lt"/>
              <a:ea typeface="+mn-ea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3400" y="3962400"/>
            <a:ext cx="6324600" cy="707886"/>
          </a:xfrm>
          <a:prstGeom prst="rect">
            <a:avLst/>
          </a:prstGeom>
          <a:solidFill>
            <a:srgbClr val="CCFFCC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No 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greedy algorithm 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can achieve sub-linear (in |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V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|) approximation ratio 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R</a:t>
            </a:r>
            <a:r>
              <a:rPr lang="en-US" sz="2000" i="1" baseline="-25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d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 </a:t>
            </a:r>
            <a:r>
              <a:rPr lang="en-US" sz="2000" b="1" dirty="0" smtClean="0">
                <a:solidFill>
                  <a:schemeClr val="bg1">
                    <a:lumMod val="85000"/>
                  </a:schemeClr>
                </a:solidFill>
              </a:rPr>
              <a:t>or </a:t>
            </a:r>
            <a:r>
              <a:rPr lang="en-US" sz="2000" b="1" i="1" dirty="0" err="1" smtClean="0">
                <a:solidFill>
                  <a:schemeClr val="bg1">
                    <a:lumMod val="85000"/>
                  </a:schemeClr>
                </a:solidFill>
              </a:rPr>
              <a:t>R</a:t>
            </a:r>
            <a:r>
              <a:rPr lang="en-US" sz="2000" b="1" i="1" baseline="-25000" dirty="0" err="1" smtClean="0">
                <a:solidFill>
                  <a:schemeClr val="bg1">
                    <a:lumMod val="85000"/>
                  </a:schemeClr>
                </a:solidFill>
              </a:rPr>
              <a:t>gb</a:t>
            </a:r>
            <a:endParaRPr lang="en-US" sz="2000" b="1" i="1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2438400"/>
            <a:ext cx="4953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Approximation ratios: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700" i="1" dirty="0" smtClean="0">
                <a:latin typeface="+mn-lt"/>
              </a:rPr>
              <a:t>R</a:t>
            </a:r>
            <a:r>
              <a:rPr lang="en-US" sz="2700" i="1" baseline="-25000" dirty="0" smtClean="0">
                <a:latin typeface="+mn-lt"/>
              </a:rPr>
              <a:t>d</a:t>
            </a:r>
            <a:r>
              <a:rPr lang="en-US" sz="2700" i="1" dirty="0" smtClean="0">
                <a:latin typeface="+mn-lt"/>
              </a:rPr>
              <a:t> </a:t>
            </a:r>
            <a:r>
              <a:rPr lang="en-US" sz="2700" dirty="0" smtClean="0">
                <a:latin typeface="+mn-lt"/>
              </a:rPr>
              <a:t>=</a:t>
            </a:r>
            <a:r>
              <a:rPr lang="en-US" sz="2700" i="1" dirty="0" smtClean="0">
                <a:latin typeface="+mn-lt"/>
              </a:rPr>
              <a:t> d</a:t>
            </a:r>
            <a:r>
              <a:rPr lang="en-US" sz="2700" i="1" baseline="-25000" dirty="0" smtClean="0"/>
              <a:t>*</a:t>
            </a:r>
            <a:r>
              <a:rPr lang="en-US" sz="2700" dirty="0" smtClean="0">
                <a:latin typeface="+mn-lt"/>
              </a:rPr>
              <a:t>/</a:t>
            </a:r>
            <a:r>
              <a:rPr lang="en-US" sz="2700" i="1" dirty="0" smtClean="0">
                <a:latin typeface="+mn-lt"/>
              </a:rPr>
              <a:t>d</a:t>
            </a:r>
            <a:r>
              <a:rPr lang="en-US" sz="2700" i="1" baseline="-25000" dirty="0" smtClean="0"/>
              <a:t>o</a:t>
            </a:r>
          </a:p>
          <a:p>
            <a:pPr>
              <a:buFont typeface="Arial" pitchFamily="34" charset="0"/>
              <a:buChar char="•"/>
            </a:pPr>
            <a:r>
              <a:rPr lang="en-US" sz="2700" i="1" dirty="0" err="1" smtClean="0">
                <a:solidFill>
                  <a:schemeClr val="bg1">
                    <a:lumMod val="85000"/>
                  </a:schemeClr>
                </a:solidFill>
              </a:rPr>
              <a:t>R</a:t>
            </a:r>
            <a:r>
              <a:rPr lang="en-US" sz="2700" i="1" baseline="-25000" dirty="0" err="1" smtClean="0">
                <a:solidFill>
                  <a:schemeClr val="bg1">
                    <a:lumMod val="85000"/>
                  </a:schemeClr>
                </a:solidFill>
              </a:rPr>
              <a:t>gb</a:t>
            </a:r>
            <a:r>
              <a:rPr lang="en-US" sz="2700" i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2700" dirty="0" smtClean="0">
                <a:solidFill>
                  <a:schemeClr val="bg1">
                    <a:lumMod val="85000"/>
                  </a:schemeClr>
                </a:solidFill>
              </a:rPr>
              <a:t>=</a:t>
            </a:r>
            <a:r>
              <a:rPr lang="en-US" sz="2700" i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2700" i="1" dirty="0" err="1" smtClean="0">
                <a:solidFill>
                  <a:schemeClr val="bg1">
                    <a:lumMod val="85000"/>
                  </a:schemeClr>
                </a:solidFill>
              </a:rPr>
              <a:t>gb</a:t>
            </a:r>
            <a:r>
              <a:rPr lang="en-US" sz="2700" i="1" baseline="-25000" dirty="0" err="1" smtClean="0">
                <a:solidFill>
                  <a:schemeClr val="bg1">
                    <a:lumMod val="85000"/>
                  </a:schemeClr>
                </a:solidFill>
              </a:rPr>
              <a:t>o</a:t>
            </a:r>
            <a:r>
              <a:rPr lang="en-US" sz="2700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2700" i="1" dirty="0" err="1" smtClean="0">
                <a:solidFill>
                  <a:schemeClr val="bg1">
                    <a:lumMod val="85000"/>
                  </a:schemeClr>
                </a:solidFill>
              </a:rPr>
              <a:t>gb</a:t>
            </a:r>
            <a:r>
              <a:rPr lang="en-US" sz="2700" i="1" baseline="-25000" dirty="0" smtClean="0">
                <a:solidFill>
                  <a:schemeClr val="bg1">
                    <a:lumMod val="85000"/>
                  </a:schemeClr>
                </a:solidFill>
              </a:rPr>
              <a:t>*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3400" y="4724400"/>
            <a:ext cx="6324600" cy="1631216"/>
          </a:xfrm>
          <a:prstGeom prst="rect">
            <a:avLst/>
          </a:prstGeom>
          <a:solidFill>
            <a:srgbClr val="CCFFCC"/>
          </a:solidFill>
          <a:ln w="1905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n>
                  <a:solidFill>
                    <a:schemeClr val="tx2"/>
                  </a:solidFill>
                </a:ln>
                <a:solidFill>
                  <a:schemeClr val="tx2"/>
                </a:solidFill>
              </a:rPr>
              <a:t>Proof Idea:  (bad case)</a:t>
            </a:r>
          </a:p>
          <a:p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Greedy algorithms pick </a:t>
            </a:r>
            <a:r>
              <a:rPr lang="en-US" sz="2000" i="1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C</a:t>
            </a:r>
            <a:r>
              <a:rPr lang="en-US" sz="2000" i="1" baseline="-25000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i</a:t>
            </a:r>
            <a:r>
              <a:rPr lang="en-US" sz="2000" baseline="-25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 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 do well on a greedy 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f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  but have distinct 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bad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tuples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 </a:t>
            </a:r>
          </a:p>
          <a:p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Optimal solution picks </a:t>
            </a:r>
            <a:r>
              <a:rPr lang="en-US" sz="2000" i="1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C</a:t>
            </a:r>
            <a:r>
              <a:rPr lang="en-US" sz="2000" i="1" baseline="-25000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i</a:t>
            </a:r>
            <a:r>
              <a:rPr lang="en-US" sz="2000" i="1" baseline="-25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 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 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that do less well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  but share 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bad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tuples</a:t>
            </a:r>
            <a:endParaRPr lang="en-US" sz="2000" dirty="0" smtClean="0">
              <a:ln>
                <a:solidFill>
                  <a:schemeClr val="tx2">
                    <a:lumMod val="50000"/>
                  </a:schemeClr>
                </a:solidFill>
              </a:ln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3400" y="4724400"/>
            <a:ext cx="6324600" cy="400110"/>
          </a:xfrm>
          <a:prstGeom prst="rect">
            <a:avLst/>
          </a:prstGeom>
          <a:solidFill>
            <a:srgbClr val="CCFFCC"/>
          </a:solidFill>
          <a:ln w="1905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n>
                  <a:solidFill>
                    <a:schemeClr val="tx2"/>
                  </a:solidFill>
                </a:ln>
                <a:solidFill>
                  <a:schemeClr val="tx2"/>
                </a:solidFill>
              </a:rPr>
              <a:t>Good News: 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Greedy Pickings ensures min (</a:t>
            </a:r>
            <a:r>
              <a:rPr lang="en-US" sz="2000" i="1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R</a:t>
            </a:r>
            <a:r>
              <a:rPr lang="en-US" sz="2000" i="1" baseline="-25000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d</a:t>
            </a:r>
            <a:r>
              <a:rPr lang="en-US" sz="2000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,</a:t>
            </a:r>
            <a:r>
              <a:rPr lang="en-US" sz="2000" i="1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R</a:t>
            </a:r>
            <a:r>
              <a:rPr lang="en-US" sz="2000" i="1" baseline="-25000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gb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) ≤ 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2k</a:t>
            </a:r>
            <a:endParaRPr lang="en-US" sz="2000" i="1" baseline="-25000" dirty="0" smtClean="0">
              <a:ln>
                <a:solidFill>
                  <a:schemeClr val="tx2">
                    <a:lumMod val="50000"/>
                  </a:schemeClr>
                </a:solidFill>
              </a:ln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4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7" dur="2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allAtOnce" animBg="1"/>
      <p:bldP spid="34" grpId="0" uiExpand="1" build="allAtOnce"/>
      <p:bldP spid="24" grpId="0" animBg="1"/>
      <p:bldP spid="24" grpId="1" animBg="1"/>
      <p:bldP spid="27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2k</a:t>
            </a:r>
            <a:r>
              <a:rPr lang="en-US" dirty="0" smtClean="0"/>
              <a:t>-approx: Proof Sketch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D364-70BB-7B41-B40B-F0281B06B4B0}" type="datetime1">
              <a:rPr lang="en-US" smtClean="0"/>
              <a:pPr/>
              <a:t>1/15/2011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68254-CEFF-4EED-B034-B256F257CE13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609600" y="1066800"/>
            <a:ext cx="3276600" cy="4318575"/>
            <a:chOff x="5257800" y="838200"/>
            <a:chExt cx="3276600" cy="4318575"/>
          </a:xfrm>
        </p:grpSpPr>
        <p:sp>
          <p:nvSpPr>
            <p:cNvPr id="9" name="Oval 8"/>
            <p:cNvSpPr/>
            <p:nvPr/>
          </p:nvSpPr>
          <p:spPr>
            <a:xfrm>
              <a:off x="5257800" y="2286000"/>
              <a:ext cx="838200" cy="838200"/>
            </a:xfrm>
            <a:prstGeom prst="ellips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i="1" dirty="0" err="1" smtClean="0">
                  <a:ln>
                    <a:solidFill>
                      <a:srgbClr val="000000"/>
                    </a:solidFill>
                  </a:ln>
                  <a:solidFill>
                    <a:srgbClr val="800000"/>
                  </a:solidFill>
                </a:rPr>
                <a:t>Q</a:t>
              </a:r>
              <a:r>
                <a:rPr lang="en-US" sz="2000" i="1" baseline="-25000" dirty="0" err="1" smtClean="0">
                  <a:ln>
                    <a:solidFill>
                      <a:srgbClr val="000000"/>
                    </a:solidFill>
                  </a:ln>
                  <a:solidFill>
                    <a:srgbClr val="800000"/>
                  </a:solidFill>
                </a:rPr>
                <a:t>opt</a:t>
              </a:r>
              <a:endParaRPr lang="en-US" sz="2000" i="1" baseline="-25000" dirty="0">
                <a:ln>
                  <a:solidFill>
                    <a:srgbClr val="000000"/>
                  </a:solidFill>
                </a:ln>
                <a:solidFill>
                  <a:srgbClr val="800000"/>
                </a:solidFill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7696200" y="1219200"/>
              <a:ext cx="838200" cy="1905000"/>
            </a:xfrm>
            <a:prstGeom prst="rect">
              <a:avLst/>
            </a:prstGeom>
            <a:solidFill>
              <a:srgbClr val="D9D9D9"/>
            </a:solidFill>
            <a:ln w="28575">
              <a:solidFill>
                <a:srgbClr val="800000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7696200" y="3429000"/>
              <a:ext cx="838200" cy="1676400"/>
            </a:xfrm>
            <a:prstGeom prst="rect">
              <a:avLst/>
            </a:prstGeom>
            <a:solidFill>
              <a:srgbClr val="D9D9D9"/>
            </a:solidFill>
            <a:ln w="28575">
              <a:solidFill>
                <a:srgbClr val="800000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7696200" y="3429000"/>
              <a:ext cx="838200" cy="457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7696200" y="1219200"/>
              <a:ext cx="838200" cy="1295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>
              <a:stCxn id="9" idx="6"/>
            </p:cNvCxnSpPr>
            <p:nvPr/>
          </p:nvCxnSpPr>
          <p:spPr>
            <a:xfrm flipV="1">
              <a:off x="6096000" y="1219200"/>
              <a:ext cx="1600200" cy="14859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9" idx="6"/>
            </p:cNvCxnSpPr>
            <p:nvPr/>
          </p:nvCxnSpPr>
          <p:spPr>
            <a:xfrm flipV="1">
              <a:off x="6096000" y="2514600"/>
              <a:ext cx="1752600" cy="1905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9" idx="6"/>
            </p:cNvCxnSpPr>
            <p:nvPr/>
          </p:nvCxnSpPr>
          <p:spPr>
            <a:xfrm>
              <a:off x="6096000" y="2705100"/>
              <a:ext cx="1600200" cy="7239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9" idx="6"/>
            </p:cNvCxnSpPr>
            <p:nvPr/>
          </p:nvCxnSpPr>
          <p:spPr>
            <a:xfrm>
              <a:off x="6096000" y="2705100"/>
              <a:ext cx="1600200" cy="11811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 rot="20254379">
              <a:off x="6672287" y="1935114"/>
              <a:ext cx="1447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/>
                <a:t>good</a:t>
              </a:r>
              <a:endParaRPr lang="en-US" sz="2400" i="1" dirty="0"/>
            </a:p>
          </p:txBody>
        </p:sp>
        <p:sp>
          <p:nvSpPr>
            <p:cNvPr id="19" name="TextBox 18"/>
            <p:cNvSpPr txBox="1"/>
            <p:nvPr/>
          </p:nvSpPr>
          <p:spPr>
            <a:xfrm rot="1753972">
              <a:off x="6965603" y="3269641"/>
              <a:ext cx="1066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/>
                <a:t>bad</a:t>
              </a:r>
              <a:endParaRPr lang="en-US" sz="2400" i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315200" y="838200"/>
              <a:ext cx="533400" cy="58477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i="1" dirty="0" smtClean="0">
                  <a:ln>
                    <a:solidFill>
                      <a:srgbClr val="800000"/>
                    </a:solidFill>
                  </a:ln>
                  <a:latin typeface="+mn-lt"/>
                  <a:ea typeface="+mn-ea"/>
                </a:rPr>
                <a:t>V</a:t>
              </a:r>
              <a:endParaRPr lang="en-US" sz="3200" i="1" dirty="0">
                <a:ln>
                  <a:solidFill>
                    <a:srgbClr val="800000"/>
                  </a:solidFill>
                </a:ln>
                <a:latin typeface="+mn-lt"/>
                <a:ea typeface="+mn-ea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858000" y="4572000"/>
              <a:ext cx="160020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i="1" dirty="0" smtClean="0">
                  <a:ln>
                    <a:solidFill>
                      <a:srgbClr val="800000"/>
                    </a:solidFill>
                  </a:ln>
                  <a:latin typeface="+mn-lt"/>
                  <a:ea typeface="+mn-ea"/>
                </a:rPr>
                <a:t>R-V</a:t>
              </a:r>
              <a:endParaRPr lang="en-US" sz="3200" i="1" dirty="0">
                <a:ln>
                  <a:solidFill>
                    <a:srgbClr val="800000"/>
                  </a:solidFill>
                </a:ln>
                <a:latin typeface="+mn-lt"/>
                <a:ea typeface="+mn-ea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848600" y="1524000"/>
              <a:ext cx="533400" cy="58477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i="1" dirty="0" smtClean="0">
                  <a:ln>
                    <a:solidFill>
                      <a:schemeClr val="tx1"/>
                    </a:solidFill>
                  </a:ln>
                  <a:latin typeface="+mn-lt"/>
                  <a:ea typeface="+mn-ea"/>
                </a:rPr>
                <a:t>Y</a:t>
              </a:r>
              <a:endParaRPr lang="en-US" sz="3200" i="1" dirty="0">
                <a:ln>
                  <a:solidFill>
                    <a:schemeClr val="tx1"/>
                  </a:solidFill>
                </a:ln>
                <a:latin typeface="+mn-lt"/>
                <a:ea typeface="+mn-ea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848600" y="2514600"/>
              <a:ext cx="533400" cy="58477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i="1" dirty="0" smtClean="0">
                  <a:ln>
                    <a:solidFill>
                      <a:schemeClr val="tx1"/>
                    </a:solidFill>
                  </a:ln>
                </a:rPr>
                <a:t>Z</a:t>
              </a:r>
              <a:endParaRPr lang="en-US" sz="3200" i="1" dirty="0">
                <a:ln>
                  <a:solidFill>
                    <a:schemeClr val="tx1"/>
                  </a:solidFill>
                </a:ln>
                <a:latin typeface="+mn-lt"/>
                <a:ea typeface="+mn-ea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848600" y="3352800"/>
              <a:ext cx="533400" cy="58477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i="1" dirty="0" smtClean="0">
                  <a:ln>
                    <a:solidFill>
                      <a:schemeClr val="tx1"/>
                    </a:solidFill>
                  </a:ln>
                </a:rPr>
                <a:t>X</a:t>
              </a:r>
              <a:endParaRPr lang="en-US" sz="3200" i="1" dirty="0">
                <a:ln>
                  <a:solidFill>
                    <a:schemeClr val="tx1"/>
                  </a:solidFill>
                </a:ln>
                <a:latin typeface="+mn-lt"/>
                <a:ea typeface="+mn-ea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4648200" y="144780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d</a:t>
            </a:r>
            <a:r>
              <a:rPr lang="en-US" sz="2800" i="1" baseline="-25000" dirty="0" smtClean="0"/>
              <a:t>o</a:t>
            </a:r>
            <a:r>
              <a:rPr lang="en-US" sz="2800" dirty="0" smtClean="0"/>
              <a:t>=</a:t>
            </a:r>
            <a:r>
              <a:rPr lang="en-US" sz="2800" i="1" dirty="0" smtClean="0">
                <a:latin typeface="+mn-lt"/>
              </a:rPr>
              <a:t>X</a:t>
            </a:r>
            <a:r>
              <a:rPr lang="en-US" sz="2800" dirty="0" smtClean="0">
                <a:latin typeface="+mn-lt"/>
              </a:rPr>
              <a:t>+</a:t>
            </a:r>
            <a:r>
              <a:rPr lang="en-US" sz="2800" i="1" dirty="0" smtClean="0">
                <a:latin typeface="+mn-lt"/>
              </a:rPr>
              <a:t>Z</a:t>
            </a:r>
            <a:r>
              <a:rPr lang="en-US" sz="2800" dirty="0" smtClean="0">
                <a:latin typeface="+mn-lt"/>
              </a:rPr>
              <a:t>;</a:t>
            </a:r>
            <a:r>
              <a:rPr lang="en-US" sz="2800" i="1" dirty="0" smtClean="0"/>
              <a:t> </a:t>
            </a:r>
            <a:r>
              <a:rPr lang="en-US" sz="2800" i="1" smtClean="0"/>
              <a:t>gb</a:t>
            </a:r>
            <a:r>
              <a:rPr lang="en-US" sz="2800" i="1" baseline="-25000" smtClean="0"/>
              <a:t>o</a:t>
            </a:r>
            <a:r>
              <a:rPr lang="en-US" sz="2800" smtClean="0"/>
              <a:t>=</a:t>
            </a:r>
            <a:r>
              <a:rPr lang="en-US" sz="2800" i="1" smtClean="0"/>
              <a:t>Y</a:t>
            </a:r>
            <a:r>
              <a:rPr lang="en-US" sz="2800" smtClean="0"/>
              <a:t>-</a:t>
            </a:r>
            <a:r>
              <a:rPr lang="en-US" sz="2800" i="1" smtClean="0"/>
              <a:t>X</a:t>
            </a:r>
            <a:endParaRPr lang="en-US" sz="2800" i="1" dirty="0" smtClean="0"/>
          </a:p>
        </p:txBody>
      </p:sp>
      <p:sp>
        <p:nvSpPr>
          <p:cNvPr id="47" name="TextBox 46"/>
          <p:cNvSpPr txBox="1"/>
          <p:nvPr/>
        </p:nvSpPr>
        <p:spPr>
          <a:xfrm>
            <a:off x="4572000" y="2057400"/>
            <a:ext cx="381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1F497D"/>
                </a:solidFill>
              </a:rPr>
              <a:t>Exists </a:t>
            </a:r>
            <a:r>
              <a:rPr lang="en-US" sz="2800" i="1" dirty="0" err="1" smtClean="0">
                <a:solidFill>
                  <a:srgbClr val="1F497D"/>
                </a:solidFill>
              </a:rPr>
              <a:t>C</a:t>
            </a:r>
            <a:r>
              <a:rPr lang="en-US" sz="2800" i="1" baseline="-25000" dirty="0" err="1" smtClean="0">
                <a:solidFill>
                  <a:srgbClr val="1F497D"/>
                </a:solidFill>
              </a:rPr>
              <a:t>i</a:t>
            </a:r>
            <a:r>
              <a:rPr lang="en-US" sz="2800" dirty="0" smtClean="0">
                <a:solidFill>
                  <a:srgbClr val="1F497D"/>
                </a:solidFill>
              </a:rPr>
              <a:t>* with ≥</a:t>
            </a:r>
            <a:r>
              <a:rPr lang="en-US" sz="2800" i="1" dirty="0" smtClean="0">
                <a:solidFill>
                  <a:srgbClr val="1F497D"/>
                </a:solidFill>
              </a:rPr>
              <a:t>Y/k</a:t>
            </a:r>
            <a:r>
              <a:rPr lang="en-US" sz="2800" dirty="0" smtClean="0">
                <a:solidFill>
                  <a:srgbClr val="1F497D"/>
                </a:solidFill>
              </a:rPr>
              <a:t> good and ≤ </a:t>
            </a:r>
            <a:r>
              <a:rPr lang="en-US" sz="2800" i="1" dirty="0" smtClean="0">
                <a:solidFill>
                  <a:srgbClr val="1F497D"/>
                </a:solidFill>
              </a:rPr>
              <a:t>X</a:t>
            </a:r>
            <a:r>
              <a:rPr lang="en-US" sz="2800" dirty="0" smtClean="0">
                <a:solidFill>
                  <a:srgbClr val="1F497D"/>
                </a:solidFill>
              </a:rPr>
              <a:t> bad </a:t>
            </a:r>
            <a:r>
              <a:rPr lang="en-US" sz="2800" dirty="0" err="1" smtClean="0">
                <a:solidFill>
                  <a:srgbClr val="1F497D"/>
                </a:solidFill>
              </a:rPr>
              <a:t>tuples</a:t>
            </a:r>
            <a:endParaRPr lang="en-US" sz="2800" dirty="0" smtClean="0">
              <a:solidFill>
                <a:srgbClr val="1F497D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648200" y="2971800"/>
            <a:ext cx="381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/>
              <a:t>d</a:t>
            </a:r>
            <a:r>
              <a:rPr lang="en-US" sz="2800" i="1" baseline="-25000" dirty="0" smtClean="0"/>
              <a:t>* </a:t>
            </a:r>
            <a:r>
              <a:rPr lang="en-US" sz="2800" dirty="0" smtClean="0">
                <a:latin typeface="+mn-lt"/>
              </a:rPr>
              <a:t>≤ (</a:t>
            </a:r>
            <a:r>
              <a:rPr lang="en-US" sz="2800" i="1" dirty="0" smtClean="0">
                <a:latin typeface="+mn-lt"/>
              </a:rPr>
              <a:t>X</a:t>
            </a:r>
            <a:r>
              <a:rPr lang="en-US" sz="2800" dirty="0" smtClean="0">
                <a:latin typeface="+mn-lt"/>
              </a:rPr>
              <a:t> + </a:t>
            </a:r>
            <a:r>
              <a:rPr lang="en-US" sz="2800" i="1" dirty="0" smtClean="0">
                <a:latin typeface="+mn-lt"/>
              </a:rPr>
              <a:t>Y</a:t>
            </a:r>
            <a:r>
              <a:rPr lang="en-US" sz="2800" dirty="0" smtClean="0">
                <a:latin typeface="+mn-lt"/>
              </a:rPr>
              <a:t> + </a:t>
            </a:r>
            <a:r>
              <a:rPr lang="en-US" sz="2800" i="1" dirty="0" smtClean="0">
                <a:latin typeface="+mn-lt"/>
              </a:rPr>
              <a:t>Z</a:t>
            </a:r>
            <a:r>
              <a:rPr lang="en-US" sz="2800" dirty="0" smtClean="0">
                <a:latin typeface="+mn-lt"/>
              </a:rPr>
              <a:t> - </a:t>
            </a:r>
            <a:r>
              <a:rPr lang="en-US" sz="2800" i="1" dirty="0" smtClean="0">
                <a:latin typeface="+mn-lt"/>
              </a:rPr>
              <a:t>Y</a:t>
            </a:r>
            <a:r>
              <a:rPr lang="en-US" sz="2800" dirty="0" smtClean="0">
                <a:latin typeface="+mn-lt"/>
              </a:rPr>
              <a:t>/</a:t>
            </a:r>
            <a:r>
              <a:rPr lang="en-US" sz="2800" i="1" dirty="0" err="1" smtClean="0">
                <a:latin typeface="+mn-lt"/>
              </a:rPr>
              <a:t>k</a:t>
            </a:r>
            <a:r>
              <a:rPr lang="en-US" sz="2800" dirty="0" smtClean="0">
                <a:latin typeface="+mn-lt"/>
              </a:rPr>
              <a:t>)</a:t>
            </a:r>
            <a:endParaRPr lang="en-US" sz="2800" dirty="0" smtClean="0"/>
          </a:p>
          <a:p>
            <a:r>
              <a:rPr lang="en-US" sz="2800" i="1" dirty="0" err="1" smtClean="0"/>
              <a:t>gb</a:t>
            </a:r>
            <a:r>
              <a:rPr lang="en-US" sz="2800" i="1" baseline="-25000" dirty="0" smtClean="0"/>
              <a:t>*</a:t>
            </a:r>
            <a:r>
              <a:rPr lang="en-US" sz="2800" dirty="0" smtClean="0"/>
              <a:t>≥ (</a:t>
            </a:r>
            <a:r>
              <a:rPr lang="en-US" sz="2800" i="1" dirty="0" smtClean="0"/>
              <a:t>Y</a:t>
            </a:r>
            <a:r>
              <a:rPr lang="en-US" sz="2800" dirty="0" smtClean="0"/>
              <a:t>/</a:t>
            </a:r>
            <a:r>
              <a:rPr lang="en-US" sz="2800" i="1" dirty="0" err="1" smtClean="0"/>
              <a:t>k</a:t>
            </a:r>
            <a:r>
              <a:rPr lang="en-US" sz="2800" dirty="0" smtClean="0"/>
              <a:t> - </a:t>
            </a:r>
            <a:r>
              <a:rPr lang="en-US" sz="2800" i="1" dirty="0" smtClean="0"/>
              <a:t>X</a:t>
            </a:r>
            <a:r>
              <a:rPr lang="en-US" sz="2800" dirty="0" smtClean="0"/>
              <a:t>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648200" y="3886200"/>
            <a:ext cx="381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1F497D"/>
                </a:solidFill>
              </a:rPr>
              <a:t>Setting</a:t>
            </a:r>
            <a:r>
              <a:rPr lang="en-US" sz="2800" i="1" dirty="0" smtClean="0">
                <a:solidFill>
                  <a:srgbClr val="1F497D"/>
                </a:solidFill>
              </a:rPr>
              <a:t> β </a:t>
            </a:r>
            <a:r>
              <a:rPr lang="en-US" sz="2800" dirty="0" smtClean="0">
                <a:solidFill>
                  <a:srgbClr val="1F497D"/>
                </a:solidFill>
              </a:rPr>
              <a:t>=</a:t>
            </a:r>
            <a:r>
              <a:rPr lang="en-US" sz="2800" i="1" dirty="0" smtClean="0">
                <a:solidFill>
                  <a:srgbClr val="1F497D"/>
                </a:solidFill>
              </a:rPr>
              <a:t> </a:t>
            </a:r>
            <a:r>
              <a:rPr lang="en-US" sz="2800" dirty="0" smtClean="0">
                <a:solidFill>
                  <a:srgbClr val="1F497D"/>
                </a:solidFill>
              </a:rPr>
              <a:t>(</a:t>
            </a:r>
            <a:r>
              <a:rPr lang="en-US" sz="2800" i="1" dirty="0" smtClean="0">
                <a:solidFill>
                  <a:srgbClr val="1F497D"/>
                </a:solidFill>
              </a:rPr>
              <a:t>Y</a:t>
            </a:r>
            <a:r>
              <a:rPr lang="en-US" sz="2800" dirty="0" smtClean="0">
                <a:solidFill>
                  <a:srgbClr val="1F497D"/>
                </a:solidFill>
              </a:rPr>
              <a:t>-</a:t>
            </a:r>
            <a:r>
              <a:rPr lang="en-US" sz="2800" i="1" dirty="0" smtClean="0">
                <a:solidFill>
                  <a:srgbClr val="1F497D"/>
                </a:solidFill>
              </a:rPr>
              <a:t>X</a:t>
            </a:r>
            <a:r>
              <a:rPr lang="en-US" sz="2800" dirty="0" smtClean="0">
                <a:solidFill>
                  <a:srgbClr val="1F497D"/>
                </a:solidFill>
              </a:rPr>
              <a:t>)/(</a:t>
            </a:r>
            <a:r>
              <a:rPr lang="en-US" sz="2800" i="1" dirty="0" smtClean="0">
                <a:solidFill>
                  <a:srgbClr val="1F497D"/>
                </a:solidFill>
              </a:rPr>
              <a:t>Y</a:t>
            </a:r>
            <a:r>
              <a:rPr lang="en-US" sz="2800" dirty="0" smtClean="0">
                <a:solidFill>
                  <a:srgbClr val="1F497D"/>
                </a:solidFill>
              </a:rPr>
              <a:t>/</a:t>
            </a:r>
            <a:r>
              <a:rPr lang="en-US" sz="2800" i="1" dirty="0" smtClean="0">
                <a:solidFill>
                  <a:srgbClr val="1F497D"/>
                </a:solidFill>
              </a:rPr>
              <a:t>k-X</a:t>
            </a:r>
            <a:r>
              <a:rPr lang="en-US" sz="2800" dirty="0" smtClean="0">
                <a:solidFill>
                  <a:srgbClr val="1F497D"/>
                </a:solidFill>
              </a:rPr>
              <a:t>):</a:t>
            </a:r>
          </a:p>
          <a:p>
            <a:r>
              <a:rPr lang="en-US" sz="2800" i="1" dirty="0" err="1" smtClean="0">
                <a:solidFill>
                  <a:srgbClr val="1F497D"/>
                </a:solidFill>
              </a:rPr>
              <a:t>R</a:t>
            </a:r>
            <a:r>
              <a:rPr lang="en-US" sz="2800" i="1" baseline="-25000" dirty="0" err="1" smtClean="0">
                <a:solidFill>
                  <a:srgbClr val="1F497D"/>
                </a:solidFill>
              </a:rPr>
              <a:t>gb</a:t>
            </a:r>
            <a:r>
              <a:rPr lang="en-US" sz="2800" i="1" dirty="0" smtClean="0">
                <a:solidFill>
                  <a:srgbClr val="1F497D"/>
                </a:solidFill>
              </a:rPr>
              <a:t> </a:t>
            </a:r>
            <a:r>
              <a:rPr lang="en-US" sz="2800" dirty="0" smtClean="0">
                <a:solidFill>
                  <a:srgbClr val="1F497D"/>
                </a:solidFill>
              </a:rPr>
              <a:t>≤</a:t>
            </a:r>
            <a:r>
              <a:rPr lang="en-US" sz="2800" i="1" dirty="0" smtClean="0">
                <a:solidFill>
                  <a:srgbClr val="1F497D"/>
                </a:solidFill>
              </a:rPr>
              <a:t> </a:t>
            </a:r>
            <a:r>
              <a:rPr lang="en-US" sz="2800" i="1" dirty="0" err="1" smtClean="0">
                <a:solidFill>
                  <a:srgbClr val="1F497D"/>
                </a:solidFill>
              </a:rPr>
              <a:t>β</a:t>
            </a:r>
            <a:endParaRPr lang="en-US" sz="2800" i="1" dirty="0" smtClean="0">
              <a:solidFill>
                <a:srgbClr val="1F497D"/>
              </a:solidFill>
            </a:endParaRPr>
          </a:p>
          <a:p>
            <a:r>
              <a:rPr lang="en-US" sz="2800" i="1" dirty="0" smtClean="0">
                <a:solidFill>
                  <a:srgbClr val="1F497D"/>
                </a:solidFill>
              </a:rPr>
              <a:t>R</a:t>
            </a:r>
            <a:r>
              <a:rPr lang="en-US" sz="2800" i="1" baseline="-25000" dirty="0" smtClean="0">
                <a:solidFill>
                  <a:srgbClr val="1F497D"/>
                </a:solidFill>
              </a:rPr>
              <a:t>d</a:t>
            </a:r>
            <a:r>
              <a:rPr lang="en-US" sz="2800" i="1" dirty="0" smtClean="0">
                <a:solidFill>
                  <a:srgbClr val="1F497D"/>
                </a:solidFill>
              </a:rPr>
              <a:t> </a:t>
            </a:r>
            <a:r>
              <a:rPr lang="en-US" sz="2800" dirty="0" smtClean="0">
                <a:solidFill>
                  <a:srgbClr val="1F497D"/>
                </a:solidFill>
              </a:rPr>
              <a:t>≤</a:t>
            </a:r>
            <a:r>
              <a:rPr lang="en-US" sz="2800" i="1" dirty="0" smtClean="0">
                <a:solidFill>
                  <a:srgbClr val="1F497D"/>
                </a:solidFill>
              </a:rPr>
              <a:t> </a:t>
            </a:r>
            <a:r>
              <a:rPr lang="en-US" sz="2800" dirty="0" smtClean="0">
                <a:solidFill>
                  <a:srgbClr val="1F497D"/>
                </a:solidFill>
              </a:rPr>
              <a:t>1</a:t>
            </a:r>
            <a:r>
              <a:rPr lang="en-US" sz="2800" i="1" dirty="0" smtClean="0">
                <a:solidFill>
                  <a:srgbClr val="1F497D"/>
                </a:solidFill>
              </a:rPr>
              <a:t> </a:t>
            </a:r>
            <a:r>
              <a:rPr lang="en-US" sz="2800" dirty="0" smtClean="0">
                <a:solidFill>
                  <a:srgbClr val="1F497D"/>
                </a:solidFill>
              </a:rPr>
              <a:t>+</a:t>
            </a:r>
            <a:r>
              <a:rPr lang="en-US" sz="2800" i="1" dirty="0" smtClean="0">
                <a:solidFill>
                  <a:srgbClr val="1F497D"/>
                </a:solidFill>
              </a:rPr>
              <a:t> </a:t>
            </a:r>
            <a:r>
              <a:rPr lang="en-US" sz="2800" dirty="0" smtClean="0">
                <a:solidFill>
                  <a:srgbClr val="1F497D"/>
                </a:solidFill>
              </a:rPr>
              <a:t>(</a:t>
            </a:r>
            <a:r>
              <a:rPr lang="en-US" sz="2800" i="1" dirty="0" smtClean="0">
                <a:solidFill>
                  <a:srgbClr val="1F497D"/>
                </a:solidFill>
              </a:rPr>
              <a:t>k-</a:t>
            </a:r>
            <a:r>
              <a:rPr lang="en-US" sz="2800" dirty="0" smtClean="0">
                <a:solidFill>
                  <a:srgbClr val="1F497D"/>
                </a:solidFill>
              </a:rPr>
              <a:t>1)(</a:t>
            </a:r>
            <a:r>
              <a:rPr lang="en-US" sz="2800" i="1" dirty="0" smtClean="0">
                <a:solidFill>
                  <a:srgbClr val="1F497D"/>
                </a:solidFill>
              </a:rPr>
              <a:t>β-</a:t>
            </a:r>
            <a:r>
              <a:rPr lang="en-US" sz="2800" dirty="0" smtClean="0">
                <a:solidFill>
                  <a:srgbClr val="1F497D"/>
                </a:solidFill>
              </a:rPr>
              <a:t>1)/(</a:t>
            </a:r>
            <a:r>
              <a:rPr lang="en-US" sz="2800" i="1" dirty="0" smtClean="0">
                <a:solidFill>
                  <a:srgbClr val="1F497D"/>
                </a:solidFill>
              </a:rPr>
              <a:t>β-k</a:t>
            </a:r>
            <a:r>
              <a:rPr lang="en-US" sz="2800" dirty="0" smtClean="0">
                <a:solidFill>
                  <a:srgbClr val="1F497D"/>
                </a:solidFill>
              </a:rPr>
              <a:t>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648200" y="5257800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For all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β</a:t>
            </a:r>
            <a:r>
              <a:rPr lang="en-US" sz="2800" i="1" dirty="0" smtClean="0"/>
              <a:t>: </a:t>
            </a:r>
            <a:r>
              <a:rPr lang="en-US" sz="2800" dirty="0" smtClean="0"/>
              <a:t>min</a:t>
            </a:r>
            <a:r>
              <a:rPr lang="en-US" sz="2800" i="1" dirty="0" smtClean="0"/>
              <a:t> </a:t>
            </a:r>
            <a:r>
              <a:rPr lang="en-US" sz="2800" dirty="0" smtClean="0"/>
              <a:t>(</a:t>
            </a:r>
            <a:r>
              <a:rPr lang="en-US" sz="2800" i="1" dirty="0" err="1" smtClean="0"/>
              <a:t>R</a:t>
            </a:r>
            <a:r>
              <a:rPr lang="en-US" sz="2800" i="1" baseline="-25000" dirty="0" err="1" smtClean="0"/>
              <a:t>gb</a:t>
            </a:r>
            <a:r>
              <a:rPr lang="en-US" sz="2800" i="1" dirty="0" smtClean="0"/>
              <a:t>, R</a:t>
            </a:r>
            <a:r>
              <a:rPr lang="en-US" sz="2800" i="1" baseline="-25000" dirty="0" smtClean="0"/>
              <a:t>d</a:t>
            </a:r>
            <a:r>
              <a:rPr lang="en-US" sz="2800" dirty="0" smtClean="0"/>
              <a:t>)</a:t>
            </a:r>
            <a:r>
              <a:rPr lang="en-US" sz="2800" i="1" dirty="0" smtClean="0"/>
              <a:t> </a:t>
            </a:r>
            <a:r>
              <a:rPr lang="en-US" sz="2800" dirty="0" smtClean="0"/>
              <a:t>≤</a:t>
            </a:r>
            <a:r>
              <a:rPr lang="en-US" sz="2800" i="1" dirty="0" smtClean="0"/>
              <a:t> 2k 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/>
      <p:bldP spid="49" grpId="0"/>
      <p:bldP spid="5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524000"/>
            <a:ext cx="6934200" cy="45259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Better algorithms?</a:t>
            </a:r>
          </a:p>
          <a:p>
            <a:r>
              <a:rPr lang="en-US" dirty="0" smtClean="0"/>
              <a:t>Multiple relations: joins, </a:t>
            </a:r>
            <a:r>
              <a:rPr lang="el-GR" dirty="0" smtClean="0"/>
              <a:t>π</a:t>
            </a:r>
            <a:r>
              <a:rPr lang="en-US" dirty="0" smtClean="0"/>
              <a:t>, </a:t>
            </a:r>
            <a:r>
              <a:rPr lang="el-GR" dirty="0" smtClean="0"/>
              <a:t>γ</a:t>
            </a:r>
            <a:r>
              <a:rPr lang="en-US" dirty="0" smtClean="0"/>
              <a:t>, union, …</a:t>
            </a:r>
          </a:p>
          <a:p>
            <a:r>
              <a:rPr lang="en-US" dirty="0" smtClean="0"/>
              <a:t>Multiple instances: (</a:t>
            </a:r>
            <a:r>
              <a:rPr lang="en-US" i="1" dirty="0" smtClean="0"/>
              <a:t>V</a:t>
            </a:r>
            <a:r>
              <a:rPr lang="en-US" i="1" baseline="-25000" dirty="0" smtClean="0"/>
              <a:t>1</a:t>
            </a:r>
            <a:r>
              <a:rPr lang="en-US" dirty="0" smtClean="0"/>
              <a:t>,</a:t>
            </a:r>
            <a:r>
              <a:rPr lang="en-US" i="1" dirty="0" smtClean="0"/>
              <a:t>D</a:t>
            </a:r>
            <a:r>
              <a:rPr lang="en-US" i="1" baseline="-25000" dirty="0" smtClean="0"/>
              <a:t>1</a:t>
            </a:r>
            <a:r>
              <a:rPr lang="en-US" dirty="0" smtClean="0"/>
              <a:t>), …, (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n</a:t>
            </a:r>
            <a:r>
              <a:rPr lang="en-US" dirty="0" err="1" smtClean="0"/>
              <a:t>,</a:t>
            </a:r>
            <a:r>
              <a:rPr lang="en-US" i="1" dirty="0" err="1" smtClean="0"/>
              <a:t>D</a:t>
            </a:r>
            <a:r>
              <a:rPr lang="en-US" i="1" baseline="-25000" dirty="0" err="1" smtClean="0"/>
              <a:t>n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Incremental or interactive VDP </a:t>
            </a:r>
          </a:p>
          <a:p>
            <a:pPr lvl="1"/>
            <a:r>
              <a:rPr lang="en-US" dirty="0" smtClean="0"/>
              <a:t>“20 questions” for View Synthesis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D364-70BB-7B41-B40B-F0281B06B4B0}" type="datetime1">
              <a:rPr lang="en-US" smtClean="0"/>
              <a:pPr/>
              <a:t>1/15/2011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768254-CEFF-4EED-B034-B256F257CE13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7010400" cy="1143000"/>
          </a:xfrm>
        </p:spPr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7620000" y="3048000"/>
            <a:ext cx="1143000" cy="1066800"/>
          </a:xfrm>
          <a:prstGeom prst="ellipse">
            <a:avLst/>
          </a:prstGeom>
          <a:solidFill>
            <a:schemeClr val="bg2">
              <a:alpha val="49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rgbClr val="000000">
                    <a:alpha val="49000"/>
                  </a:srgbClr>
                </a:solidFill>
              </a:rPr>
              <a:t>Q ??</a:t>
            </a:r>
            <a:endParaRPr lang="en-US" dirty="0">
              <a:ln>
                <a:solidFill>
                  <a:srgbClr val="000000"/>
                </a:solidFill>
              </a:ln>
              <a:solidFill>
                <a:srgbClr val="000000">
                  <a:alpha val="49000"/>
                </a:srgbClr>
              </a:solidFill>
            </a:endParaRPr>
          </a:p>
        </p:txBody>
      </p:sp>
      <p:sp>
        <p:nvSpPr>
          <p:cNvPr id="15" name="Magnetic Disk 8"/>
          <p:cNvSpPr/>
          <p:nvPr/>
        </p:nvSpPr>
        <p:spPr>
          <a:xfrm>
            <a:off x="7620000" y="1371600"/>
            <a:ext cx="1143000" cy="990600"/>
          </a:xfrm>
          <a:prstGeom prst="flowChartMagneticDisk">
            <a:avLst/>
          </a:prstGeom>
          <a:solidFill>
            <a:srgbClr val="95B3D7"/>
          </a:solidFill>
          <a:ln>
            <a:solidFill>
              <a:srgbClr val="4F81B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chemeClr val="tx1"/>
                  </a:solidFill>
                </a:ln>
              </a:rPr>
              <a:t>Database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6" name="Magnetic Disk 9"/>
          <p:cNvSpPr/>
          <p:nvPr/>
        </p:nvSpPr>
        <p:spPr>
          <a:xfrm>
            <a:off x="7696200" y="4800600"/>
            <a:ext cx="990600" cy="990600"/>
          </a:xfrm>
          <a:prstGeom prst="flowChartMagneticDisk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  <a:alpha val="37000"/>
                </a:schemeClr>
              </a:gs>
              <a:gs pos="80000">
                <a:schemeClr val="accent1">
                  <a:shade val="93000"/>
                  <a:satMod val="130000"/>
                  <a:alpha val="37000"/>
                </a:schemeClr>
              </a:gs>
              <a:gs pos="100000">
                <a:schemeClr val="accent1">
                  <a:shade val="94000"/>
                  <a:satMod val="135000"/>
                  <a:alpha val="37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rgbClr val="000000">
                    <a:alpha val="37000"/>
                  </a:srgbClr>
                </a:solidFill>
              </a:rPr>
              <a:t>View</a:t>
            </a:r>
            <a:endParaRPr lang="en-US" dirty="0">
              <a:ln>
                <a:solidFill>
                  <a:srgbClr val="000000"/>
                </a:solidFill>
              </a:ln>
              <a:solidFill>
                <a:srgbClr val="000000">
                  <a:alpha val="37000"/>
                </a:srgbClr>
              </a:solidFill>
            </a:endParaRPr>
          </a:p>
        </p:txBody>
      </p:sp>
      <p:sp>
        <p:nvSpPr>
          <p:cNvPr id="17" name="Down Arrow 16"/>
          <p:cNvSpPr>
            <a:spLocks noChangeArrowheads="1"/>
          </p:cNvSpPr>
          <p:nvPr/>
        </p:nvSpPr>
        <p:spPr bwMode="auto">
          <a:xfrm>
            <a:off x="8001000" y="2362200"/>
            <a:ext cx="381000" cy="6858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8" name="Down Arrow 17"/>
          <p:cNvSpPr>
            <a:spLocks noChangeArrowheads="1"/>
          </p:cNvSpPr>
          <p:nvPr/>
        </p:nvSpPr>
        <p:spPr bwMode="auto">
          <a:xfrm>
            <a:off x="8001000" y="4114800"/>
            <a:ext cx="381000" cy="6858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010400" cy="1143000"/>
          </a:xfrm>
        </p:spPr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68254-CEFF-4EED-B034-B256F257CE13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3962400"/>
            <a:ext cx="8229600" cy="20875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4600" y="2971800"/>
            <a:ext cx="4648200" cy="830997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  <a:beve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Aditya</a:t>
            </a:r>
            <a:r>
              <a:rPr lang="en-US" sz="2400" dirty="0" smtClean="0"/>
              <a:t> </a:t>
            </a:r>
            <a:r>
              <a:rPr lang="en-US" sz="2400" dirty="0" err="1" smtClean="0"/>
              <a:t>Parameswaran</a:t>
            </a:r>
            <a:endParaRPr lang="en-US" sz="2400" dirty="0" smtClean="0"/>
          </a:p>
          <a:p>
            <a:pPr algn="ctr"/>
            <a:r>
              <a:rPr lang="en-US" sz="2400" dirty="0" smtClean="0">
                <a:hlinkClick r:id="rId3"/>
              </a:rPr>
              <a:t>adityagp@cs.stanford.edu</a:t>
            </a:r>
            <a:endParaRPr lang="en-US" sz="2400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027E-5F77-1140-AECB-290DC2C96CE2}" type="datetime1">
              <a:rPr lang="en-US" smtClean="0"/>
              <a:pPr/>
              <a:t>1/15/2011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752600"/>
            <a:ext cx="12954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762000" y="32004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rgbClr val="000000">
                    <a:alpha val="37000"/>
                  </a:srgbClr>
                </a:solidFill>
              </a:rPr>
              <a:t>View Inspector</a:t>
            </a:r>
            <a:endParaRPr lang="en-US" dirty="0">
              <a:ln>
                <a:solidFill>
                  <a:srgbClr val="000000"/>
                </a:solidFill>
              </a:ln>
              <a:solidFill>
                <a:srgbClr val="000000">
                  <a:alpha val="37000"/>
                </a:srgb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Motivation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852087-FF41-4E0E-8EE7-CB264199F45E}" type="slidenum">
              <a:rPr lang="en-US"/>
              <a:pPr/>
              <a:t>2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fld id="{B92C4B20-F248-42D4-8075-E7AD563C3643}" type="datetime1">
              <a:rPr lang="en-US"/>
              <a:pPr/>
              <a:t>1/15/2011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438400" y="3124200"/>
            <a:ext cx="1371600" cy="1295400"/>
          </a:xfrm>
          <a:prstGeom prst="ellipse">
            <a:avLst/>
          </a:prstGeom>
          <a:solidFill>
            <a:schemeClr val="bg2">
              <a:alpha val="49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rgbClr val="000000">
                    <a:alpha val="49000"/>
                  </a:srgbClr>
                </a:solidFill>
              </a:rPr>
              <a:t>??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rgbClr val="000000">
                    <a:alpha val="49000"/>
                  </a:srgbClr>
                </a:solidFill>
              </a:rPr>
              <a:t>complex process</a:t>
            </a:r>
          </a:p>
        </p:txBody>
      </p:sp>
      <p:sp>
        <p:nvSpPr>
          <p:cNvPr id="9" name="Magnetic Disk 8"/>
          <p:cNvSpPr/>
          <p:nvPr/>
        </p:nvSpPr>
        <p:spPr>
          <a:xfrm>
            <a:off x="2438400" y="1295400"/>
            <a:ext cx="1371600" cy="1143000"/>
          </a:xfrm>
          <a:prstGeom prst="flowChartMagneticDisk">
            <a:avLst/>
          </a:prstGeom>
          <a:solidFill>
            <a:srgbClr val="95B3D7"/>
          </a:solidFill>
          <a:ln>
            <a:solidFill>
              <a:srgbClr val="4F81B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chemeClr val="tx1"/>
                  </a:solidFill>
                </a:ln>
              </a:rPr>
              <a:t>Database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" name="Magnetic Disk 9"/>
          <p:cNvSpPr/>
          <p:nvPr/>
        </p:nvSpPr>
        <p:spPr>
          <a:xfrm>
            <a:off x="2514600" y="5029200"/>
            <a:ext cx="1295400" cy="990600"/>
          </a:xfrm>
          <a:prstGeom prst="flowChartMagneticDisk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  <a:alpha val="37000"/>
                </a:schemeClr>
              </a:gs>
              <a:gs pos="80000">
                <a:schemeClr val="accent1">
                  <a:shade val="93000"/>
                  <a:satMod val="130000"/>
                  <a:alpha val="37000"/>
                </a:schemeClr>
              </a:gs>
              <a:gs pos="100000">
                <a:schemeClr val="accent1">
                  <a:shade val="94000"/>
                  <a:satMod val="135000"/>
                  <a:alpha val="37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rgbClr val="000000">
                    <a:alpha val="37000"/>
                  </a:srgbClr>
                </a:solidFill>
              </a:rPr>
              <a:t>View</a:t>
            </a:r>
            <a:endParaRPr lang="en-US" dirty="0">
              <a:ln>
                <a:solidFill>
                  <a:srgbClr val="000000"/>
                </a:solidFill>
              </a:ln>
              <a:solidFill>
                <a:srgbClr val="000000">
                  <a:alpha val="37000"/>
                </a:srgbClr>
              </a:solidFill>
            </a:endParaRPr>
          </a:p>
        </p:txBody>
      </p:sp>
      <p:sp>
        <p:nvSpPr>
          <p:cNvPr id="11" name="Down Arrow 10"/>
          <p:cNvSpPr>
            <a:spLocks noChangeArrowheads="1"/>
          </p:cNvSpPr>
          <p:nvPr/>
        </p:nvSpPr>
        <p:spPr bwMode="auto">
          <a:xfrm>
            <a:off x="2971800" y="2438400"/>
            <a:ext cx="381000" cy="6858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3" name="Down Arrow 12"/>
          <p:cNvSpPr>
            <a:spLocks noChangeArrowheads="1"/>
          </p:cNvSpPr>
          <p:nvPr/>
        </p:nvSpPr>
        <p:spPr bwMode="auto">
          <a:xfrm>
            <a:off x="2971800" y="4419600"/>
            <a:ext cx="381000" cy="6096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4648200"/>
            <a:ext cx="12954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ular Callout 11"/>
          <p:cNvSpPr/>
          <p:nvPr/>
        </p:nvSpPr>
        <p:spPr>
          <a:xfrm>
            <a:off x="4267200" y="4876800"/>
            <a:ext cx="1447800" cy="685800"/>
          </a:xfrm>
          <a:prstGeom prst="wedgeRectCallout">
            <a:avLst>
              <a:gd name="adj1" fmla="val -86095"/>
              <a:gd name="adj2" fmla="val -161136"/>
            </a:avLst>
          </a:prstGeom>
          <a:solidFill>
            <a:srgbClr val="CCECFF">
              <a:alpha val="43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chemeClr val="tx1">
                    <a:alpha val="43000"/>
                  </a:schemeClr>
                </a:solidFill>
              </a:rPr>
              <a:t>  SQL </a:t>
            </a:r>
            <a:r>
              <a:rPr lang="en-US" dirty="0">
                <a:ln>
                  <a:solidFill>
                    <a:srgbClr val="000000"/>
                  </a:solidFill>
                </a:ln>
                <a:solidFill>
                  <a:schemeClr val="tx1">
                    <a:alpha val="43000"/>
                  </a:schemeClr>
                </a:solidFill>
              </a:rPr>
              <a:t>Query</a:t>
            </a:r>
          </a:p>
        </p:txBody>
      </p:sp>
      <p:sp>
        <p:nvSpPr>
          <p:cNvPr id="16" name="Magnetic Disk 8"/>
          <p:cNvSpPr/>
          <p:nvPr/>
        </p:nvSpPr>
        <p:spPr>
          <a:xfrm>
            <a:off x="6553200" y="1295400"/>
            <a:ext cx="1371600" cy="1143000"/>
          </a:xfrm>
          <a:prstGeom prst="flowChartMagneticDisk">
            <a:avLst/>
          </a:prstGeom>
          <a:solidFill>
            <a:srgbClr val="95B3D7"/>
          </a:solidFill>
          <a:ln>
            <a:solidFill>
              <a:srgbClr val="4F81B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chemeClr val="tx1"/>
                  </a:solidFill>
                </a:ln>
              </a:rPr>
              <a:t>Similar Database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8" name="Bent Arrow 17"/>
          <p:cNvSpPr/>
          <p:nvPr/>
        </p:nvSpPr>
        <p:spPr>
          <a:xfrm>
            <a:off x="5334000" y="3352800"/>
            <a:ext cx="1295400" cy="1371600"/>
          </a:xfrm>
          <a:prstGeom prst="bentArrow">
            <a:avLst>
              <a:gd name="adj1" fmla="val 25000"/>
              <a:gd name="adj2" fmla="val 25501"/>
              <a:gd name="adj3" fmla="val 25000"/>
              <a:gd name="adj4" fmla="val 43750"/>
            </a:avLst>
          </a:prstGeom>
          <a:solidFill>
            <a:srgbClr val="CCECF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629400" y="3124200"/>
            <a:ext cx="1295400" cy="1295400"/>
          </a:xfrm>
          <a:prstGeom prst="ellipse">
            <a:avLst/>
          </a:prstGeom>
          <a:solidFill>
            <a:schemeClr val="bg2">
              <a:alpha val="49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rgbClr val="000000">
                    <a:alpha val="49000"/>
                  </a:srgbClr>
                </a:solidFill>
              </a:rPr>
              <a:t>SQL Query</a:t>
            </a:r>
            <a:endParaRPr lang="en-US" dirty="0">
              <a:ln>
                <a:solidFill>
                  <a:srgbClr val="000000"/>
                </a:solidFill>
              </a:ln>
              <a:solidFill>
                <a:srgbClr val="000000">
                  <a:alpha val="49000"/>
                </a:srgbClr>
              </a:solidFill>
            </a:endParaRPr>
          </a:p>
        </p:txBody>
      </p:sp>
      <p:sp>
        <p:nvSpPr>
          <p:cNvPr id="20" name="Magnetic Disk 9"/>
          <p:cNvSpPr/>
          <p:nvPr/>
        </p:nvSpPr>
        <p:spPr>
          <a:xfrm>
            <a:off x="6629400" y="5029200"/>
            <a:ext cx="1295400" cy="990600"/>
          </a:xfrm>
          <a:prstGeom prst="flowChartMagneticDisk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  <a:alpha val="37000"/>
                </a:schemeClr>
              </a:gs>
              <a:gs pos="80000">
                <a:schemeClr val="accent1">
                  <a:shade val="93000"/>
                  <a:satMod val="130000"/>
                  <a:alpha val="37000"/>
                </a:schemeClr>
              </a:gs>
              <a:gs pos="100000">
                <a:schemeClr val="accent1">
                  <a:shade val="94000"/>
                  <a:satMod val="135000"/>
                  <a:alpha val="37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rgbClr val="000000">
                    <a:alpha val="37000"/>
                  </a:srgbClr>
                </a:solidFill>
              </a:rPr>
              <a:t>View </a:t>
            </a:r>
            <a:r>
              <a:rPr lang="en-US" i="1" dirty="0" smtClean="0">
                <a:ln>
                  <a:solidFill>
                    <a:srgbClr val="000000"/>
                  </a:solidFill>
                </a:ln>
                <a:solidFill>
                  <a:srgbClr val="000000">
                    <a:alpha val="37000"/>
                  </a:srgbClr>
                </a:solidFill>
              </a:rPr>
              <a:t>’</a:t>
            </a:r>
            <a:endParaRPr lang="en-US" dirty="0">
              <a:ln>
                <a:solidFill>
                  <a:srgbClr val="000000"/>
                </a:solidFill>
              </a:ln>
              <a:solidFill>
                <a:srgbClr val="000000">
                  <a:alpha val="37000"/>
                </a:srgbClr>
              </a:solidFill>
            </a:endParaRPr>
          </a:p>
        </p:txBody>
      </p:sp>
      <p:sp>
        <p:nvSpPr>
          <p:cNvPr id="21" name="Down Arrow 20"/>
          <p:cNvSpPr>
            <a:spLocks noChangeArrowheads="1"/>
          </p:cNvSpPr>
          <p:nvPr/>
        </p:nvSpPr>
        <p:spPr bwMode="auto">
          <a:xfrm>
            <a:off x="7086600" y="2438400"/>
            <a:ext cx="381000" cy="6858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2" name="Down Arrow 21"/>
          <p:cNvSpPr>
            <a:spLocks noChangeArrowheads="1"/>
          </p:cNvSpPr>
          <p:nvPr/>
        </p:nvSpPr>
        <p:spPr bwMode="auto">
          <a:xfrm>
            <a:off x="7086600" y="4419600"/>
            <a:ext cx="381000" cy="6096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3400" y="6096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rgbClr val="000000">
                    <a:alpha val="37000"/>
                  </a:srgbClr>
                </a:solidFill>
              </a:rPr>
              <a:t>View Inspector </a:t>
            </a:r>
            <a:endParaRPr lang="en-US" dirty="0">
              <a:ln>
                <a:solidFill>
                  <a:srgbClr val="000000"/>
                </a:solidFill>
              </a:ln>
              <a:solidFill>
                <a:srgbClr val="000000">
                  <a:alpha val="37000"/>
                </a:srgbClr>
              </a:solidFill>
            </a:endParaRPr>
          </a:p>
        </p:txBody>
      </p:sp>
      <p:sp>
        <p:nvSpPr>
          <p:cNvPr id="24" name="Rectangular Callout 23"/>
          <p:cNvSpPr/>
          <p:nvPr/>
        </p:nvSpPr>
        <p:spPr>
          <a:xfrm>
            <a:off x="609600" y="2209800"/>
            <a:ext cx="1219200" cy="914400"/>
          </a:xfrm>
          <a:prstGeom prst="wedgeRectCallout">
            <a:avLst>
              <a:gd name="adj1" fmla="val 101636"/>
              <a:gd name="adj2" fmla="val 104585"/>
            </a:avLst>
          </a:prstGeom>
          <a:solidFill>
            <a:schemeClr val="accent2">
              <a:lumMod val="60000"/>
              <a:lumOff val="40000"/>
              <a:alpha val="43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chemeClr val="tx1">
                    <a:alpha val="43000"/>
                  </a:schemeClr>
                </a:solidFill>
              </a:rPr>
              <a:t>Programs / Manual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chemeClr val="tx1">
                    <a:alpha val="43000"/>
                  </a:schemeClr>
                </a:solidFill>
              </a:rPr>
              <a:t>Selection</a:t>
            </a:r>
            <a:endParaRPr lang="en-US" dirty="0">
              <a:ln>
                <a:solidFill>
                  <a:srgbClr val="000000"/>
                </a:solidFill>
              </a:ln>
              <a:solidFill>
                <a:schemeClr val="tx1">
                  <a:alpha val="43000"/>
                </a:schemeClr>
              </a:solidFill>
            </a:endParaRPr>
          </a:p>
        </p:txBody>
      </p:sp>
      <p:sp>
        <p:nvSpPr>
          <p:cNvPr id="25" name="Bent Arrow 24"/>
          <p:cNvSpPr/>
          <p:nvPr/>
        </p:nvSpPr>
        <p:spPr>
          <a:xfrm rot="10800000" flipV="1">
            <a:off x="3886200" y="3429000"/>
            <a:ext cx="1219200" cy="1295400"/>
          </a:xfrm>
          <a:prstGeom prst="bentArrow">
            <a:avLst>
              <a:gd name="adj1" fmla="val 26058"/>
              <a:gd name="adj2" fmla="val 24443"/>
              <a:gd name="adj3" fmla="val 25000"/>
              <a:gd name="adj4" fmla="val 43750"/>
            </a:avLst>
          </a:prstGeom>
          <a:solidFill>
            <a:srgbClr val="CCECF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5275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5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6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8" grpId="0" animBg="1"/>
      <p:bldP spid="22" grpId="0" animBg="1"/>
      <p:bldP spid="23" grpId="0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Database Triplets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4525963"/>
          </a:xfrm>
        </p:spPr>
        <p:txBody>
          <a:bodyPr>
            <a:normAutofit/>
          </a:bodyPr>
          <a:lstStyle/>
          <a:p>
            <a:r>
              <a:rPr lang="en-US" sz="3600" i="1" dirty="0" smtClean="0"/>
              <a:t> </a:t>
            </a:r>
            <a:r>
              <a:rPr lang="en-US" sz="3600" i="1" dirty="0" smtClean="0">
                <a:solidFill>
                  <a:srgbClr val="FF0000"/>
                </a:solidFill>
              </a:rPr>
              <a:t>D</a:t>
            </a:r>
            <a:r>
              <a:rPr lang="en-US" sz="3600" dirty="0" smtClean="0"/>
              <a:t>, </a:t>
            </a:r>
            <a:r>
              <a:rPr lang="en-US" sz="3600" i="1" dirty="0" smtClean="0">
                <a:solidFill>
                  <a:srgbClr val="00B050"/>
                </a:solidFill>
              </a:rPr>
              <a:t>Q</a:t>
            </a:r>
            <a:r>
              <a:rPr lang="en-US" sz="3600" dirty="0" smtClean="0"/>
              <a:t> </a:t>
            </a:r>
            <a:r>
              <a:rPr lang="en-US" sz="3600" dirty="0" smtClean="0">
                <a:sym typeface="Wingdings" pitchFamily="2" charset="2"/>
              </a:rPr>
              <a:t> </a:t>
            </a:r>
            <a:r>
              <a:rPr lang="en-US" sz="3600" i="1" dirty="0" smtClean="0">
                <a:solidFill>
                  <a:srgbClr val="0070C0"/>
                </a:solidFill>
                <a:sym typeface="Wingdings" pitchFamily="2" charset="2"/>
              </a:rPr>
              <a:t>V</a:t>
            </a:r>
            <a:r>
              <a:rPr lang="en-US" sz="3600" dirty="0" smtClean="0">
                <a:sym typeface="Wingdings" pitchFamily="2" charset="2"/>
              </a:rPr>
              <a:t> : Query Proc. and Optimization</a:t>
            </a:r>
          </a:p>
          <a:p>
            <a:r>
              <a:rPr lang="en-US" sz="3600" i="1" dirty="0" smtClean="0"/>
              <a:t> </a:t>
            </a:r>
            <a:r>
              <a:rPr lang="en-US" sz="3600" i="1" dirty="0" smtClean="0">
                <a:solidFill>
                  <a:srgbClr val="0070C0"/>
                </a:solidFill>
              </a:rPr>
              <a:t>V</a:t>
            </a:r>
            <a:r>
              <a:rPr lang="en-US" sz="3600" dirty="0" smtClean="0"/>
              <a:t>, </a:t>
            </a:r>
            <a:r>
              <a:rPr lang="en-US" sz="3600" i="1" dirty="0" smtClean="0">
                <a:solidFill>
                  <a:srgbClr val="00B050"/>
                </a:solidFill>
              </a:rPr>
              <a:t>Q</a:t>
            </a:r>
            <a:r>
              <a:rPr lang="en-US" sz="3600" dirty="0" smtClean="0"/>
              <a:t> </a:t>
            </a:r>
            <a:r>
              <a:rPr lang="en-US" sz="3600" dirty="0" smtClean="0">
                <a:sym typeface="Wingdings" pitchFamily="2" charset="2"/>
              </a:rPr>
              <a:t> </a:t>
            </a:r>
            <a:r>
              <a:rPr lang="en-US" sz="3600" i="1" dirty="0" smtClean="0">
                <a:solidFill>
                  <a:srgbClr val="FF0000"/>
                </a:solidFill>
                <a:sym typeface="Wingdings" pitchFamily="2" charset="2"/>
              </a:rPr>
              <a:t>D</a:t>
            </a:r>
            <a:r>
              <a:rPr lang="en-US" sz="3600" dirty="0" smtClean="0">
                <a:sym typeface="Wingdings" pitchFamily="2" charset="2"/>
              </a:rPr>
              <a:t> : (Loosely) Data Integration</a:t>
            </a:r>
            <a:endParaRPr lang="en-US" sz="3600" dirty="0" smtClean="0"/>
          </a:p>
          <a:p>
            <a:r>
              <a:rPr lang="en-US" sz="3600" i="1" dirty="0" smtClean="0"/>
              <a:t> </a:t>
            </a:r>
            <a:r>
              <a:rPr lang="en-US" sz="3600" i="1" dirty="0" smtClean="0">
                <a:solidFill>
                  <a:srgbClr val="FF0000"/>
                </a:solidFill>
              </a:rPr>
              <a:t>D</a:t>
            </a:r>
            <a:r>
              <a:rPr lang="en-US" sz="3600" dirty="0" smtClean="0"/>
              <a:t>, </a:t>
            </a:r>
            <a:r>
              <a:rPr lang="en-US" sz="3600" i="1" dirty="0" smtClean="0">
                <a:solidFill>
                  <a:srgbClr val="0070C0"/>
                </a:solidFill>
              </a:rPr>
              <a:t>V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smtClean="0">
                <a:sym typeface="Wingdings" pitchFamily="2" charset="2"/>
              </a:rPr>
              <a:t> </a:t>
            </a:r>
            <a:r>
              <a:rPr lang="en-US" sz="3600" i="1" dirty="0" smtClean="0">
                <a:solidFill>
                  <a:srgbClr val="00B050"/>
                </a:solidFill>
                <a:sym typeface="Wingdings" pitchFamily="2" charset="2"/>
              </a:rPr>
              <a:t>Q</a:t>
            </a:r>
            <a:r>
              <a:rPr lang="en-US" sz="3600" dirty="0" smtClean="0">
                <a:sym typeface="Wingdings" pitchFamily="2" charset="2"/>
              </a:rPr>
              <a:t> : ??</a:t>
            </a:r>
            <a:endParaRPr lang="en-US" sz="3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F123BF-F084-48F3-A210-8B76F1C109A9}" type="slidenum">
              <a:rPr lang="en-US"/>
              <a:pPr/>
              <a:t>3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fld id="{7C8C303F-B8AD-42F3-91B6-11605A47327B}" type="datetime1">
              <a:rPr lang="en-US"/>
              <a:pPr/>
              <a:t>1/15/2011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View Definitions Problem (VDP)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D364-70BB-7B41-B40B-F0281B06B4B0}" type="datetime1">
              <a:rPr lang="en-US" smtClean="0"/>
              <a:pPr/>
              <a:t>1/15/2011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68254-CEFF-4EED-B034-B256F257CE13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381000" y="1752600"/>
            <a:ext cx="6934200" cy="2438400"/>
            <a:chOff x="838200" y="2209800"/>
            <a:chExt cx="7543800" cy="2438400"/>
          </a:xfrm>
        </p:grpSpPr>
        <p:sp>
          <p:nvSpPr>
            <p:cNvPr id="6" name="Rectangle 5"/>
            <p:cNvSpPr/>
            <p:nvPr/>
          </p:nvSpPr>
          <p:spPr>
            <a:xfrm>
              <a:off x="838200" y="2209800"/>
              <a:ext cx="7543800" cy="2438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400" dirty="0">
                <a:ln>
                  <a:solidFill>
                    <a:srgbClr val="000000"/>
                  </a:solidFill>
                </a:ln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14400" y="2286000"/>
              <a:ext cx="7391400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ln>
                    <a:solidFill>
                      <a:srgbClr val="800000"/>
                    </a:solidFill>
                  </a:ln>
                </a:rPr>
                <a:t>View Definitions Problem</a:t>
              </a:r>
            </a:p>
            <a:p>
              <a:pPr marL="457200" indent="-457200"/>
              <a:r>
                <a:rPr lang="en-US" sz="2400" b="1" dirty="0" smtClean="0">
                  <a:ln>
                    <a:solidFill>
                      <a:srgbClr val="000000"/>
                    </a:solidFill>
                  </a:ln>
                </a:rPr>
                <a:t>Input: </a:t>
              </a:r>
              <a:r>
                <a:rPr lang="en-US" sz="2400" dirty="0" smtClean="0">
                  <a:ln>
                    <a:solidFill>
                      <a:srgbClr val="000000"/>
                    </a:solidFill>
                  </a:ln>
                </a:rPr>
                <a:t>Database </a:t>
              </a:r>
              <a:r>
                <a:rPr lang="en-US" sz="2400" i="1" dirty="0" smtClean="0">
                  <a:ln>
                    <a:solidFill>
                      <a:srgbClr val="000000"/>
                    </a:solidFill>
                  </a:ln>
                </a:rPr>
                <a:t>D</a:t>
              </a:r>
              <a:r>
                <a:rPr lang="en-US" sz="2400" dirty="0" smtClean="0">
                  <a:ln>
                    <a:solidFill>
                      <a:srgbClr val="000000"/>
                    </a:solidFill>
                  </a:ln>
                </a:rPr>
                <a:t>, View </a:t>
              </a:r>
              <a:r>
                <a:rPr lang="en-US" sz="2400" i="1" dirty="0" smtClean="0">
                  <a:ln>
                    <a:solidFill>
                      <a:srgbClr val="000000"/>
                    </a:solidFill>
                  </a:ln>
                </a:rPr>
                <a:t>V</a:t>
              </a:r>
            </a:p>
            <a:p>
              <a:pPr marL="457200" indent="-457200"/>
              <a:r>
                <a:rPr lang="en-US" sz="2400" b="1" dirty="0" smtClean="0">
                  <a:ln>
                    <a:solidFill>
                      <a:srgbClr val="000000"/>
                    </a:solidFill>
                  </a:ln>
                </a:rPr>
                <a:t>Output: </a:t>
              </a:r>
              <a:r>
                <a:rPr lang="en-US" sz="2400" dirty="0" smtClean="0">
                  <a:ln>
                    <a:solidFill>
                      <a:srgbClr val="000000"/>
                    </a:solidFill>
                  </a:ln>
                </a:rPr>
                <a:t>Find </a:t>
              </a:r>
              <a:r>
                <a:rPr lang="en-US" sz="2400" i="1" dirty="0" smtClean="0">
                  <a:ln>
                    <a:solidFill>
                      <a:srgbClr val="000000"/>
                    </a:solidFill>
                  </a:ln>
                </a:rPr>
                <a:t>Q </a:t>
              </a:r>
              <a:r>
                <a:rPr lang="en-US" sz="2400" dirty="0" smtClean="0">
                  <a:ln>
                    <a:solidFill>
                      <a:srgbClr val="000000"/>
                    </a:solidFill>
                  </a:ln>
                </a:rPr>
                <a:t>such that:</a:t>
              </a:r>
            </a:p>
            <a:p>
              <a:pPr marL="914400" lvl="1" indent="-457200">
                <a:buAutoNum type="arabicParenBoth"/>
              </a:pPr>
              <a:r>
                <a:rPr lang="en-US" sz="2400" dirty="0" smtClean="0">
                  <a:ln>
                    <a:solidFill>
                      <a:srgbClr val="000000"/>
                    </a:solidFill>
                  </a:ln>
                </a:rPr>
                <a:t>Closeness: </a:t>
              </a:r>
              <a:r>
                <a:rPr lang="en-US" sz="2400" i="1" dirty="0" smtClean="0">
                  <a:ln>
                    <a:solidFill>
                      <a:srgbClr val="000000"/>
                    </a:solidFill>
                  </a:ln>
                </a:rPr>
                <a:t>Q</a:t>
              </a:r>
              <a:r>
                <a:rPr lang="en-US" sz="2400" dirty="0" smtClean="0">
                  <a:ln>
                    <a:solidFill>
                      <a:srgbClr val="000000"/>
                    </a:solidFill>
                  </a:ln>
                </a:rPr>
                <a:t>(</a:t>
              </a:r>
              <a:r>
                <a:rPr lang="en-US" sz="2400" i="1" dirty="0" smtClean="0">
                  <a:ln>
                    <a:solidFill>
                      <a:srgbClr val="000000"/>
                    </a:solidFill>
                  </a:ln>
                </a:rPr>
                <a:t>D</a:t>
              </a:r>
              <a:r>
                <a:rPr lang="en-US" sz="2400" dirty="0" smtClean="0">
                  <a:ln>
                    <a:solidFill>
                      <a:srgbClr val="000000"/>
                    </a:solidFill>
                  </a:ln>
                </a:rPr>
                <a:t>)</a:t>
              </a:r>
              <a:r>
                <a:rPr lang="en-US" sz="2400" dirty="0" smtClean="0">
                  <a:ln>
                    <a:solidFill>
                      <a:srgbClr val="000000"/>
                    </a:solidFill>
                  </a:ln>
                  <a:latin typeface="ＭＳ ゴシック"/>
                  <a:ea typeface="ＭＳ ゴシック"/>
                  <a:cs typeface="ＭＳ ゴシック"/>
                </a:rPr>
                <a:t>≈</a:t>
              </a:r>
              <a:r>
                <a:rPr lang="en-US" sz="2400" dirty="0" smtClean="0">
                  <a:ln>
                    <a:solidFill>
                      <a:srgbClr val="000000"/>
                    </a:solidFill>
                  </a:ln>
                </a:rPr>
                <a:t> </a:t>
              </a:r>
              <a:r>
                <a:rPr lang="en-US" sz="2400" i="1" dirty="0" smtClean="0">
                  <a:ln>
                    <a:solidFill>
                      <a:srgbClr val="000000"/>
                    </a:solidFill>
                  </a:ln>
                </a:rPr>
                <a:t>V </a:t>
              </a:r>
              <a:r>
                <a:rPr lang="en-US" sz="2400" dirty="0" smtClean="0">
                  <a:ln>
                    <a:solidFill>
                      <a:srgbClr val="000000"/>
                    </a:solidFill>
                  </a:ln>
                </a:rPr>
                <a:t>(“level of approximation”)</a:t>
              </a:r>
            </a:p>
            <a:p>
              <a:pPr marL="914400" lvl="1" indent="-457200">
                <a:buAutoNum type="arabicParenBoth"/>
              </a:pPr>
              <a:r>
                <a:rPr lang="en-US" sz="2400" dirty="0" smtClean="0">
                  <a:ln>
                    <a:solidFill>
                      <a:srgbClr val="000000"/>
                    </a:solidFill>
                  </a:ln>
                </a:rPr>
                <a:t>Succinctness: </a:t>
              </a:r>
              <a:r>
                <a:rPr lang="en-US" sz="2400" i="1" dirty="0" smtClean="0">
                  <a:ln>
                    <a:solidFill>
                      <a:srgbClr val="000000"/>
                    </a:solidFill>
                  </a:ln>
                </a:rPr>
                <a:t>Q</a:t>
              </a:r>
              <a:r>
                <a:rPr lang="en-US" sz="2400" dirty="0" smtClean="0">
                  <a:ln>
                    <a:solidFill>
                      <a:srgbClr val="000000"/>
                    </a:solidFill>
                  </a:ln>
                </a:rPr>
                <a:t> is “succinct” </a:t>
              </a:r>
              <a:endParaRPr lang="en-US" sz="2400" dirty="0">
                <a:ln>
                  <a:solidFill>
                    <a:srgbClr val="000000"/>
                  </a:solidFill>
                </a:ln>
              </a:endParaRPr>
            </a:p>
          </p:txBody>
        </p:sp>
      </p:grp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3657600"/>
            <a:ext cx="8458200" cy="2392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28600" y="2743200"/>
            <a:ext cx="2438400" cy="3048000"/>
            <a:chOff x="609600" y="2743200"/>
            <a:chExt cx="2438400" cy="3048000"/>
          </a:xfrm>
        </p:grpSpPr>
        <p:sp>
          <p:nvSpPr>
            <p:cNvPr id="11" name="Oval 10"/>
            <p:cNvSpPr/>
            <p:nvPr/>
          </p:nvSpPr>
          <p:spPr>
            <a:xfrm>
              <a:off x="2438400" y="2743200"/>
              <a:ext cx="609600" cy="533400"/>
            </a:xfrm>
            <a:prstGeom prst="ellips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ular Callout 11"/>
            <p:cNvSpPr/>
            <p:nvPr/>
          </p:nvSpPr>
          <p:spPr>
            <a:xfrm>
              <a:off x="609600" y="4800600"/>
              <a:ext cx="1828800" cy="990600"/>
            </a:xfrm>
            <a:prstGeom prst="wedgeRectCallout">
              <a:avLst>
                <a:gd name="adj1" fmla="val 55489"/>
                <a:gd name="adj2" fmla="val -212402"/>
              </a:avLst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85800" y="4953000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n>
                    <a:solidFill>
                      <a:srgbClr val="FF0000"/>
                    </a:solidFill>
                  </a:ln>
                </a:rPr>
                <a:t>(1) What class of queries?</a:t>
              </a:r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438400" y="3124200"/>
            <a:ext cx="1828800" cy="3124200"/>
            <a:chOff x="1676400" y="2743200"/>
            <a:chExt cx="1828800" cy="3124200"/>
          </a:xfrm>
        </p:grpSpPr>
        <p:sp>
          <p:nvSpPr>
            <p:cNvPr id="17" name="Oval 16"/>
            <p:cNvSpPr/>
            <p:nvPr/>
          </p:nvSpPr>
          <p:spPr>
            <a:xfrm>
              <a:off x="1981200" y="2743200"/>
              <a:ext cx="1219200" cy="533400"/>
            </a:xfrm>
            <a:prstGeom prst="ellipse">
              <a:avLst/>
            </a:prstGeom>
            <a:noFill/>
            <a:ln w="38100" cap="flat" cmpd="sng" algn="ctr">
              <a:solidFill>
                <a:srgbClr val="33CC33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ular Callout 17"/>
            <p:cNvSpPr/>
            <p:nvPr/>
          </p:nvSpPr>
          <p:spPr>
            <a:xfrm>
              <a:off x="1676400" y="4876800"/>
              <a:ext cx="1828800" cy="990600"/>
            </a:xfrm>
            <a:prstGeom prst="wedgeRectCallout">
              <a:avLst>
                <a:gd name="adj1" fmla="val 14200"/>
                <a:gd name="adj2" fmla="val -213557"/>
              </a:avLst>
            </a:prstGeom>
            <a:noFill/>
            <a:ln w="28575" cap="flat" cmpd="sng" algn="ctr">
              <a:solidFill>
                <a:srgbClr val="33CC33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828800" y="5029200"/>
              <a:ext cx="16002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n>
                    <a:solidFill>
                      <a:srgbClr val="33CC33"/>
                    </a:solidFill>
                  </a:ln>
                </a:rPr>
                <a:t>(2) What is Closeness?</a:t>
              </a:r>
              <a:endParaRPr lang="en-US" dirty="0">
                <a:ln>
                  <a:solidFill>
                    <a:srgbClr val="33CC33"/>
                  </a:solidFill>
                </a:ln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581400" y="3505200"/>
            <a:ext cx="3352800" cy="2667000"/>
            <a:chOff x="2438400" y="2743200"/>
            <a:chExt cx="3352800" cy="2667000"/>
          </a:xfrm>
        </p:grpSpPr>
        <p:sp>
          <p:nvSpPr>
            <p:cNvPr id="21" name="Oval 20"/>
            <p:cNvSpPr/>
            <p:nvPr/>
          </p:nvSpPr>
          <p:spPr>
            <a:xfrm>
              <a:off x="2438400" y="2743200"/>
              <a:ext cx="1524000" cy="533400"/>
            </a:xfrm>
            <a:prstGeom prst="ellips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ular Callout 21"/>
            <p:cNvSpPr/>
            <p:nvPr/>
          </p:nvSpPr>
          <p:spPr>
            <a:xfrm>
              <a:off x="3962400" y="4419600"/>
              <a:ext cx="1828800" cy="990600"/>
            </a:xfrm>
            <a:prstGeom prst="wedgeRectCallout">
              <a:avLst>
                <a:gd name="adj1" fmla="val -90898"/>
                <a:gd name="adj2" fmla="val -167355"/>
              </a:avLst>
            </a:prstGeom>
            <a:noFill/>
            <a:ln w="285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038600" y="4572000"/>
              <a:ext cx="16002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n>
                    <a:solidFill>
                      <a:srgbClr val="0000FF"/>
                    </a:solidFill>
                  </a:ln>
                </a:rPr>
                <a:t>(3) What is Succinctness?</a:t>
              </a:r>
              <a:endParaRPr lang="en-US" dirty="0">
                <a:ln>
                  <a:solidFill>
                    <a:srgbClr val="0000FF"/>
                  </a:solidFill>
                </a:ln>
              </a:endParaRPr>
            </a:p>
          </p:txBody>
        </p:sp>
      </p:grpSp>
      <p:sp>
        <p:nvSpPr>
          <p:cNvPr id="24" name="Oval 23"/>
          <p:cNvSpPr/>
          <p:nvPr/>
        </p:nvSpPr>
        <p:spPr>
          <a:xfrm>
            <a:off x="7696200" y="2971800"/>
            <a:ext cx="1066800" cy="1066800"/>
          </a:xfrm>
          <a:prstGeom prst="ellipse">
            <a:avLst/>
          </a:prstGeom>
          <a:solidFill>
            <a:schemeClr val="bg2">
              <a:alpha val="49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rgbClr val="000000">
                    <a:alpha val="49000"/>
                  </a:srgbClr>
                </a:solidFill>
              </a:rPr>
              <a:t>Q ?</a:t>
            </a:r>
            <a:endParaRPr lang="en-US" dirty="0">
              <a:ln>
                <a:solidFill>
                  <a:srgbClr val="000000"/>
                </a:solidFill>
              </a:ln>
              <a:solidFill>
                <a:srgbClr val="000000">
                  <a:alpha val="49000"/>
                </a:srgbClr>
              </a:solidFill>
            </a:endParaRPr>
          </a:p>
        </p:txBody>
      </p:sp>
      <p:sp>
        <p:nvSpPr>
          <p:cNvPr id="25" name="Magnetic Disk 8"/>
          <p:cNvSpPr/>
          <p:nvPr/>
        </p:nvSpPr>
        <p:spPr>
          <a:xfrm>
            <a:off x="7620000" y="1371600"/>
            <a:ext cx="1219200" cy="990600"/>
          </a:xfrm>
          <a:prstGeom prst="flowChartMagneticDisk">
            <a:avLst/>
          </a:prstGeom>
          <a:solidFill>
            <a:srgbClr val="95B3D7"/>
          </a:solidFill>
          <a:ln>
            <a:solidFill>
              <a:srgbClr val="4F81B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chemeClr val="tx1"/>
                  </a:solidFill>
                </a:ln>
              </a:rPr>
              <a:t>Database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6" name="Magnetic Disk 9"/>
          <p:cNvSpPr/>
          <p:nvPr/>
        </p:nvSpPr>
        <p:spPr>
          <a:xfrm>
            <a:off x="7772400" y="4648200"/>
            <a:ext cx="990600" cy="990600"/>
          </a:xfrm>
          <a:prstGeom prst="flowChartMagneticDisk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  <a:alpha val="37000"/>
                </a:schemeClr>
              </a:gs>
              <a:gs pos="80000">
                <a:schemeClr val="accent1">
                  <a:shade val="93000"/>
                  <a:satMod val="130000"/>
                  <a:alpha val="37000"/>
                </a:schemeClr>
              </a:gs>
              <a:gs pos="100000">
                <a:schemeClr val="accent1">
                  <a:shade val="94000"/>
                  <a:satMod val="135000"/>
                  <a:alpha val="37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rgbClr val="000000">
                    <a:alpha val="37000"/>
                  </a:srgbClr>
                </a:solidFill>
              </a:rPr>
              <a:t>View</a:t>
            </a:r>
            <a:endParaRPr lang="en-US" dirty="0">
              <a:ln>
                <a:solidFill>
                  <a:srgbClr val="000000"/>
                </a:solidFill>
              </a:ln>
              <a:solidFill>
                <a:srgbClr val="000000">
                  <a:alpha val="37000"/>
                </a:srgbClr>
              </a:solidFill>
            </a:endParaRPr>
          </a:p>
        </p:txBody>
      </p:sp>
      <p:sp>
        <p:nvSpPr>
          <p:cNvPr id="27" name="Down Arrow 26"/>
          <p:cNvSpPr>
            <a:spLocks noChangeArrowheads="1"/>
          </p:cNvSpPr>
          <p:nvPr/>
        </p:nvSpPr>
        <p:spPr bwMode="auto">
          <a:xfrm>
            <a:off x="8077200" y="2362200"/>
            <a:ext cx="381000" cy="6096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8" name="Down Arrow 27"/>
          <p:cNvSpPr>
            <a:spLocks noChangeArrowheads="1"/>
          </p:cNvSpPr>
          <p:nvPr/>
        </p:nvSpPr>
        <p:spPr bwMode="auto">
          <a:xfrm>
            <a:off x="8077200" y="4038600"/>
            <a:ext cx="381000" cy="6096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  <p:custDataLst>
      <p:tags r:id="rId1"/>
    </p:custDataLst>
  </p:cSld>
  <p:clrMapOvr>
    <a:masterClrMapping/>
  </p:clrMapOvr>
  <p:transition advTm="3501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867400" cy="1143000"/>
          </a:xfrm>
        </p:spPr>
        <p:txBody>
          <a:bodyPr/>
          <a:lstStyle/>
          <a:p>
            <a:pPr algn="l"/>
            <a:r>
              <a:rPr lang="en-US" dirty="0" smtClean="0">
                <a:ln>
                  <a:solidFill>
                    <a:srgbClr val="000090"/>
                  </a:solidFill>
                </a:ln>
              </a:rPr>
              <a:t>1. Classes of Queries</a:t>
            </a:r>
            <a:endParaRPr lang="en-US" dirty="0">
              <a:ln>
                <a:solidFill>
                  <a:srgbClr val="000090"/>
                </a:solidFill>
              </a:ln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D364-70BB-7B41-B40B-F0281B06B4B0}" type="datetime1">
              <a:rPr lang="en-US" smtClean="0"/>
              <a:pPr/>
              <a:t>1/15/2011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68254-CEFF-4EED-B034-B256F257CE13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867400" y="152400"/>
            <a:ext cx="3124200" cy="609600"/>
            <a:chOff x="1905000" y="3429000"/>
            <a:chExt cx="3124200" cy="609600"/>
          </a:xfrm>
        </p:grpSpPr>
        <p:sp>
          <p:nvSpPr>
            <p:cNvPr id="6" name="TextBox 5"/>
            <p:cNvSpPr txBox="1"/>
            <p:nvPr/>
          </p:nvSpPr>
          <p:spPr>
            <a:xfrm>
              <a:off x="1981200" y="3429000"/>
              <a:ext cx="74251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i="1" dirty="0" smtClean="0">
                  <a:solidFill>
                    <a:srgbClr val="000090"/>
                  </a:solidFill>
                </a:rPr>
                <a:t>R</a:t>
              </a:r>
              <a:r>
                <a:rPr lang="en-US" sz="3200" dirty="0" smtClean="0">
                  <a:solidFill>
                    <a:srgbClr val="000090"/>
                  </a:solidFill>
                </a:rPr>
                <a:t>,</a:t>
              </a:r>
              <a:r>
                <a:rPr lang="en-US" sz="3200" i="1" dirty="0" smtClean="0">
                  <a:solidFill>
                    <a:srgbClr val="000090"/>
                  </a:solidFill>
                </a:rPr>
                <a:t>V</a:t>
              </a:r>
              <a:endParaRPr lang="en-US" sz="3200" i="1" dirty="0">
                <a:solidFill>
                  <a:srgbClr val="00009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038406" y="3429000"/>
              <a:ext cx="193674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i="1" dirty="0" smtClean="0">
                  <a:solidFill>
                    <a:srgbClr val="000090"/>
                  </a:solidFill>
                </a:rPr>
                <a:t>Q</a:t>
              </a:r>
              <a:r>
                <a:rPr lang="en-US" sz="3200" dirty="0" smtClean="0">
                  <a:solidFill>
                    <a:srgbClr val="000090"/>
                  </a:solidFill>
                </a:rPr>
                <a:t> ; </a:t>
              </a:r>
              <a:r>
                <a:rPr lang="en-US" sz="3200" i="1" dirty="0" smtClean="0">
                  <a:solidFill>
                    <a:srgbClr val="000090"/>
                  </a:solidFill>
                </a:rPr>
                <a:t>Q</a:t>
              </a:r>
              <a:r>
                <a:rPr lang="en-US" sz="3200" dirty="0" smtClean="0">
                  <a:solidFill>
                    <a:srgbClr val="000090"/>
                  </a:solidFill>
                </a:rPr>
                <a:t>(</a:t>
              </a:r>
              <a:r>
                <a:rPr lang="en-US" sz="3200" i="1" dirty="0" smtClean="0">
                  <a:solidFill>
                    <a:srgbClr val="000090"/>
                  </a:solidFill>
                </a:rPr>
                <a:t>R</a:t>
              </a:r>
              <a:r>
                <a:rPr lang="en-US" sz="3200" dirty="0" smtClean="0">
                  <a:solidFill>
                    <a:srgbClr val="000090"/>
                  </a:solidFill>
                </a:rPr>
                <a:t>)≈</a:t>
              </a:r>
              <a:r>
                <a:rPr lang="en-US" sz="3200" i="1" dirty="0" smtClean="0">
                  <a:solidFill>
                    <a:srgbClr val="000090"/>
                  </a:solidFill>
                </a:rPr>
                <a:t>V</a:t>
              </a:r>
            </a:p>
          </p:txBody>
        </p:sp>
        <p:cxnSp>
          <p:nvCxnSpPr>
            <p:cNvPr id="8" name="Straight Arrow Connector 7"/>
            <p:cNvCxnSpPr>
              <a:stCxn id="6" idx="3"/>
              <a:endCxn id="7" idx="1"/>
            </p:cNvCxnSpPr>
            <p:nvPr/>
          </p:nvCxnSpPr>
          <p:spPr>
            <a:xfrm>
              <a:off x="2723711" y="3721388"/>
              <a:ext cx="314695" cy="1588"/>
            </a:xfrm>
            <a:prstGeom prst="straightConnector1">
              <a:avLst/>
            </a:prstGeom>
            <a:ln>
              <a:solidFill>
                <a:srgbClr val="00009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1905000" y="3505200"/>
              <a:ext cx="3124200" cy="533400"/>
            </a:xfrm>
            <a:prstGeom prst="rect">
              <a:avLst/>
            </a:prstGeom>
            <a:noFill/>
            <a:ln w="1905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533400" y="1295400"/>
            <a:ext cx="4495800" cy="2133600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vert="horz" lIns="91440" tIns="45720" rIns="91440" bIns="45720" rtlCol="0">
            <a:normAutofit fontScale="925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Single Predicate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lang="en-US" sz="3000" noProof="0" dirty="0" smtClean="0"/>
              <a:t>Conjunctive Query (CQ)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3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Unions</a:t>
            </a:r>
            <a:r>
              <a:rPr kumimoji="0" lang="en-US" sz="30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</a:t>
            </a:r>
            <a:r>
              <a:rPr kumimoji="0" lang="en-US" sz="30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CQs</a:t>
            </a:r>
            <a:endParaRPr kumimoji="0" lang="en-US" sz="3000" b="0" i="0" u="none" strike="noStrike" kern="1200" cap="none" spc="0" normalizeH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000" baseline="0" noProof="0" dirty="0" smtClean="0"/>
              <a:t>At most unions</a:t>
            </a:r>
            <a:r>
              <a:rPr lang="en-US" sz="3000" noProof="0" dirty="0" smtClean="0"/>
              <a:t> of </a:t>
            </a:r>
            <a:r>
              <a:rPr lang="en-US" sz="3000" dirty="0" smtClean="0"/>
              <a:t>‘</a:t>
            </a:r>
            <a:r>
              <a:rPr lang="en-US" sz="3000" i="1" dirty="0" smtClean="0"/>
              <a:t>k</a:t>
            </a:r>
            <a:r>
              <a:rPr lang="en-US" sz="3000" dirty="0" smtClean="0"/>
              <a:t>’ </a:t>
            </a:r>
            <a:r>
              <a:rPr lang="en-US" sz="3000" noProof="0" dirty="0" smtClean="0"/>
              <a:t>CQs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181600" y="1752600"/>
            <a:ext cx="3581400" cy="1066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Equality Predicates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000" dirty="0" smtClean="0"/>
              <a:t>Range Predicates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33400" y="3657600"/>
            <a:ext cx="5867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solidFill>
                    <a:srgbClr val="00009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 Closeness</a:t>
            </a:r>
            <a:endParaRPr kumimoji="0" lang="en-US" sz="4400" b="0" i="0" u="none" strike="noStrike" kern="1200" cap="none" spc="0" normalizeH="0" baseline="0" noProof="0" dirty="0">
              <a:ln>
                <a:solidFill>
                  <a:srgbClr val="000090"/>
                </a:solidFill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609600" y="4495800"/>
            <a:ext cx="8153400" cy="1447800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514350" lvl="0" indent="-51435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 smtClean="0"/>
              <a:t>Simple:     d =     |Q(R)-</a:t>
            </a:r>
            <a:r>
              <a:rPr lang="en-US" sz="3200" i="1" dirty="0" smtClean="0"/>
              <a:t>V</a:t>
            </a:r>
            <a:r>
              <a:rPr lang="en-US" sz="3200" dirty="0" smtClean="0"/>
              <a:t>| +     |</a:t>
            </a:r>
            <a:r>
              <a:rPr lang="en-US" sz="3200" i="1" dirty="0" smtClean="0"/>
              <a:t>V</a:t>
            </a:r>
            <a:r>
              <a:rPr lang="en-US" sz="3200" dirty="0" smtClean="0"/>
              <a:t>-</a:t>
            </a:r>
            <a:r>
              <a:rPr lang="en-US" sz="3200" i="1" dirty="0" smtClean="0"/>
              <a:t>Q</a:t>
            </a:r>
            <a:r>
              <a:rPr lang="en-US" sz="3200" dirty="0" smtClean="0"/>
              <a:t>(</a:t>
            </a:r>
            <a:r>
              <a:rPr lang="en-US" sz="3200" i="1" dirty="0" smtClean="0"/>
              <a:t>R</a:t>
            </a:r>
            <a:r>
              <a:rPr lang="en-US" sz="3200" dirty="0" smtClean="0"/>
              <a:t>)|</a:t>
            </a:r>
          </a:p>
          <a:p>
            <a:pPr marL="514350" lvl="0" indent="-51435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200" dirty="0" smtClean="0"/>
              <a:t>Subset:     d = ∞|</a:t>
            </a:r>
            <a:r>
              <a:rPr lang="en-US" sz="3200" i="1" dirty="0" smtClean="0"/>
              <a:t>Q(R</a:t>
            </a:r>
            <a:r>
              <a:rPr lang="en-US" sz="3200" dirty="0" smtClean="0"/>
              <a:t>)-</a:t>
            </a:r>
            <a:r>
              <a:rPr lang="en-US" sz="3200" i="1" dirty="0" smtClean="0"/>
              <a:t>V</a:t>
            </a:r>
            <a:r>
              <a:rPr lang="en-US" sz="3200" dirty="0" smtClean="0"/>
              <a:t>| +     |</a:t>
            </a:r>
            <a:r>
              <a:rPr lang="en-US" sz="3200" i="1" dirty="0" smtClean="0"/>
              <a:t>V</a:t>
            </a:r>
            <a:r>
              <a:rPr lang="en-US" sz="3200" dirty="0" smtClean="0"/>
              <a:t>-</a:t>
            </a:r>
            <a:r>
              <a:rPr lang="en-US" sz="3200" i="1" dirty="0" smtClean="0"/>
              <a:t>Q</a:t>
            </a:r>
            <a:r>
              <a:rPr lang="en-US" sz="3200" dirty="0" smtClean="0"/>
              <a:t>(</a:t>
            </a:r>
            <a:r>
              <a:rPr lang="en-US" sz="3200" i="1" dirty="0" smtClean="0"/>
              <a:t>R</a:t>
            </a:r>
            <a:r>
              <a:rPr lang="en-US" sz="3200" dirty="0" smtClean="0"/>
              <a:t>)|</a:t>
            </a:r>
          </a:p>
          <a:p>
            <a:pPr marL="514350" indent="-51435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kumimoji="0" lang="en-US" sz="32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Superset:  d =    </a:t>
            </a:r>
            <a:r>
              <a:rPr lang="en-US" sz="3200" dirty="0" smtClean="0"/>
              <a:t>|</a:t>
            </a:r>
            <a:r>
              <a:rPr lang="en-US" sz="3200" i="1" dirty="0" smtClean="0"/>
              <a:t>Q</a:t>
            </a:r>
            <a:r>
              <a:rPr lang="en-US" sz="3200" dirty="0" smtClean="0"/>
              <a:t>(</a:t>
            </a:r>
            <a:r>
              <a:rPr lang="en-US" sz="3200" i="1" dirty="0" smtClean="0"/>
              <a:t>R</a:t>
            </a:r>
            <a:r>
              <a:rPr lang="en-US" sz="3200" dirty="0" smtClean="0"/>
              <a:t>)-</a:t>
            </a:r>
            <a:r>
              <a:rPr lang="en-US" sz="3200" i="1" dirty="0" smtClean="0"/>
              <a:t>V</a:t>
            </a:r>
            <a:r>
              <a:rPr lang="en-US" sz="3200" dirty="0" smtClean="0"/>
              <a:t>| +  ∞|</a:t>
            </a:r>
            <a:r>
              <a:rPr lang="en-US" sz="3200" i="1" dirty="0" smtClean="0"/>
              <a:t>V</a:t>
            </a:r>
            <a:r>
              <a:rPr lang="en-US" sz="3200" dirty="0" smtClean="0"/>
              <a:t>-</a:t>
            </a:r>
            <a:r>
              <a:rPr lang="en-US" sz="3200" i="1" dirty="0" smtClean="0"/>
              <a:t>Q</a:t>
            </a:r>
            <a:r>
              <a:rPr lang="en-US" sz="3200" dirty="0" smtClean="0"/>
              <a:t>(</a:t>
            </a:r>
            <a:r>
              <a:rPr lang="en-US" sz="3200" i="1" dirty="0" smtClean="0"/>
              <a:t>R</a:t>
            </a:r>
            <a:r>
              <a:rPr lang="en-US" sz="3200" dirty="0" smtClean="0"/>
              <a:t>)|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defRPr/>
            </a:pPr>
            <a:endParaRPr kumimoji="0" lang="en-US" sz="3000" b="0" i="0" u="none" strike="noStrike" kern="1200" cap="none" spc="0" normalizeH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 advTm="10671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D364-70BB-7B41-B40B-F0281B06B4B0}" type="datetime1">
              <a:rPr lang="en-US" smtClean="0"/>
              <a:pPr/>
              <a:t>1/15/2011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68254-CEFF-4EED-B034-B256F257CE1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9600" y="2667000"/>
            <a:ext cx="7848600" cy="523220"/>
          </a:xfrm>
          <a:prstGeom prst="rect">
            <a:avLst/>
          </a:prstGeom>
          <a:solidFill>
            <a:srgbClr val="CCEC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Exact View Definition. </a:t>
            </a:r>
            <a:r>
              <a:rPr lang="en-US" sz="2800" dirty="0" smtClean="0"/>
              <a:t>Given </a:t>
            </a:r>
            <a:r>
              <a:rPr lang="en-US" sz="2800" i="1" dirty="0" smtClean="0"/>
              <a:t>R</a:t>
            </a:r>
            <a:r>
              <a:rPr lang="en-US" sz="2800" dirty="0" smtClean="0"/>
              <a:t>,</a:t>
            </a:r>
            <a:r>
              <a:rPr lang="en-US" sz="2800" i="1" dirty="0" smtClean="0"/>
              <a:t>V</a:t>
            </a:r>
            <a:r>
              <a:rPr lang="en-US" sz="2800" dirty="0" smtClean="0"/>
              <a:t>, find </a:t>
            </a:r>
            <a:r>
              <a:rPr lang="en-US" sz="2800" i="1" dirty="0" smtClean="0"/>
              <a:t>Q</a:t>
            </a:r>
            <a:r>
              <a:rPr lang="en-US" sz="2800" dirty="0" smtClean="0"/>
              <a:t> </a:t>
            </a:r>
            <a:r>
              <a:rPr lang="en-US" sz="2800" dirty="0" err="1" smtClean="0"/>
              <a:t>s.t</a:t>
            </a:r>
            <a:r>
              <a:rPr lang="en-US" sz="2800" dirty="0" smtClean="0"/>
              <a:t>. </a:t>
            </a:r>
            <a:r>
              <a:rPr lang="en-US" sz="2800" i="1" dirty="0" smtClean="0"/>
              <a:t>Q</a:t>
            </a:r>
            <a:r>
              <a:rPr lang="en-US" sz="2800" dirty="0" smtClean="0"/>
              <a:t>(</a:t>
            </a:r>
            <a:r>
              <a:rPr lang="en-US" sz="2800" i="1" dirty="0" smtClean="0"/>
              <a:t>R</a:t>
            </a:r>
            <a:r>
              <a:rPr lang="en-US" sz="2800" dirty="0" smtClean="0"/>
              <a:t>)=</a:t>
            </a:r>
            <a:r>
              <a:rPr lang="en-US" sz="2800" i="1" dirty="0" smtClean="0"/>
              <a:t>V</a:t>
            </a:r>
            <a:r>
              <a:rPr lang="en-US" sz="2800" dirty="0" smtClean="0"/>
              <a:t>.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5867400" y="152400"/>
            <a:ext cx="3124200" cy="609600"/>
            <a:chOff x="1905000" y="3429000"/>
            <a:chExt cx="3124200" cy="609600"/>
          </a:xfrm>
        </p:grpSpPr>
        <p:sp>
          <p:nvSpPr>
            <p:cNvPr id="23" name="TextBox 22"/>
            <p:cNvSpPr txBox="1"/>
            <p:nvPr/>
          </p:nvSpPr>
          <p:spPr>
            <a:xfrm>
              <a:off x="1981200" y="3429000"/>
              <a:ext cx="74251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i="1" dirty="0" smtClean="0">
                  <a:solidFill>
                    <a:srgbClr val="000090"/>
                  </a:solidFill>
                </a:rPr>
                <a:t>R</a:t>
              </a:r>
              <a:r>
                <a:rPr lang="en-US" sz="3200" dirty="0" smtClean="0">
                  <a:solidFill>
                    <a:srgbClr val="000090"/>
                  </a:solidFill>
                </a:rPr>
                <a:t>,</a:t>
              </a:r>
              <a:r>
                <a:rPr lang="en-US" sz="3200" i="1" dirty="0" smtClean="0">
                  <a:solidFill>
                    <a:srgbClr val="000090"/>
                  </a:solidFill>
                </a:rPr>
                <a:t>V</a:t>
              </a:r>
              <a:endParaRPr lang="en-US" sz="3200" i="1" dirty="0">
                <a:solidFill>
                  <a:srgbClr val="000090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038406" y="3429000"/>
              <a:ext cx="193674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i="1" dirty="0" smtClean="0">
                  <a:solidFill>
                    <a:srgbClr val="000090"/>
                  </a:solidFill>
                </a:rPr>
                <a:t>Q </a:t>
              </a:r>
              <a:r>
                <a:rPr lang="en-US" sz="3200" dirty="0" smtClean="0">
                  <a:solidFill>
                    <a:srgbClr val="000090"/>
                  </a:solidFill>
                </a:rPr>
                <a:t>; </a:t>
              </a:r>
              <a:r>
                <a:rPr lang="en-US" sz="3200" i="1" dirty="0" smtClean="0">
                  <a:solidFill>
                    <a:srgbClr val="000090"/>
                  </a:solidFill>
                </a:rPr>
                <a:t>Q</a:t>
              </a:r>
              <a:r>
                <a:rPr lang="en-US" sz="3200" dirty="0" smtClean="0">
                  <a:solidFill>
                    <a:srgbClr val="000090"/>
                  </a:solidFill>
                </a:rPr>
                <a:t>(</a:t>
              </a:r>
              <a:r>
                <a:rPr lang="en-US" sz="3200" i="1" dirty="0" smtClean="0">
                  <a:solidFill>
                    <a:srgbClr val="000090"/>
                  </a:solidFill>
                </a:rPr>
                <a:t>R</a:t>
              </a:r>
              <a:r>
                <a:rPr lang="en-US" sz="3200" dirty="0" smtClean="0">
                  <a:solidFill>
                    <a:srgbClr val="000090"/>
                  </a:solidFill>
                </a:rPr>
                <a:t>)≈</a:t>
              </a:r>
              <a:r>
                <a:rPr lang="en-US" sz="3200" i="1" dirty="0" smtClean="0">
                  <a:solidFill>
                    <a:srgbClr val="000090"/>
                  </a:solidFill>
                </a:rPr>
                <a:t>V</a:t>
              </a:r>
            </a:p>
          </p:txBody>
        </p:sp>
        <p:cxnSp>
          <p:nvCxnSpPr>
            <p:cNvPr id="25" name="Straight Arrow Connector 24"/>
            <p:cNvCxnSpPr>
              <a:stCxn id="23" idx="3"/>
              <a:endCxn id="24" idx="1"/>
            </p:cNvCxnSpPr>
            <p:nvPr/>
          </p:nvCxnSpPr>
          <p:spPr>
            <a:xfrm>
              <a:off x="2723711" y="3721388"/>
              <a:ext cx="314695" cy="1588"/>
            </a:xfrm>
            <a:prstGeom prst="straightConnector1">
              <a:avLst/>
            </a:prstGeom>
            <a:ln>
              <a:solidFill>
                <a:srgbClr val="00009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1905000" y="3505200"/>
              <a:ext cx="3124200" cy="533400"/>
            </a:xfrm>
            <a:prstGeom prst="rect">
              <a:avLst/>
            </a:prstGeom>
            <a:noFill/>
            <a:ln w="1905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Title 1"/>
          <p:cNvSpPr txBox="1">
            <a:spLocks/>
          </p:cNvSpPr>
          <p:nvPr/>
        </p:nvSpPr>
        <p:spPr>
          <a:xfrm>
            <a:off x="609600" y="152400"/>
            <a:ext cx="5181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n>
                  <a:solidFill>
                    <a:srgbClr val="000090"/>
                  </a:solidFill>
                </a:ln>
                <a:latin typeface="+mj-lt"/>
                <a:ea typeface="+mj-ea"/>
                <a:cs typeface="+mj-cs"/>
              </a:rPr>
              <a:t>3</a:t>
            </a:r>
            <a:r>
              <a:rPr kumimoji="0" lang="en-US" sz="4400" b="0" i="0" u="none" strike="noStrike" kern="1200" cap="none" spc="0" normalizeH="0" baseline="0" noProof="0" dirty="0" smtClean="0">
                <a:ln>
                  <a:solidFill>
                    <a:srgbClr val="00009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Succinctness</a:t>
            </a:r>
            <a:endParaRPr kumimoji="0" lang="en-US" sz="4400" b="0" i="0" u="none" strike="noStrike" kern="1200" cap="none" spc="0" normalizeH="0" baseline="0" noProof="0" dirty="0">
              <a:ln>
                <a:solidFill>
                  <a:srgbClr val="000090"/>
                </a:solidFill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609600" y="1143000"/>
            <a:ext cx="8153400" cy="1143000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lang="en-US" sz="3000" noProof="0" dirty="0" smtClean="0"/>
              <a:t>Conjunctive Query: s = Number of predicates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3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Unions</a:t>
            </a:r>
            <a:r>
              <a:rPr kumimoji="0" lang="en-US" sz="30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CQs:         s = Number of unions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609600" y="3276600"/>
            <a:ext cx="7848600" cy="1384995"/>
            <a:chOff x="609600" y="3276600"/>
            <a:chExt cx="7848600" cy="1384995"/>
          </a:xfrm>
        </p:grpSpPr>
        <p:sp>
          <p:nvSpPr>
            <p:cNvPr id="13" name="TextBox 12"/>
            <p:cNvSpPr txBox="1"/>
            <p:nvPr/>
          </p:nvSpPr>
          <p:spPr>
            <a:xfrm>
              <a:off x="609600" y="3276600"/>
              <a:ext cx="7848600" cy="1384995"/>
            </a:xfrm>
            <a:prstGeom prst="rect">
              <a:avLst/>
            </a:prstGeom>
            <a:solidFill>
              <a:srgbClr val="CCECFF">
                <a:alpha val="50000"/>
              </a:srgb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800000"/>
                  </a:solidFill>
                </a:rPr>
                <a:t>Best View Definition. </a:t>
              </a:r>
              <a:r>
                <a:rPr lang="en-US" sz="2800" dirty="0" smtClean="0"/>
                <a:t>Given </a:t>
              </a:r>
              <a:r>
                <a:rPr lang="en-US" sz="2800" i="1" dirty="0" smtClean="0"/>
                <a:t>R</a:t>
              </a:r>
              <a:r>
                <a:rPr lang="en-US" sz="2800" dirty="0" smtClean="0"/>
                <a:t>,</a:t>
              </a:r>
              <a:r>
                <a:rPr lang="en-US" sz="2800" i="1" dirty="0" smtClean="0"/>
                <a:t>V</a:t>
              </a:r>
              <a:r>
                <a:rPr lang="en-US" sz="2800" dirty="0" smtClean="0"/>
                <a:t>, find </a:t>
              </a:r>
              <a:r>
                <a:rPr lang="en-US" sz="2800" i="1" dirty="0" smtClean="0"/>
                <a:t>Q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s.t</a:t>
              </a:r>
              <a:r>
                <a:rPr lang="en-US" sz="2800" dirty="0" smtClean="0"/>
                <a:t>. </a:t>
              </a:r>
            </a:p>
            <a:p>
              <a:pPr marL="514350" indent="-514350">
                <a:buAutoNum type="arabicParenBoth"/>
              </a:pPr>
              <a:r>
                <a:rPr lang="en-US" sz="2800" dirty="0" smtClean="0"/>
                <a:t>   </a:t>
              </a:r>
              <a:r>
                <a:rPr lang="en-US" sz="2800" i="1" dirty="0" smtClean="0"/>
                <a:t>Q’,  d</a:t>
              </a:r>
              <a:r>
                <a:rPr lang="en-US" sz="2800" dirty="0" smtClean="0"/>
                <a:t>(</a:t>
              </a:r>
              <a:r>
                <a:rPr lang="en-US" sz="2800" i="1" dirty="0" smtClean="0"/>
                <a:t>Q</a:t>
              </a:r>
              <a:r>
                <a:rPr lang="en-US" sz="2800" dirty="0" smtClean="0"/>
                <a:t>(</a:t>
              </a:r>
              <a:r>
                <a:rPr lang="en-US" sz="2800" i="1" dirty="0" smtClean="0"/>
                <a:t>R</a:t>
              </a:r>
              <a:r>
                <a:rPr lang="en-US" sz="2800" dirty="0" smtClean="0"/>
                <a:t>),</a:t>
              </a:r>
              <a:r>
                <a:rPr lang="en-US" sz="2800" i="1" dirty="0" smtClean="0"/>
                <a:t>V</a:t>
              </a:r>
              <a:r>
                <a:rPr lang="en-US" sz="2800" dirty="0" smtClean="0"/>
                <a:t>) ≤ </a:t>
              </a:r>
              <a:r>
                <a:rPr lang="en-US" sz="2800" i="1" dirty="0" smtClean="0"/>
                <a:t>d</a:t>
              </a:r>
              <a:r>
                <a:rPr lang="en-US" sz="2800" dirty="0" smtClean="0"/>
                <a:t>(</a:t>
              </a:r>
              <a:r>
                <a:rPr lang="en-US" sz="2800" i="1" dirty="0" smtClean="0"/>
                <a:t>Q</a:t>
              </a:r>
              <a:r>
                <a:rPr lang="en-US" sz="2800" dirty="0" smtClean="0"/>
                <a:t>’(</a:t>
              </a:r>
              <a:r>
                <a:rPr lang="en-US" sz="2800" i="1" dirty="0" smtClean="0"/>
                <a:t>R</a:t>
              </a:r>
              <a:r>
                <a:rPr lang="en-US" sz="2800" dirty="0" smtClean="0"/>
                <a:t>),</a:t>
              </a:r>
              <a:r>
                <a:rPr lang="en-US" sz="2800" i="1" dirty="0" smtClean="0"/>
                <a:t>V</a:t>
              </a:r>
              <a:r>
                <a:rPr lang="en-US" sz="2800" dirty="0" smtClean="0"/>
                <a:t>)</a:t>
              </a:r>
            </a:p>
            <a:p>
              <a:pPr marL="514350" indent="-514350">
                <a:buFontTx/>
                <a:buAutoNum type="arabicParenBoth"/>
              </a:pPr>
              <a:r>
                <a:rPr lang="en-US" sz="2800" dirty="0" smtClean="0"/>
                <a:t>   </a:t>
              </a:r>
              <a:r>
                <a:rPr lang="en-US" sz="2800" i="1" dirty="0" smtClean="0"/>
                <a:t>Q’, d</a:t>
              </a:r>
              <a:r>
                <a:rPr lang="en-US" sz="2800" dirty="0" smtClean="0"/>
                <a:t>(</a:t>
              </a:r>
              <a:r>
                <a:rPr lang="en-US" sz="2800" i="1" dirty="0" smtClean="0"/>
                <a:t>Q</a:t>
              </a:r>
              <a:r>
                <a:rPr lang="en-US" sz="2800" dirty="0" smtClean="0"/>
                <a:t>’(</a:t>
              </a:r>
              <a:r>
                <a:rPr lang="en-US" sz="2800" i="1" dirty="0" smtClean="0"/>
                <a:t>R</a:t>
              </a:r>
              <a:r>
                <a:rPr lang="en-US" sz="2800" dirty="0" smtClean="0"/>
                <a:t>),</a:t>
              </a:r>
              <a:r>
                <a:rPr lang="en-US" sz="2800" i="1" dirty="0" smtClean="0"/>
                <a:t>V</a:t>
              </a:r>
              <a:r>
                <a:rPr lang="en-US" sz="2800" dirty="0" smtClean="0"/>
                <a:t>) = </a:t>
              </a:r>
              <a:r>
                <a:rPr lang="en-US" sz="2800" i="1" dirty="0" smtClean="0"/>
                <a:t>d</a:t>
              </a:r>
              <a:r>
                <a:rPr lang="en-US" sz="2800" dirty="0" smtClean="0"/>
                <a:t>(</a:t>
              </a:r>
              <a:r>
                <a:rPr lang="en-US" sz="2800" i="1" dirty="0" smtClean="0"/>
                <a:t>Q</a:t>
              </a:r>
              <a:r>
                <a:rPr lang="en-US" sz="2800" dirty="0" smtClean="0"/>
                <a:t>(</a:t>
              </a:r>
              <a:r>
                <a:rPr lang="en-US" sz="2800" i="1" dirty="0" smtClean="0"/>
                <a:t>R</a:t>
              </a:r>
              <a:r>
                <a:rPr lang="en-US" sz="2800" dirty="0" smtClean="0"/>
                <a:t>),</a:t>
              </a:r>
              <a:r>
                <a:rPr lang="en-US" sz="2800" i="1" dirty="0" smtClean="0"/>
                <a:t>V</a:t>
              </a:r>
              <a:r>
                <a:rPr lang="en-US" sz="2800" dirty="0" smtClean="0"/>
                <a:t>) </a:t>
              </a:r>
              <a:r>
                <a:rPr lang="en-US" sz="2800" dirty="0" smtClean="0">
                  <a:latin typeface="Wingdings"/>
                  <a:ea typeface="Wingdings"/>
                  <a:cs typeface="Wingdings"/>
                </a:rPr>
                <a:t></a:t>
              </a:r>
              <a:r>
                <a:rPr lang="en-US" sz="2800" dirty="0" smtClean="0"/>
                <a:t> </a:t>
              </a:r>
              <a:r>
                <a:rPr lang="en-US" sz="2800" i="1" dirty="0" smtClean="0"/>
                <a:t>s</a:t>
              </a:r>
              <a:r>
                <a:rPr lang="en-US" sz="2800" dirty="0" smtClean="0"/>
                <a:t>(</a:t>
              </a:r>
              <a:r>
                <a:rPr lang="en-US" sz="2800" i="1" dirty="0" smtClean="0"/>
                <a:t>Q</a:t>
              </a:r>
              <a:r>
                <a:rPr lang="en-US" sz="2800" dirty="0" smtClean="0"/>
                <a:t>) ≤ </a:t>
              </a:r>
              <a:r>
                <a:rPr lang="en-US" sz="2800" i="1" dirty="0" smtClean="0"/>
                <a:t>s</a:t>
              </a:r>
              <a:r>
                <a:rPr lang="en-US" sz="2800" dirty="0" smtClean="0"/>
                <a:t>(</a:t>
              </a:r>
              <a:r>
                <a:rPr lang="en-US" sz="2800" i="1" dirty="0" smtClean="0"/>
                <a:t>Q</a:t>
              </a:r>
              <a:r>
                <a:rPr lang="en-US" sz="2800" dirty="0" smtClean="0"/>
                <a:t>’) </a:t>
              </a:r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1143000" y="3810000"/>
              <a:ext cx="228600" cy="304800"/>
              <a:chOff x="5943600" y="3810000"/>
              <a:chExt cx="304800" cy="304800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 rot="16200000" flipH="1">
                <a:off x="5867400" y="3886200"/>
                <a:ext cx="304800" cy="15240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rot="5400000" flipH="1" flipV="1">
                <a:off x="6019800" y="3886200"/>
                <a:ext cx="304800" cy="15240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6019800" y="3962400"/>
                <a:ext cx="152400" cy="158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/>
            <p:cNvGrpSpPr/>
            <p:nvPr/>
          </p:nvGrpSpPr>
          <p:grpSpPr>
            <a:xfrm>
              <a:off x="1143000" y="4267200"/>
              <a:ext cx="228600" cy="304800"/>
              <a:chOff x="5943600" y="3810000"/>
              <a:chExt cx="304800" cy="304800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 rot="16200000" flipH="1">
                <a:off x="5867400" y="3886200"/>
                <a:ext cx="304800" cy="15240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5400000" flipH="1" flipV="1">
                <a:off x="6019800" y="3886200"/>
                <a:ext cx="304800" cy="15240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019800" y="3962400"/>
                <a:ext cx="152400" cy="158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6" name="Group 45"/>
          <p:cNvGrpSpPr/>
          <p:nvPr/>
        </p:nvGrpSpPr>
        <p:grpSpPr>
          <a:xfrm>
            <a:off x="609600" y="4724400"/>
            <a:ext cx="7848600" cy="1384995"/>
            <a:chOff x="609600" y="4724400"/>
            <a:chExt cx="7848600" cy="1384995"/>
          </a:xfrm>
        </p:grpSpPr>
        <p:sp>
          <p:nvSpPr>
            <p:cNvPr id="15" name="TextBox 14"/>
            <p:cNvSpPr txBox="1"/>
            <p:nvPr/>
          </p:nvSpPr>
          <p:spPr>
            <a:xfrm>
              <a:off x="609600" y="4724400"/>
              <a:ext cx="7848600" cy="1384995"/>
            </a:xfrm>
            <a:prstGeom prst="rect">
              <a:avLst/>
            </a:prstGeom>
            <a:solidFill>
              <a:srgbClr val="CCECFF">
                <a:alpha val="50000"/>
              </a:srgb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800000"/>
                  </a:solidFill>
                </a:rPr>
                <a:t>Approximate View Definition. </a:t>
              </a:r>
              <a:r>
                <a:rPr lang="en-US" sz="2800" dirty="0" smtClean="0"/>
                <a:t>Given </a:t>
              </a:r>
              <a:r>
                <a:rPr lang="en-US" sz="2800" i="1" dirty="0" smtClean="0"/>
                <a:t>R</a:t>
              </a:r>
              <a:r>
                <a:rPr lang="en-US" sz="2800" dirty="0" smtClean="0"/>
                <a:t>,</a:t>
              </a:r>
              <a:r>
                <a:rPr lang="en-US" sz="2800" i="1" dirty="0" smtClean="0"/>
                <a:t>V</a:t>
              </a:r>
              <a:r>
                <a:rPr lang="en-US" sz="2800" dirty="0" smtClean="0"/>
                <a:t>, </a:t>
              </a:r>
              <a:r>
                <a:rPr lang="en-US" sz="2800" dirty="0" err="1" smtClean="0"/>
                <a:t>τ</a:t>
              </a:r>
              <a:r>
                <a:rPr lang="en-US" sz="2800" dirty="0" smtClean="0"/>
                <a:t>, find </a:t>
              </a:r>
              <a:r>
                <a:rPr lang="en-US" sz="2800" i="1" dirty="0" smtClean="0"/>
                <a:t>Q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s.t</a:t>
              </a:r>
              <a:r>
                <a:rPr lang="en-US" sz="2800" dirty="0" smtClean="0"/>
                <a:t>. </a:t>
              </a:r>
            </a:p>
            <a:p>
              <a:pPr marL="514350" indent="-514350">
                <a:buAutoNum type="arabicParenBoth"/>
              </a:pPr>
              <a:r>
                <a:rPr lang="en-US" sz="2800" dirty="0" smtClean="0"/>
                <a:t> </a:t>
              </a:r>
              <a:r>
                <a:rPr lang="en-US" sz="2800" i="1" dirty="0" smtClean="0"/>
                <a:t>d</a:t>
              </a:r>
              <a:r>
                <a:rPr lang="en-US" sz="2800" dirty="0" smtClean="0"/>
                <a:t>(</a:t>
              </a:r>
              <a:r>
                <a:rPr lang="en-US" sz="2800" i="1" dirty="0" smtClean="0"/>
                <a:t>Q</a:t>
              </a:r>
              <a:r>
                <a:rPr lang="en-US" sz="2800" dirty="0" smtClean="0"/>
                <a:t>(</a:t>
              </a:r>
              <a:r>
                <a:rPr lang="en-US" sz="2800" i="1" dirty="0" smtClean="0"/>
                <a:t>R</a:t>
              </a:r>
              <a:r>
                <a:rPr lang="en-US" sz="2800" dirty="0" smtClean="0"/>
                <a:t>),</a:t>
              </a:r>
              <a:r>
                <a:rPr lang="en-US" sz="2800" i="1" dirty="0" smtClean="0"/>
                <a:t>V</a:t>
              </a:r>
              <a:r>
                <a:rPr lang="en-US" sz="2800" dirty="0" smtClean="0"/>
                <a:t>) ≤ τ</a:t>
              </a:r>
            </a:p>
            <a:p>
              <a:pPr marL="514350" indent="-514350">
                <a:buFontTx/>
                <a:buAutoNum type="arabicParenBoth"/>
              </a:pPr>
              <a:r>
                <a:rPr lang="en-US" sz="2800" dirty="0" smtClean="0"/>
                <a:t>  </a:t>
              </a:r>
              <a:r>
                <a:rPr lang="en-US" sz="2800" i="1" dirty="0" smtClean="0"/>
                <a:t> Q’, d</a:t>
              </a:r>
              <a:r>
                <a:rPr lang="en-US" sz="2800" dirty="0" smtClean="0"/>
                <a:t>(</a:t>
              </a:r>
              <a:r>
                <a:rPr lang="en-US" sz="2800" i="1" dirty="0" smtClean="0"/>
                <a:t>Q</a:t>
              </a:r>
              <a:r>
                <a:rPr lang="en-US" sz="2800" dirty="0" smtClean="0"/>
                <a:t>’(</a:t>
              </a:r>
              <a:r>
                <a:rPr lang="en-US" sz="2800" i="1" dirty="0" smtClean="0"/>
                <a:t>R</a:t>
              </a:r>
              <a:r>
                <a:rPr lang="en-US" sz="2800" dirty="0" smtClean="0"/>
                <a:t>),</a:t>
              </a:r>
              <a:r>
                <a:rPr lang="en-US" sz="2800" i="1" dirty="0" smtClean="0"/>
                <a:t>V</a:t>
              </a:r>
              <a:r>
                <a:rPr lang="en-US" sz="2800" dirty="0" smtClean="0"/>
                <a:t>) ≤ τ </a:t>
              </a:r>
              <a:r>
                <a:rPr lang="en-US" sz="2800" dirty="0" smtClean="0">
                  <a:latin typeface="Wingdings"/>
                  <a:ea typeface="Wingdings"/>
                  <a:cs typeface="Wingdings"/>
                </a:rPr>
                <a:t></a:t>
              </a:r>
              <a:r>
                <a:rPr lang="en-US" sz="2800" dirty="0" smtClean="0"/>
                <a:t> </a:t>
              </a:r>
              <a:r>
                <a:rPr lang="en-US" sz="2800" i="1" dirty="0" smtClean="0"/>
                <a:t>s</a:t>
              </a:r>
              <a:r>
                <a:rPr lang="en-US" sz="2800" dirty="0" smtClean="0"/>
                <a:t>(</a:t>
              </a:r>
              <a:r>
                <a:rPr lang="en-US" sz="2800" i="1" dirty="0" smtClean="0"/>
                <a:t>Q</a:t>
              </a:r>
              <a:r>
                <a:rPr lang="en-US" sz="2800" dirty="0" smtClean="0"/>
                <a:t>) ≤ </a:t>
              </a:r>
              <a:r>
                <a:rPr lang="en-US" sz="2800" i="1" dirty="0" smtClean="0"/>
                <a:t>s</a:t>
              </a:r>
              <a:r>
                <a:rPr lang="en-US" sz="2800" dirty="0" smtClean="0"/>
                <a:t>(</a:t>
              </a:r>
              <a:r>
                <a:rPr lang="en-US" sz="2800" i="1" dirty="0" smtClean="0"/>
                <a:t>Q</a:t>
              </a:r>
              <a:r>
                <a:rPr lang="en-US" sz="2800" dirty="0" smtClean="0"/>
                <a:t>’) </a:t>
              </a: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1143000" y="5715000"/>
              <a:ext cx="228600" cy="304800"/>
              <a:chOff x="5943600" y="3810000"/>
              <a:chExt cx="304800" cy="304800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 rot="16200000" flipH="1">
                <a:off x="5867400" y="3886200"/>
                <a:ext cx="304800" cy="15240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 flipH="1" flipV="1">
                <a:off x="6019800" y="3886200"/>
                <a:ext cx="304800" cy="15240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6019800" y="3962400"/>
                <a:ext cx="152400" cy="158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custDataLst>
      <p:tags r:id="rId1"/>
    </p:custDataLst>
  </p:cSld>
  <p:clrMapOvr>
    <a:masterClrMapping/>
  </p:clrMapOvr>
  <p:transition advTm="15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1" grpId="0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010400" cy="990600"/>
          </a:xfrm>
        </p:spPr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D364-70BB-7B41-B40B-F0281B06B4B0}" type="datetime1">
              <a:rPr lang="en-US" smtClean="0"/>
              <a:pPr/>
              <a:t>1/15/2011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68254-CEFF-4EED-B034-B256F257CE13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1371600"/>
          <a:ext cx="3124200" cy="3379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990600"/>
                <a:gridCol w="914400"/>
              </a:tblGrid>
              <a:tr h="642758">
                <a:tc>
                  <a:txBody>
                    <a:bodyPr/>
                    <a:lstStyle/>
                    <a:p>
                      <a:r>
                        <a:rPr lang="en-US" dirty="0" smtClean="0"/>
                        <a:t>Movie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Box</a:t>
                      </a:r>
                      <a:r>
                        <a:rPr lang="en-US" baseline="0" dirty="0" smtClean="0"/>
                        <a:t> Office</a:t>
                      </a:r>
                      <a:endParaRPr lang="en-US" dirty="0"/>
                    </a:p>
                  </a:txBody>
                  <a:tcPr/>
                </a:tc>
              </a:tr>
              <a:tr h="484619">
                <a:tc>
                  <a:txBody>
                    <a:bodyPr/>
                    <a:lstStyle/>
                    <a:p>
                      <a:r>
                        <a:rPr lang="en-US" dirty="0" smtClean="0"/>
                        <a:t>Kill Bill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</a:tr>
              <a:tr h="642758">
                <a:tc>
                  <a:txBody>
                    <a:bodyPr/>
                    <a:lstStyle/>
                    <a:p>
                      <a:r>
                        <a:rPr lang="en-US" dirty="0" smtClean="0"/>
                        <a:t>Pulp</a:t>
                      </a:r>
                      <a:r>
                        <a:rPr lang="en-US" baseline="0" dirty="0" smtClean="0"/>
                        <a:t> Fiction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Comedy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</a:tr>
              <a:tr h="484619">
                <a:tc>
                  <a:txBody>
                    <a:bodyPr/>
                    <a:lstStyle/>
                    <a:p>
                      <a:r>
                        <a:rPr lang="en-US" dirty="0" smtClean="0"/>
                        <a:t>Snatch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Comedy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</a:tr>
              <a:tr h="484619">
                <a:tc>
                  <a:txBody>
                    <a:bodyPr/>
                    <a:lstStyle/>
                    <a:p>
                      <a:r>
                        <a:rPr lang="en-US" dirty="0" smtClean="0"/>
                        <a:t>1941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Comedy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Flop</a:t>
                      </a:r>
                      <a:endParaRPr lang="en-US" dirty="0"/>
                    </a:p>
                  </a:txBody>
                  <a:tcPr/>
                </a:tc>
              </a:tr>
              <a:tr h="613427">
                <a:tc>
                  <a:txBody>
                    <a:bodyPr/>
                    <a:lstStyle/>
                    <a:p>
                      <a:r>
                        <a:rPr lang="en-US" dirty="0" smtClean="0"/>
                        <a:t>The</a:t>
                      </a:r>
                      <a:r>
                        <a:rPr lang="en-US" baseline="0" dirty="0" smtClean="0"/>
                        <a:t> Godfather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715000" y="1600200"/>
          <a:ext cx="25908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990600"/>
                <a:gridCol w="762000"/>
              </a:tblGrid>
              <a:tr h="781998">
                <a:tc>
                  <a:txBody>
                    <a:bodyPr/>
                    <a:lstStyle/>
                    <a:p>
                      <a:r>
                        <a:rPr lang="en-US" dirty="0" smtClean="0"/>
                        <a:t>Movie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Box</a:t>
                      </a:r>
                      <a:r>
                        <a:rPr lang="en-US" baseline="0" dirty="0" smtClean="0"/>
                        <a:t> Office</a:t>
                      </a:r>
                      <a:endParaRPr lang="en-US" dirty="0"/>
                    </a:p>
                  </a:txBody>
                  <a:tcPr/>
                </a:tc>
              </a:tr>
              <a:tr h="589602">
                <a:tc>
                  <a:txBody>
                    <a:bodyPr/>
                    <a:lstStyle/>
                    <a:p>
                      <a:r>
                        <a:rPr lang="en-US" dirty="0" smtClean="0"/>
                        <a:t>Kill Bill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</a:tr>
              <a:tr h="781998">
                <a:tc>
                  <a:txBody>
                    <a:bodyPr/>
                    <a:lstStyle/>
                    <a:p>
                      <a:r>
                        <a:rPr lang="en-US" dirty="0" smtClean="0"/>
                        <a:t>Pulp</a:t>
                      </a:r>
                      <a:r>
                        <a:rPr lang="en-US" baseline="0" dirty="0" smtClean="0"/>
                        <a:t> Fiction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Comedy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</a:tr>
              <a:tr h="589602">
                <a:tc>
                  <a:txBody>
                    <a:bodyPr/>
                    <a:lstStyle/>
                    <a:p>
                      <a:r>
                        <a:rPr lang="en-US" dirty="0" smtClean="0"/>
                        <a:t>Snatch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Comedy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35517" y="863024"/>
            <a:ext cx="40748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n>
                  <a:solidFill>
                    <a:schemeClr val="tx1"/>
                  </a:solidFill>
                </a:ln>
              </a:rPr>
              <a:t>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15000" y="1066800"/>
            <a:ext cx="4572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n>
                  <a:solidFill>
                    <a:schemeClr val="tx1"/>
                  </a:solidFill>
                </a:ln>
              </a:rPr>
              <a:t>V</a:t>
            </a:r>
          </a:p>
        </p:txBody>
      </p:sp>
      <p:sp>
        <p:nvSpPr>
          <p:cNvPr id="9" name="Right Arrow 8"/>
          <p:cNvSpPr/>
          <p:nvPr/>
        </p:nvSpPr>
        <p:spPr>
          <a:xfrm>
            <a:off x="4114800" y="2819400"/>
            <a:ext cx="1371600" cy="4572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495800" y="2362200"/>
            <a:ext cx="4572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n>
                  <a:solidFill>
                    <a:schemeClr val="tx1"/>
                  </a:solidFill>
                </a:ln>
              </a:rPr>
              <a:t>Q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914400" y="4876800"/>
            <a:ext cx="2514600" cy="1447800"/>
          </a:xfrm>
          <a:prstGeom prst="wedgeRectCallout">
            <a:avLst>
              <a:gd name="adj1" fmla="val 95884"/>
              <a:gd name="adj2" fmla="val -162200"/>
            </a:avLst>
          </a:prstGeom>
          <a:solidFill>
            <a:schemeClr val="accent1">
              <a:lumMod val="20000"/>
              <a:lumOff val="80000"/>
              <a:alpha val="3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chemeClr val="tx1">
                    <a:alpha val="30000"/>
                  </a:schemeClr>
                </a:solidFill>
              </a:rPr>
              <a:t>CQ: (Box office = Hit)</a:t>
            </a:r>
          </a:p>
          <a:p>
            <a:pPr algn="ctr"/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chemeClr val="tx1">
                    <a:alpha val="30000"/>
                  </a:schemeClr>
                </a:solidFill>
              </a:rPr>
              <a:t>Dist = 1</a:t>
            </a:r>
          </a:p>
        </p:txBody>
      </p:sp>
      <p:sp>
        <p:nvSpPr>
          <p:cNvPr id="12" name="Rectangular Callout 11"/>
          <p:cNvSpPr/>
          <p:nvPr/>
        </p:nvSpPr>
        <p:spPr>
          <a:xfrm>
            <a:off x="4038600" y="4876800"/>
            <a:ext cx="4572000" cy="1447800"/>
          </a:xfrm>
          <a:prstGeom prst="wedgeRectCallout">
            <a:avLst>
              <a:gd name="adj1" fmla="val -34363"/>
              <a:gd name="adj2" fmla="val -159400"/>
            </a:avLst>
          </a:prstGeom>
          <a:solidFill>
            <a:schemeClr val="accent1">
              <a:lumMod val="20000"/>
              <a:lumOff val="80000"/>
              <a:alpha val="3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chemeClr val="tx1">
                    <a:alpha val="30000"/>
                  </a:schemeClr>
                </a:solidFill>
              </a:rPr>
              <a:t>UCQ: ((Box office = </a:t>
            </a:r>
            <a:r>
              <a:rPr lang="en-US" dirty="0" err="1" smtClean="0">
                <a:ln>
                  <a:solidFill>
                    <a:srgbClr val="000000"/>
                  </a:solidFill>
                </a:ln>
                <a:solidFill>
                  <a:schemeClr val="tx1">
                    <a:alpha val="30000"/>
                  </a:schemeClr>
                </a:solidFill>
              </a:rPr>
              <a:t>Hit)</a:t>
            </a:r>
            <a:r>
              <a:rPr lang="en-US" dirty="0" err="1" smtClean="0">
                <a:ln>
                  <a:solidFill>
                    <a:srgbClr val="000000"/>
                  </a:solidFill>
                </a:ln>
                <a:solidFill>
                  <a:schemeClr val="tx1">
                    <a:alpha val="30000"/>
                  </a:schemeClr>
                </a:solidFill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dirty="0" err="1" smtClean="0">
                <a:ln>
                  <a:solidFill>
                    <a:srgbClr val="000000"/>
                  </a:solidFill>
                </a:ln>
                <a:solidFill>
                  <a:schemeClr val="tx1">
                    <a:alpha val="30000"/>
                  </a:schemeClr>
                </a:solidFill>
              </a:rPr>
              <a:t>(Genre</a:t>
            </a:r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chemeClr val="tx1">
                    <a:alpha val="30000"/>
                  </a:schemeClr>
                </a:solidFill>
              </a:rPr>
              <a:t>=Comedy))</a:t>
            </a:r>
          </a:p>
          <a:p>
            <a:pPr algn="ctr"/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chemeClr val="tx1">
                    <a:alpha val="30000"/>
                  </a:schemeClr>
                </a:solidFill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chemeClr val="tx1">
                    <a:alpha val="30000"/>
                  </a:schemeClr>
                </a:solidFill>
              </a:rPr>
              <a:t> (Movie=Kill Bill)</a:t>
            </a:r>
          </a:p>
          <a:p>
            <a:pPr algn="ctr"/>
            <a:r>
              <a:rPr lang="en-US" dirty="0" smtClean="0">
                <a:ln>
                  <a:solidFill>
                    <a:srgbClr val="000000"/>
                  </a:solidFill>
                </a:ln>
                <a:solidFill>
                  <a:schemeClr val="tx1">
                    <a:alpha val="30000"/>
                  </a:schemeClr>
                </a:solidFill>
              </a:rPr>
              <a:t>Dist = 0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010400" cy="1143000"/>
          </a:xfrm>
        </p:spPr>
        <p:txBody>
          <a:bodyPr/>
          <a:lstStyle/>
          <a:p>
            <a:r>
              <a:rPr lang="en-US" dirty="0" smtClean="0"/>
              <a:t>Summary of Results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D364-70BB-7B41-B40B-F0281B06B4B0}" type="datetime1">
              <a:rPr lang="en-US" smtClean="0"/>
              <a:pPr/>
              <a:t>1/15/2011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68254-CEFF-4EED-B034-B256F257CE13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1676400"/>
            <a:ext cx="87630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ounded Rectangular Callout 7"/>
          <p:cNvSpPr/>
          <p:nvPr/>
        </p:nvSpPr>
        <p:spPr>
          <a:xfrm>
            <a:off x="5943600" y="990600"/>
            <a:ext cx="2514600" cy="914400"/>
          </a:xfrm>
          <a:prstGeom prst="wedgeRoundRectCallout">
            <a:avLst>
              <a:gd name="adj1" fmla="val -60871"/>
              <a:gd name="adj2" fmla="val 94960"/>
              <a:gd name="adj3" fmla="val 16667"/>
            </a:avLst>
          </a:prstGeom>
          <a:solidFill>
            <a:srgbClr val="FFFFFF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1. Conjunctive queries</a:t>
            </a:r>
            <a:endParaRPr lang="en-US" sz="2400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38400" y="1981200"/>
            <a:ext cx="3581400" cy="16764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38400" y="4191000"/>
            <a:ext cx="1905000" cy="12954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ular Callout 9"/>
          <p:cNvSpPr/>
          <p:nvPr/>
        </p:nvSpPr>
        <p:spPr>
          <a:xfrm>
            <a:off x="5105400" y="3657600"/>
            <a:ext cx="2743200" cy="914400"/>
          </a:xfrm>
          <a:prstGeom prst="wedgeRoundRectCallout">
            <a:avLst>
              <a:gd name="adj1" fmla="val -78387"/>
              <a:gd name="adj2" fmla="val 86201"/>
              <a:gd name="adj3" fmla="val 16667"/>
            </a:avLst>
          </a:prstGeom>
          <a:solidFill>
            <a:srgbClr val="FFFFFF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2. </a:t>
            </a:r>
            <a:r>
              <a:rPr lang="en-US" sz="2400" i="1" dirty="0" err="1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k</a:t>
            </a:r>
            <a:r>
              <a:rPr lang="en-US" sz="24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-Unions of </a:t>
            </a:r>
            <a:r>
              <a:rPr lang="en-US" sz="2400" dirty="0" err="1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CQs</a:t>
            </a:r>
            <a:endParaRPr lang="en-US" sz="2400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D364-70BB-7B41-B40B-F0281B06B4B0}" type="datetime1">
              <a:rPr lang="en-US" smtClean="0"/>
              <a:pPr/>
              <a:t>1/15/2011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68254-CEFF-4EED-B034-B256F257CE1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04800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Conjunctive Queries: BVD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71600"/>
            <a:ext cx="84582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Finding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best view definition is </a:t>
            </a:r>
            <a:r>
              <a:rPr lang="en-US" sz="3200" dirty="0" smtClean="0"/>
              <a:t>NP-hard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Reduction from Set Cover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2819400"/>
            <a:ext cx="2743200" cy="1384995"/>
          </a:xfrm>
          <a:prstGeom prst="rect">
            <a:avLst/>
          </a:prstGeom>
          <a:solidFill>
            <a:srgbClr val="CCFFCC"/>
          </a:solidFill>
          <a:ln w="1905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Set Cover Instance:</a:t>
            </a:r>
          </a:p>
          <a:p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Universe: 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U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 = {1, 2, …, </a:t>
            </a:r>
            <a:r>
              <a:rPr lang="en-US" sz="2000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n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}</a:t>
            </a:r>
          </a:p>
          <a:p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Sets: 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S</a:t>
            </a:r>
            <a:r>
              <a:rPr lang="en-US" sz="2000" i="1" baseline="-25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1 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,S</a:t>
            </a:r>
            <a:r>
              <a:rPr lang="en-US" sz="2000" i="1" baseline="-25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2 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,..., </a:t>
            </a:r>
            <a:r>
              <a:rPr lang="en-US" sz="2000" i="1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S</a:t>
            </a:r>
            <a:r>
              <a:rPr lang="en-US" sz="2000" i="1" baseline="-25000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m</a:t>
            </a:r>
            <a:endParaRPr lang="en-US" sz="2000" i="1" dirty="0" smtClean="0">
              <a:ln>
                <a:solidFill>
                  <a:schemeClr val="tx2">
                    <a:lumMod val="50000"/>
                  </a:schemeClr>
                </a:solidFill>
              </a:ln>
            </a:endParaRPr>
          </a:p>
          <a:p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Fewest sets covering 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10200" y="2743200"/>
            <a:ext cx="3048000" cy="1384995"/>
          </a:xfrm>
          <a:prstGeom prst="rect">
            <a:avLst/>
          </a:prstGeom>
          <a:solidFill>
            <a:srgbClr val="CCFFCC"/>
          </a:solidFill>
          <a:ln w="19050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VDP:</a:t>
            </a:r>
          </a:p>
          <a:p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R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(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A</a:t>
            </a:r>
            <a:r>
              <a:rPr lang="en-US" sz="2000" i="1" baseline="-25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1 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,A</a:t>
            </a:r>
            <a:r>
              <a:rPr lang="en-US" sz="2000" i="1" baseline="-25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2 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,…, A</a:t>
            </a:r>
            <a:r>
              <a:rPr lang="en-US" sz="2000" i="1" baseline="-25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m</a:t>
            </a:r>
            <a:r>
              <a:rPr lang="en-US" sz="2000" baseline="-25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 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)</a:t>
            </a:r>
          </a:p>
          <a:p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t</a:t>
            </a:r>
            <a:r>
              <a:rPr lang="en-US" sz="2000" i="1" baseline="-25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0,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 t</a:t>
            </a:r>
            <a:r>
              <a:rPr lang="en-US" sz="2000" i="1" baseline="-25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1,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 …, </a:t>
            </a:r>
            <a:r>
              <a:rPr lang="en-US" sz="2000" i="1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t</a:t>
            </a:r>
            <a:r>
              <a:rPr lang="en-US" sz="2000" i="1" baseline="-25000" dirty="0" err="1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n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 </a:t>
            </a:r>
            <a:r>
              <a:rPr lang="az-Cyrl-AZ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є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 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R. V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=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 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{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t</a:t>
            </a:r>
            <a:r>
              <a:rPr lang="en-US" sz="2000" i="1" baseline="-25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0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} </a:t>
            </a:r>
          </a:p>
          <a:p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Find smallest CQ: 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Q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(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R</a:t>
            </a:r>
            <a:r>
              <a:rPr lang="en-US" sz="20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)=</a:t>
            </a:r>
            <a:r>
              <a:rPr lang="en-US" sz="2000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V</a:t>
            </a:r>
          </a:p>
        </p:txBody>
      </p:sp>
      <p:sp>
        <p:nvSpPr>
          <p:cNvPr id="9" name="Right Arrow 8"/>
          <p:cNvSpPr/>
          <p:nvPr/>
        </p:nvSpPr>
        <p:spPr>
          <a:xfrm>
            <a:off x="3810000" y="3276600"/>
            <a:ext cx="1143000" cy="457200"/>
          </a:xfrm>
          <a:prstGeom prst="rightArrow">
            <a:avLst/>
          </a:prstGeom>
          <a:solidFill>
            <a:srgbClr val="CCFFCC"/>
          </a:solidFill>
          <a:ln w="28575" cap="flat" cmpd="sng" algn="ctr">
            <a:solidFill>
              <a:srgbClr val="10253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066800" y="3124201"/>
          <a:ext cx="3581400" cy="3429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280"/>
                <a:gridCol w="716280"/>
                <a:gridCol w="716280"/>
                <a:gridCol w="733749"/>
                <a:gridCol w="698811"/>
              </a:tblGrid>
              <a:tr h="942022">
                <a:tc>
                  <a:txBody>
                    <a:bodyPr/>
                    <a:lstStyle/>
                    <a:p>
                      <a:r>
                        <a:rPr lang="en-US" sz="2800" b="1" i="1" dirty="0" smtClean="0">
                          <a:solidFill>
                            <a:schemeClr val="tx1"/>
                          </a:solidFill>
                        </a:rPr>
                        <a:t>R</a:t>
                      </a:r>
                      <a:endParaRPr lang="en-US" sz="28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>
                          <a:solidFill>
                            <a:srgbClr val="000000"/>
                          </a:solidFill>
                        </a:rPr>
                        <a:t> A</a:t>
                      </a:r>
                      <a:r>
                        <a:rPr lang="en-US" sz="2800" i="1" baseline="-25000" dirty="0" smtClean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i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dirty="0" smtClean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2800" i="1" baseline="-25000" dirty="0" smtClean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2800" i="1" dirty="0" smtClean="0">
                        <a:solidFill>
                          <a:srgbClr val="000000"/>
                        </a:solidFill>
                      </a:endParaRPr>
                    </a:p>
                    <a:p>
                      <a:pPr algn="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…</a:t>
                      </a:r>
                      <a:r>
                        <a:rPr lang="en-US" sz="2800" i="1" dirty="0" err="1" smtClean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2800" i="1" baseline="-25000" dirty="0" err="1" smtClean="0">
                          <a:solidFill>
                            <a:srgbClr val="000000"/>
                          </a:solidFill>
                        </a:rPr>
                        <a:t>j</a:t>
                      </a:r>
                      <a:r>
                        <a:rPr lang="en-US" sz="2800" i="1" baseline="-25000" dirty="0" smtClean="0">
                          <a:solidFill>
                            <a:srgbClr val="000000"/>
                          </a:solidFill>
                        </a:rPr>
                        <a:t>  </a:t>
                      </a:r>
                      <a:endParaRPr lang="en-US" sz="2800" i="1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2800" i="1" baseline="-25000" dirty="0" smtClean="0">
                          <a:solidFill>
                            <a:srgbClr val="000000"/>
                          </a:solidFill>
                        </a:rPr>
                        <a:t>m</a:t>
                      </a:r>
                      <a:endParaRPr lang="en-US" sz="2800" i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45">
                <a:tc>
                  <a:txBody>
                    <a:bodyPr/>
                    <a:lstStyle/>
                    <a:p>
                      <a:r>
                        <a:rPr lang="en-US" sz="2800" b="1" i="1" dirty="0" smtClean="0"/>
                        <a:t>t</a:t>
                      </a:r>
                      <a:r>
                        <a:rPr lang="en-US" sz="2800" b="1" i="1" baseline="-25000" dirty="0" smtClean="0"/>
                        <a:t>0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45">
                <a:tc>
                  <a:txBody>
                    <a:bodyPr/>
                    <a:lstStyle/>
                    <a:p>
                      <a:r>
                        <a:rPr lang="en-US" sz="2800" b="1" i="1" dirty="0" smtClean="0"/>
                        <a:t>t</a:t>
                      </a:r>
                      <a:r>
                        <a:rPr lang="en-US" sz="2800" b="1" i="1" baseline="-25000" dirty="0" smtClean="0"/>
                        <a:t>1</a:t>
                      </a:r>
                      <a:endParaRPr lang="en-US" sz="2800" b="1" i="1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45">
                <a:tc>
                  <a:txBody>
                    <a:bodyPr/>
                    <a:lstStyle/>
                    <a:p>
                      <a:r>
                        <a:rPr lang="en-US" sz="1800" b="1" i="0" baseline="0" dirty="0" smtClean="0"/>
                        <a:t>.. </a:t>
                      </a:r>
                      <a:r>
                        <a:rPr lang="en-US" sz="2800" b="1" i="1" baseline="0" dirty="0" err="1" smtClean="0"/>
                        <a:t>t</a:t>
                      </a:r>
                      <a:r>
                        <a:rPr lang="en-US" sz="2800" b="1" i="1" baseline="-25000" dirty="0" err="1" smtClean="0"/>
                        <a:t>i</a:t>
                      </a:r>
                      <a:endParaRPr lang="en-US" b="1" i="1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45">
                <a:tc>
                  <a:txBody>
                    <a:bodyPr/>
                    <a:lstStyle/>
                    <a:p>
                      <a:r>
                        <a:rPr lang="en-US" sz="2800" b="1" i="1" baseline="0" dirty="0" err="1" smtClean="0"/>
                        <a:t>t</a:t>
                      </a:r>
                      <a:r>
                        <a:rPr lang="en-US" sz="2800" b="1" i="1" baseline="-25000" dirty="0" err="1" smtClean="0"/>
                        <a:t>n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>
            <a:off x="3619500" y="3924300"/>
            <a:ext cx="1905000" cy="1524000"/>
          </a:xfrm>
          <a:prstGeom prst="straightConnector1">
            <a:avLst/>
          </a:prstGeom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429000" y="5334000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0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10200" y="3429000"/>
            <a:ext cx="3157596" cy="523220"/>
          </a:xfrm>
          <a:prstGeom prst="rect">
            <a:avLst/>
          </a:prstGeom>
          <a:solidFill>
            <a:schemeClr val="bg2"/>
          </a:solidFill>
          <a:ln>
            <a:solidFill>
              <a:srgbClr val="800000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Step-1: 0 if </a:t>
            </a:r>
            <a:r>
              <a:rPr lang="en-US" sz="2800" i="1" dirty="0" err="1" smtClean="0">
                <a:solidFill>
                  <a:srgbClr val="800000"/>
                </a:solidFill>
              </a:rPr>
              <a:t>i</a:t>
            </a:r>
            <a:r>
              <a:rPr lang="en-US" sz="2800" dirty="0" smtClean="0">
                <a:solidFill>
                  <a:srgbClr val="800000"/>
                </a:solidFill>
              </a:rPr>
              <a:t> not in </a:t>
            </a:r>
            <a:r>
              <a:rPr lang="en-US" sz="2800" i="1" dirty="0" err="1" smtClean="0">
                <a:solidFill>
                  <a:srgbClr val="800000"/>
                </a:solidFill>
              </a:rPr>
              <a:t>S</a:t>
            </a:r>
            <a:r>
              <a:rPr lang="en-US" sz="2800" i="1" baseline="-25000" dirty="0" err="1" smtClean="0">
                <a:solidFill>
                  <a:srgbClr val="800000"/>
                </a:solidFill>
              </a:rPr>
              <a:t>j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81200" y="4724400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0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67000" y="5334000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0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29000" y="4724400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0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29143" y="5953780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0</a:t>
            </a:r>
            <a:endParaRPr lang="en-US" sz="2800" dirty="0">
              <a:solidFill>
                <a:srgbClr val="800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10800000">
            <a:off x="4648200" y="4495800"/>
            <a:ext cx="685800" cy="304800"/>
          </a:xfrm>
          <a:prstGeom prst="straightConnector1">
            <a:avLst/>
          </a:prstGeom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410200" y="4572000"/>
            <a:ext cx="2566087" cy="523220"/>
          </a:xfrm>
          <a:prstGeom prst="rect">
            <a:avLst/>
          </a:prstGeom>
          <a:solidFill>
            <a:schemeClr val="bg2"/>
          </a:solidFill>
          <a:ln>
            <a:solidFill>
              <a:srgbClr val="800000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Step-2: </a:t>
            </a:r>
            <a:r>
              <a:rPr lang="en-US" sz="2800" i="1" dirty="0" smtClean="0">
                <a:solidFill>
                  <a:srgbClr val="800000"/>
                </a:solidFill>
              </a:rPr>
              <a:t>t</a:t>
            </a:r>
            <a:r>
              <a:rPr lang="en-US" sz="2800" i="1" baseline="-25000" dirty="0" smtClean="0">
                <a:solidFill>
                  <a:srgbClr val="800000"/>
                </a:solidFill>
              </a:rPr>
              <a:t>0 </a:t>
            </a:r>
            <a:r>
              <a:rPr lang="en-US" sz="2800" dirty="0" smtClean="0">
                <a:solidFill>
                  <a:srgbClr val="800000"/>
                </a:solidFill>
              </a:rPr>
              <a:t>.</a:t>
            </a:r>
            <a:r>
              <a:rPr lang="en-US" sz="2800" i="1" dirty="0" err="1" smtClean="0">
                <a:solidFill>
                  <a:srgbClr val="800000"/>
                </a:solidFill>
              </a:rPr>
              <a:t>A</a:t>
            </a:r>
            <a:r>
              <a:rPr lang="en-US" sz="2800" i="1" baseline="-25000" dirty="0" err="1" smtClean="0">
                <a:solidFill>
                  <a:srgbClr val="800000"/>
                </a:solidFill>
              </a:rPr>
              <a:t>j</a:t>
            </a:r>
            <a:r>
              <a:rPr lang="en-US" sz="2800" dirty="0" smtClean="0">
                <a:solidFill>
                  <a:srgbClr val="800000"/>
                </a:solidFill>
              </a:rPr>
              <a:t> = 0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981200" y="4114800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0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590800" y="4114800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0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4114800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0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29143" y="4124980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0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34" name="Right Brace 33"/>
          <p:cNvSpPr/>
          <p:nvPr/>
        </p:nvSpPr>
        <p:spPr>
          <a:xfrm>
            <a:off x="4724400" y="4876800"/>
            <a:ext cx="381000" cy="1600200"/>
          </a:xfrm>
          <a:prstGeom prst="rightBrac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5410200" y="5410200"/>
            <a:ext cx="2792852" cy="523220"/>
          </a:xfrm>
          <a:prstGeom prst="rect">
            <a:avLst/>
          </a:prstGeom>
          <a:solidFill>
            <a:schemeClr val="bg2"/>
          </a:solidFill>
          <a:ln>
            <a:solidFill>
              <a:srgbClr val="800000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Step-3: all distinct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90800" y="4724400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1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129143" y="4724400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2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981200" y="5334000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3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114800" y="5334000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4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981200" y="5943600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5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667000" y="5953780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6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429000" y="5943600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7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10200" y="6029980"/>
            <a:ext cx="2317622" cy="523220"/>
          </a:xfrm>
          <a:prstGeom prst="rect">
            <a:avLst/>
          </a:prstGeom>
          <a:solidFill>
            <a:schemeClr val="bg2"/>
          </a:solidFill>
          <a:ln>
            <a:solidFill>
              <a:srgbClr val="800000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Step-4: </a:t>
            </a:r>
            <a:r>
              <a:rPr lang="en-US" sz="2800" i="1" dirty="0" smtClean="0">
                <a:solidFill>
                  <a:srgbClr val="800000"/>
                </a:solidFill>
              </a:rPr>
              <a:t>V</a:t>
            </a:r>
            <a:r>
              <a:rPr lang="en-US" sz="2800" dirty="0" smtClean="0">
                <a:solidFill>
                  <a:srgbClr val="800000"/>
                </a:solidFill>
              </a:rPr>
              <a:t> = {</a:t>
            </a:r>
            <a:r>
              <a:rPr lang="en-US" sz="2800" i="1" dirty="0" smtClean="0">
                <a:solidFill>
                  <a:srgbClr val="800000"/>
                </a:solidFill>
              </a:rPr>
              <a:t>t</a:t>
            </a:r>
            <a:r>
              <a:rPr lang="en-US" sz="2800" i="1" baseline="-25000" dirty="0" smtClean="0">
                <a:solidFill>
                  <a:srgbClr val="800000"/>
                </a:solidFill>
              </a:rPr>
              <a:t>0</a:t>
            </a:r>
            <a:r>
              <a:rPr lang="en-US" sz="2800" dirty="0" smtClean="0">
                <a:solidFill>
                  <a:srgbClr val="800000"/>
                </a:solidFill>
              </a:rPr>
              <a:t>}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181600" y="4114800"/>
            <a:ext cx="3643946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660066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</a:rPr>
              <a:t>1) </a:t>
            </a:r>
            <a:r>
              <a:rPr lang="en-US" sz="2800" i="1" dirty="0" err="1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</a:rPr>
              <a:t>A</a:t>
            </a:r>
            <a:r>
              <a:rPr lang="en-US" sz="2800" i="1" baseline="-25000" dirty="0" err="1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</a:rPr>
              <a:t>j</a:t>
            </a:r>
            <a:r>
              <a:rPr lang="en-US" sz="2800" dirty="0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</a:rPr>
              <a:t> = 0 </a:t>
            </a:r>
            <a:r>
              <a:rPr lang="en-US" sz="2800" dirty="0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  <a:sym typeface="Wingdings"/>
              </a:rPr>
              <a:t>&lt;==&gt; picking </a:t>
            </a:r>
            <a:r>
              <a:rPr lang="en-US" sz="2800" i="1" dirty="0" err="1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  <a:sym typeface="Wingdings"/>
              </a:rPr>
              <a:t>S</a:t>
            </a:r>
            <a:r>
              <a:rPr lang="en-US" sz="2800" i="1" baseline="-25000" dirty="0" err="1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  <a:sym typeface="Wingdings"/>
              </a:rPr>
              <a:t>j</a:t>
            </a:r>
            <a:r>
              <a:rPr lang="en-US" sz="2800" dirty="0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  <a:sym typeface="Wingdings"/>
              </a:rPr>
              <a:t> </a:t>
            </a:r>
            <a:endParaRPr lang="en-US" sz="2800" dirty="0">
              <a:ln>
                <a:solidFill>
                  <a:srgbClr val="660066"/>
                </a:solidFill>
              </a:ln>
              <a:solidFill>
                <a:srgbClr val="660066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181600" y="5257800"/>
            <a:ext cx="3231699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660066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</a:rPr>
              <a:t>2) Eliminate all </a:t>
            </a:r>
            <a:r>
              <a:rPr lang="en-US" sz="2800" i="1" dirty="0" err="1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</a:rPr>
              <a:t>t</a:t>
            </a:r>
            <a:r>
              <a:rPr lang="en-US" sz="2800" i="1" baseline="-25000" dirty="0" err="1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</a:rPr>
              <a:t>i</a:t>
            </a:r>
            <a:r>
              <a:rPr lang="en-US" sz="2800" dirty="0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</a:rPr>
              <a:t>, </a:t>
            </a:r>
            <a:r>
              <a:rPr lang="en-US" sz="2800" i="1" dirty="0" err="1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</a:rPr>
              <a:t>i</a:t>
            </a:r>
            <a:r>
              <a:rPr lang="en-US" sz="2800" dirty="0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</a:rPr>
              <a:t>&gt;0</a:t>
            </a:r>
          </a:p>
          <a:p>
            <a:r>
              <a:rPr lang="en-US" sz="2800" dirty="0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</a:rPr>
              <a:t>=&gt; Cover all </a:t>
            </a:r>
            <a:r>
              <a:rPr lang="en-US" sz="2800" i="1" dirty="0" err="1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</a:rPr>
              <a:t>i</a:t>
            </a:r>
            <a:r>
              <a:rPr lang="en-US" sz="2800" i="1" dirty="0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</a:rPr>
              <a:t> </a:t>
            </a:r>
            <a:r>
              <a:rPr lang="en-US" sz="2800" dirty="0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</a:rPr>
              <a:t>=1..</a:t>
            </a:r>
            <a:r>
              <a:rPr lang="en-US" sz="2800" i="1" dirty="0" smtClean="0">
                <a:ln>
                  <a:solidFill>
                    <a:srgbClr val="660066"/>
                  </a:solidFill>
                </a:ln>
                <a:solidFill>
                  <a:srgbClr val="660066"/>
                </a:solidFill>
              </a:rPr>
              <a:t>n</a:t>
            </a:r>
            <a:endParaRPr lang="en-US" sz="2800" i="1" dirty="0">
              <a:ln>
                <a:solidFill>
                  <a:srgbClr val="660066"/>
                </a:solidFill>
              </a:ln>
              <a:solidFill>
                <a:srgbClr val="660066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0013 " pathEditMode="relative" ptsTypes="AA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0013 " pathEditMode="relative" ptsTypes="AA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0013 " pathEditMode="relative" ptsTypes="AA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6" grpId="0"/>
      <p:bldP spid="18" grpId="0" animBg="1"/>
      <p:bldP spid="18" grpId="1" animBg="1"/>
      <p:bldP spid="19" grpId="0"/>
      <p:bldP spid="20" grpId="0"/>
      <p:bldP spid="21" grpId="0"/>
      <p:bldP spid="22" grpId="0"/>
      <p:bldP spid="28" grpId="0" animBg="1"/>
      <p:bldP spid="28" grpId="1" animBg="1"/>
      <p:bldP spid="29" grpId="0"/>
      <p:bldP spid="30" grpId="0"/>
      <p:bldP spid="31" grpId="0"/>
      <p:bldP spid="32" grpId="0"/>
      <p:bldP spid="34" grpId="0" animBg="1"/>
      <p:bldP spid="34" grpId="1" animBg="1"/>
      <p:bldP spid="35" grpId="0" animBg="1"/>
      <p:bldP spid="35" grpId="1" animBg="1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 animBg="1"/>
      <p:bldP spid="43" grpId="1" animBg="1"/>
      <p:bldP spid="44" grpId="0" animBg="1"/>
      <p:bldP spid="4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24.4|1.5|12.9|2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18.1|4.6|6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5|18.6|26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7|29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|2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9.9|12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|14.9|2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949</Words>
  <Application>Microsoft Office PowerPoint</Application>
  <PresentationFormat>On-screen Show (4:3)</PresentationFormat>
  <Paragraphs>270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Synthesizing View Definitions from Data</vt:lpstr>
      <vt:lpstr>Motivation</vt:lpstr>
      <vt:lpstr>Database Triplets</vt:lpstr>
      <vt:lpstr>View Definitions Problem (VDP)</vt:lpstr>
      <vt:lpstr>1. Classes of Queries</vt:lpstr>
      <vt:lpstr>Slide 6</vt:lpstr>
      <vt:lpstr>Example</vt:lpstr>
      <vt:lpstr>Summary of Results</vt:lpstr>
      <vt:lpstr>Slide 9</vt:lpstr>
      <vt:lpstr>Conjunctive Queries  Set Cover</vt:lpstr>
      <vt:lpstr>K-Unions: Greedy Pickings</vt:lpstr>
      <vt:lpstr>K-Unions </vt:lpstr>
      <vt:lpstr>2k-approx: Proof Sketch</vt:lpstr>
      <vt:lpstr>Future Work</vt:lpstr>
      <vt:lpstr>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2011-01-16T05:47:47Z</dcterms:created>
  <dcterms:modified xsi:type="dcterms:W3CDTF">2011-01-16T06:19:22Z</dcterms:modified>
</cp:coreProperties>
</file>