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</p:sldMasterIdLst>
  <p:notesMasterIdLst>
    <p:notesMasterId r:id="rId32"/>
  </p:notesMasterIdLst>
  <p:handoutMasterIdLst>
    <p:handoutMasterId r:id="rId33"/>
  </p:handoutMasterIdLst>
  <p:sldIdLst>
    <p:sldId id="256" r:id="rId5"/>
    <p:sldId id="389" r:id="rId6"/>
    <p:sldId id="390" r:id="rId7"/>
    <p:sldId id="391" r:id="rId8"/>
    <p:sldId id="366" r:id="rId9"/>
    <p:sldId id="368" r:id="rId10"/>
    <p:sldId id="369" r:id="rId11"/>
    <p:sldId id="370" r:id="rId12"/>
    <p:sldId id="371" r:id="rId13"/>
    <p:sldId id="392" r:id="rId14"/>
    <p:sldId id="393" r:id="rId15"/>
    <p:sldId id="394" r:id="rId16"/>
    <p:sldId id="376" r:id="rId17"/>
    <p:sldId id="377" r:id="rId18"/>
    <p:sldId id="387" r:id="rId19"/>
    <p:sldId id="395" r:id="rId20"/>
    <p:sldId id="396" r:id="rId21"/>
    <p:sldId id="397" r:id="rId22"/>
    <p:sldId id="398" r:id="rId23"/>
    <p:sldId id="378" r:id="rId24"/>
    <p:sldId id="386" r:id="rId25"/>
    <p:sldId id="388" r:id="rId26"/>
    <p:sldId id="399" r:id="rId27"/>
    <p:sldId id="380" r:id="rId28"/>
    <p:sldId id="381" r:id="rId29"/>
    <p:sldId id="385" r:id="rId30"/>
    <p:sldId id="363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78018" autoAdjust="0"/>
  </p:normalViewPr>
  <p:slideViewPr>
    <p:cSldViewPr>
      <p:cViewPr>
        <p:scale>
          <a:sx n="55" d="100"/>
          <a:sy n="55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E1441-01FE-4B8D-A416-075946217CA9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99120-B99F-4FAC-A524-4F2ED7F43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9/2/2011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033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4465-8E56-4B51-A6DD-AD8D160E822A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D372-FAA0-4503-9D0F-D199F63C4386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7E0-BFD6-4B98-91AB-45D1C23496FB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8984-DD2E-42B4-A691-67568F57648D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EB4-CF20-46EF-8B9C-163D26B4F2B9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1BA-4A54-4BAD-BD14-54EED7DAD547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B7B-BFB1-4D8A-B61D-72A245A57623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A52-267B-4789-B9EF-5BF407BDA695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8465-78AD-4FDD-8AA3-FC05E849CE66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FF2A-2C0D-49C6-9217-EA5A46886ED2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D251-4E97-4475-A87B-5AF3BDD9F895}" type="datetime1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/>
            <a:fld id="{A3F9E490-A1C9-474B-95B6-42204AA8C157}" type="datetime1">
              <a:rPr lang="en-US" smtClean="0"/>
              <a:pPr algn="r"/>
              <a:t>9/2/2011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35936"/>
            <a:ext cx="7623048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Optimal Schemes for Robust Web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7406640" cy="2514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Aditya</a:t>
            </a:r>
            <a:r>
              <a:rPr lang="en-US" b="1" dirty="0" smtClean="0"/>
              <a:t> </a:t>
            </a:r>
            <a:r>
              <a:rPr lang="en-US" b="1" dirty="0" err="1" smtClean="0"/>
              <a:t>Parameswaran</a:t>
            </a:r>
            <a:endParaRPr lang="en-US" b="1" dirty="0" smtClean="0"/>
          </a:p>
          <a:p>
            <a:r>
              <a:rPr lang="en-US" dirty="0" smtClean="0"/>
              <a:t>Stanford University</a:t>
            </a:r>
          </a:p>
          <a:p>
            <a:endParaRPr lang="en-US" dirty="0" smtClean="0"/>
          </a:p>
          <a:p>
            <a:r>
              <a:rPr lang="en-US" dirty="0" smtClean="0"/>
              <a:t>(Joint work with:  </a:t>
            </a:r>
            <a:r>
              <a:rPr lang="en-US" dirty="0" err="1" smtClean="0"/>
              <a:t>Nilesh</a:t>
            </a:r>
            <a:r>
              <a:rPr lang="en-US" dirty="0" smtClean="0"/>
              <a:t> </a:t>
            </a:r>
            <a:r>
              <a:rPr lang="en-US" dirty="0" err="1" smtClean="0"/>
              <a:t>Dalvi</a:t>
            </a:r>
            <a:r>
              <a:rPr lang="en-US" dirty="0" smtClean="0"/>
              <a:t>, Hector Garcia-Molina,  </a:t>
            </a:r>
          </a:p>
          <a:p>
            <a:r>
              <a:rPr lang="en-US" dirty="0" smtClean="0"/>
              <a:t> 		       Rajeev </a:t>
            </a:r>
            <a:r>
              <a:rPr lang="en-US" dirty="0" err="1" smtClean="0"/>
              <a:t>Rastogi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1986" name="Picture 2" descr="http://infolab.stanford.edu/~widom/logos/info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1219200" cy="979357"/>
          </a:xfrm>
          <a:prstGeom prst="rect">
            <a:avLst/>
          </a:prstGeom>
          <a:noFill/>
        </p:spPr>
      </p:pic>
      <p:pic>
        <p:nvPicPr>
          <p:cNvPr id="41988" name="Picture 4" descr="http://t0.gstatic.com/images?q=tbn:ANd9GcQNauOrq29Drdbd5pHJ15EFjsDqzNGBIxshTenKHlCwvlYkCf3N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67000"/>
            <a:ext cx="120819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 1: Adversarial Wrapper:  Robustness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49808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Recall:   Adversarial has costs for each edit operation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Given a webpage w,  fix a wrapper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47800" y="5410200"/>
            <a:ext cx="7315200" cy="1219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Robustness of a wrapper on a webpage </a:t>
            </a:r>
            <a:r>
              <a:rPr lang="en-US" sz="2400" i="1" dirty="0" smtClean="0"/>
              <a:t>w 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Largest </a:t>
            </a:r>
            <a:r>
              <a:rPr lang="en-US" sz="2400" i="1" dirty="0" smtClean="0"/>
              <a:t>c</a:t>
            </a:r>
            <a:r>
              <a:rPr lang="en-US" sz="2400" dirty="0" smtClean="0"/>
              <a:t> such that for any edit script </a:t>
            </a:r>
            <a:r>
              <a:rPr lang="en-US" sz="2400" i="1" dirty="0" smtClean="0"/>
              <a:t>s</a:t>
            </a:r>
            <a:r>
              <a:rPr lang="en-US" sz="2400" dirty="0" smtClean="0"/>
              <a:t> with cost </a:t>
            </a:r>
            <a:r>
              <a:rPr lang="en-US" sz="2400" i="1" dirty="0" smtClean="0"/>
              <a:t>&lt; c</a:t>
            </a:r>
            <a:r>
              <a:rPr lang="en-US" sz="2400" dirty="0" smtClean="0"/>
              <a:t>, wrapper can find the distinguished node in </a:t>
            </a:r>
            <a:r>
              <a:rPr lang="en-US" sz="2400" i="1" dirty="0" smtClean="0"/>
              <a:t>s(w)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362200" y="1793240"/>
            <a:ext cx="254000" cy="162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905000" y="1362456"/>
            <a:ext cx="1219200" cy="877824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24200" y="1905000"/>
            <a:ext cx="508000" cy="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3733800" y="1371600"/>
            <a:ext cx="812800" cy="9144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1905000"/>
            <a:ext cx="406400" cy="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257800" y="1923288"/>
            <a:ext cx="1016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934200" y="1371600"/>
            <a:ext cx="914400" cy="9144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248400" y="1905000"/>
            <a:ext cx="406400" cy="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562600" y="1923288"/>
            <a:ext cx="1016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67400" y="1923288"/>
            <a:ext cx="1016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600200" y="3429000"/>
            <a:ext cx="1219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209800" y="3200400"/>
            <a:ext cx="5791200" cy="0"/>
          </a:xfrm>
          <a:prstGeom prst="line">
            <a:avLst/>
          </a:prstGeom>
          <a:ln w="317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91400" y="3352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</a:t>
            </a:r>
            <a:endParaRPr lang="en-US" sz="2400" dirty="0"/>
          </a:p>
        </p:txBody>
      </p:sp>
      <p:sp>
        <p:nvSpPr>
          <p:cNvPr id="41" name="Smiley Face 40"/>
          <p:cNvSpPr/>
          <p:nvPr/>
        </p:nvSpPr>
        <p:spPr>
          <a:xfrm>
            <a:off x="50292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114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Script 1:   del(X), ins(Y), subs (Z, W)</a:t>
            </a:r>
          </a:p>
          <a:p>
            <a:r>
              <a:rPr lang="en-US" sz="2400" dirty="0" smtClean="0"/>
              <a:t>Script 2:  ….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3" name="Lightning Bolt 42"/>
          <p:cNvSpPr/>
          <p:nvPr/>
        </p:nvSpPr>
        <p:spPr>
          <a:xfrm>
            <a:off x="5715000" y="2743200"/>
            <a:ext cx="3048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/>
          <p:cNvSpPr/>
          <p:nvPr/>
        </p:nvSpPr>
        <p:spPr>
          <a:xfrm>
            <a:off x="6477000" y="2743200"/>
            <a:ext cx="3048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ghtning Bolt 44"/>
          <p:cNvSpPr/>
          <p:nvPr/>
        </p:nvSpPr>
        <p:spPr>
          <a:xfrm>
            <a:off x="4495800" y="2743200"/>
            <a:ext cx="3048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iley Face 45"/>
          <p:cNvSpPr/>
          <p:nvPr/>
        </p:nvSpPr>
        <p:spPr>
          <a:xfrm>
            <a:off x="22098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miley Face 46"/>
          <p:cNvSpPr/>
          <p:nvPr/>
        </p:nvSpPr>
        <p:spPr>
          <a:xfrm>
            <a:off x="28194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miley Face 47"/>
          <p:cNvSpPr/>
          <p:nvPr/>
        </p:nvSpPr>
        <p:spPr>
          <a:xfrm>
            <a:off x="32766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miley Face 48"/>
          <p:cNvSpPr/>
          <p:nvPr/>
        </p:nvSpPr>
        <p:spPr>
          <a:xfrm>
            <a:off x="39624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Lightning Bolt 49"/>
          <p:cNvSpPr/>
          <p:nvPr/>
        </p:nvSpPr>
        <p:spPr>
          <a:xfrm>
            <a:off x="6934200" y="2743200"/>
            <a:ext cx="3048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60198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miley Face 57"/>
          <p:cNvSpPr/>
          <p:nvPr/>
        </p:nvSpPr>
        <p:spPr>
          <a:xfrm>
            <a:off x="6324600" y="3048000"/>
            <a:ext cx="304800" cy="304800"/>
          </a:xfrm>
          <a:prstGeom prst="smileyFac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Lightning Bolt 58"/>
          <p:cNvSpPr/>
          <p:nvPr/>
        </p:nvSpPr>
        <p:spPr>
          <a:xfrm>
            <a:off x="7315200" y="2743200"/>
            <a:ext cx="304800" cy="457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209800" y="3886200"/>
            <a:ext cx="2514600" cy="1588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43200" y="3505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Robustness</a:t>
            </a:r>
            <a:endParaRPr lang="en-US" sz="2400" dirty="0"/>
          </a:p>
        </p:txBody>
      </p:sp>
      <p:cxnSp>
        <p:nvCxnSpPr>
          <p:cNvPr id="65" name="Straight Connector 64"/>
          <p:cNvCxnSpPr/>
          <p:nvPr/>
        </p:nvCxnSpPr>
        <p:spPr>
          <a:xfrm rot="5400000" flipH="1" flipV="1">
            <a:off x="4495800" y="3886200"/>
            <a:ext cx="457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40" grpId="0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59" grpId="0" animBg="1"/>
      <p:bldP spid="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show optimality?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2438400" y="2667000"/>
            <a:ext cx="3124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81000" y="3733800"/>
            <a:ext cx="41148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3733800" y="2667000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3733800" y="2057400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2438400" y="4038600"/>
            <a:ext cx="3124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3429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2438400" y="4800600"/>
            <a:ext cx="3124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4191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2438400" y="5334000"/>
            <a:ext cx="3124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4724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4876800" y="1600200"/>
            <a:ext cx="3352800" cy="83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Proof 1: </a:t>
            </a:r>
            <a:r>
              <a:rPr lang="en-US" sz="2400" dirty="0" err="1" smtClean="0"/>
              <a:t>Upperbound</a:t>
            </a:r>
            <a:r>
              <a:rPr lang="en-US" sz="2400" dirty="0" smtClean="0"/>
              <a:t> on Robustness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Robustness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4876800" y="2743200"/>
            <a:ext cx="3352800" cy="83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Proof 2: </a:t>
            </a:r>
            <a:r>
              <a:rPr lang="en-US" sz="2400" dirty="0" err="1" smtClean="0"/>
              <a:t>Lowerbound</a:t>
            </a:r>
            <a:r>
              <a:rPr lang="en-US" sz="2400" dirty="0" smtClean="0"/>
              <a:t> of robustness of w</a:t>
            </a:r>
            <a:r>
              <a:rPr lang="en-US" sz="2400" baseline="-25000" dirty="0" smtClean="0"/>
              <a:t>0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2438400" y="3581400"/>
            <a:ext cx="3124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2971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r>
              <a:rPr lang="en-US" sz="3200" baseline="-25000" dirty="0" smtClean="0"/>
              <a:t>4</a:t>
            </a:r>
            <a:endParaRPr lang="en-U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3962400"/>
            <a:ext cx="2971800" cy="838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Thus, 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optimal!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2362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9" grpId="0"/>
      <p:bldP spid="19" grpId="1"/>
      <p:bldP spid="21" grpId="0"/>
      <p:bldP spid="21" grpId="1"/>
      <p:bldP spid="22" grpId="0" animBg="1"/>
      <p:bldP spid="23" grpId="0"/>
      <p:bldP spid="26" grpId="0" animBg="1"/>
      <p:bldP spid="28" grpId="0"/>
      <p:bldP spid="28" grpId="1"/>
      <p:bldP spid="29" grpId="0" animBg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Adversarial Wrapper:  Upper Bound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114800"/>
            <a:ext cx="7848600" cy="2514600"/>
          </a:xfrm>
        </p:spPr>
        <p:txBody>
          <a:bodyPr/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c </a:t>
            </a:r>
            <a:r>
              <a:rPr lang="en-US" sz="2400" dirty="0" smtClean="0"/>
              <a:t>be the </a:t>
            </a:r>
            <a:r>
              <a:rPr lang="en-US" sz="2400" b="1" dirty="0" smtClean="0"/>
              <a:t>smallest cost</a:t>
            </a:r>
            <a:r>
              <a:rPr lang="en-US" sz="2400" dirty="0" smtClean="0"/>
              <a:t> such that 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&lt;= </a:t>
            </a:r>
            <a:r>
              <a:rPr lang="en-US" sz="2400" i="1" dirty="0" smtClean="0"/>
              <a:t>c,</a:t>
            </a:r>
            <a:r>
              <a:rPr lang="en-US" sz="2400" dirty="0" smtClean="0"/>
              <a:t>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&lt;= </a:t>
            </a:r>
            <a:r>
              <a:rPr lang="en-US" sz="2400" i="1" dirty="0" smtClean="0"/>
              <a:t>c, </a:t>
            </a:r>
            <a:r>
              <a:rPr lang="en-US" sz="2400" dirty="0" smtClean="0"/>
              <a:t> so that this “bad” case happens</a:t>
            </a:r>
          </a:p>
          <a:p>
            <a:r>
              <a:rPr lang="en-US" sz="2400" dirty="0" smtClean="0"/>
              <a:t>Then, 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c </a:t>
            </a:r>
            <a:r>
              <a:rPr lang="en-US" sz="2400" b="1" dirty="0" smtClean="0"/>
              <a:t>is an </a:t>
            </a:r>
            <a:r>
              <a:rPr lang="en-US" sz="2400" b="1" dirty="0" err="1" smtClean="0"/>
              <a:t>upperbound</a:t>
            </a:r>
            <a:r>
              <a:rPr lang="en-US" sz="2400" dirty="0" smtClean="0"/>
              <a:t> on the robustness of any wrapper on </a:t>
            </a:r>
            <a:r>
              <a:rPr lang="en-US" sz="2400" i="1" dirty="0" smtClean="0"/>
              <a:t>w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905000" y="2667000"/>
            <a:ext cx="419100" cy="380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371600" y="1219200"/>
            <a:ext cx="1386838" cy="2194553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962400" y="34290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657600" y="838200"/>
            <a:ext cx="1752600" cy="29718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419600" y="2286000"/>
            <a:ext cx="4572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43200" y="2057400"/>
            <a:ext cx="1018232" cy="562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257799" y="1295400"/>
            <a:ext cx="304801" cy="2057400"/>
          </a:xfrm>
          <a:prstGeom prst="rightBrace">
            <a:avLst>
              <a:gd name="adj1" fmla="val 8333"/>
              <a:gd name="adj2" fmla="val 509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670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160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167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5562600" y="990600"/>
            <a:ext cx="3276600" cy="2895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BAD CASE: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Same structure</a:t>
            </a:r>
          </a:p>
          <a:p>
            <a:pPr algn="ctr"/>
            <a:r>
              <a:rPr lang="en-US" sz="2400" dirty="0" smtClean="0"/>
              <a:t>(i.e.,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(w) =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(w))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Different locations of distinguished nodes.</a:t>
            </a:r>
          </a:p>
          <a:p>
            <a:pPr algn="ctr"/>
            <a:endParaRPr lang="en-US" sz="2400" dirty="0"/>
          </a:p>
        </p:txBody>
      </p:sp>
      <p:sp>
        <p:nvSpPr>
          <p:cNvPr id="21" name="U-Turn Arrow 20"/>
          <p:cNvSpPr/>
          <p:nvPr/>
        </p:nvSpPr>
        <p:spPr>
          <a:xfrm>
            <a:off x="1981200" y="1524000"/>
            <a:ext cx="2895600" cy="990600"/>
          </a:xfrm>
          <a:prstGeom prst="uturnArrow">
            <a:avLst>
              <a:gd name="adj1" fmla="val 15769"/>
              <a:gd name="adj2" fmla="val 25000"/>
              <a:gd name="adj3" fmla="val 17616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H="1">
            <a:off x="2057400" y="3124200"/>
            <a:ext cx="1911034" cy="65270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91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w’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914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2971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21" grpId="0" animBg="1"/>
      <p:bldP spid="21" grpId="1" animBg="1"/>
      <p:bldP spid="22" grpId="0" animBg="1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Adversarial Optimal Wrapper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08392" cy="1524000"/>
          </a:xfrm>
          <a:ln w="25400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r>
              <a:rPr lang="en-US" sz="2400" dirty="0" smtClean="0"/>
              <a:t>Given </a:t>
            </a:r>
            <a:r>
              <a:rPr lang="en-US" sz="2400" i="1" dirty="0" smtClean="0"/>
              <a:t>w, d(w), w’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Find the smallest cost edit script </a:t>
            </a:r>
            <a:r>
              <a:rPr lang="en-US" sz="2400" i="1" dirty="0" smtClean="0"/>
              <a:t>S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S(w) = w’</a:t>
            </a:r>
          </a:p>
          <a:p>
            <a:pPr lvl="1"/>
            <a:r>
              <a:rPr lang="en-US" sz="2400" dirty="0" smtClean="0"/>
              <a:t>Return the location of </a:t>
            </a:r>
            <a:r>
              <a:rPr lang="en-US" sz="2400" i="1" dirty="0" smtClean="0"/>
              <a:t>d(w)</a:t>
            </a:r>
            <a:r>
              <a:rPr lang="en-US" sz="2400" dirty="0" smtClean="0"/>
              <a:t> on applying </a:t>
            </a:r>
            <a:r>
              <a:rPr lang="en-US" sz="2400" i="1" dirty="0" smtClean="0"/>
              <a:t>S</a:t>
            </a:r>
            <a:r>
              <a:rPr lang="en-US" sz="2400" dirty="0" smtClean="0"/>
              <a:t> to </a:t>
            </a:r>
            <a:r>
              <a:rPr lang="en-US" sz="2400" i="1" dirty="0" smtClean="0"/>
              <a:t>w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124200" y="38100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200400" y="4267200"/>
            <a:ext cx="3505200" cy="1219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172200" y="38862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209800" y="3048000"/>
            <a:ext cx="2438400" cy="28194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876800" y="3048000"/>
            <a:ext cx="2590800" cy="2819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14800" y="36576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3276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429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Robustness </a:t>
            </a:r>
            <a:r>
              <a:rPr lang="en-US" dirty="0" err="1" smtClean="0"/>
              <a:t>Lowerbound</a:t>
            </a:r>
            <a:r>
              <a:rPr lang="en-US" dirty="0" smtClean="0"/>
              <a:t>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038600"/>
            <a:ext cx="81534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the contrary  (robustness of our wrapper is &lt; c)</a:t>
            </a:r>
          </a:p>
          <a:p>
            <a:r>
              <a:rPr lang="en-US" sz="2400" dirty="0" smtClean="0"/>
              <a:t>Then,  there is an actual edit script S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where it fails 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and 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&lt; c</a:t>
            </a:r>
          </a:p>
          <a:p>
            <a:r>
              <a:rPr lang="en-US" sz="2400" dirty="0" smtClean="0"/>
              <a:t>Let the min cost script be S</a:t>
            </a:r>
            <a:r>
              <a:rPr lang="en-US" sz="2400" baseline="-25000" dirty="0" smtClean="0"/>
              <a:t>2 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400" dirty="0" smtClean="0"/>
              <a:t>Then:  cost(S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&lt;= 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&lt; c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400" dirty="0" smtClean="0"/>
              <a:t>But then this situation cannot happen!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600200" y="2667000"/>
            <a:ext cx="419100" cy="380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371600" y="1219200"/>
            <a:ext cx="1386838" cy="2194553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267200" y="17526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62400" y="2743200"/>
            <a:ext cx="4572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14600" y="1828801"/>
            <a:ext cx="1447800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81192" y="2721100"/>
            <a:ext cx="878253" cy="349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990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2209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352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16" name="Isosceles Triangle 15"/>
          <p:cNvSpPr/>
          <p:nvPr/>
        </p:nvSpPr>
        <p:spPr>
          <a:xfrm>
            <a:off x="3733800" y="1219200"/>
            <a:ext cx="1386838" cy="21336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3352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w’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/>
      <p:bldP spid="14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Detour: Minimum Cost Edit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Classical paper by Zhang-</a:t>
            </a:r>
            <a:r>
              <a:rPr lang="en-US" dirty="0" err="1" smtClean="0"/>
              <a:t>Shasha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Dynamic programming over </a:t>
            </a:r>
            <a:r>
              <a:rPr lang="en-US" dirty="0" err="1" smtClean="0"/>
              <a:t>subtrees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Complexity: O(n</a:t>
            </a:r>
            <a:r>
              <a:rPr lang="en-US" baseline="-25000" dirty="0" smtClean="0"/>
              <a:t>1</a:t>
            </a:r>
            <a:r>
              <a:rPr lang="en-US" dirty="0" smtClean="0"/>
              <a:t> n</a:t>
            </a:r>
            <a:r>
              <a:rPr lang="en-US" baseline="-25000" dirty="0" smtClean="0"/>
              <a:t>2</a:t>
            </a:r>
            <a:r>
              <a:rPr lang="en-US" dirty="0" smtClean="0"/>
              <a:t> d</a:t>
            </a:r>
            <a:r>
              <a:rPr lang="en-US" baseline="-25000" dirty="0" smtClean="0"/>
              <a:t>1</a:t>
            </a:r>
            <a:r>
              <a:rPr lang="en-US" dirty="0" smtClean="0"/>
              <a:t> d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493008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Part 2: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Crawls from internet-archive.org</a:t>
            </a:r>
          </a:p>
          <a:p>
            <a:pPr lvl="1"/>
            <a:r>
              <a:rPr lang="en-US" sz="2400" dirty="0" smtClean="0"/>
              <a:t>Domains:  </a:t>
            </a:r>
            <a:r>
              <a:rPr lang="en-US" sz="2400" b="1" dirty="0" smtClean="0"/>
              <a:t>IMDB, CNN, Wikipedia</a:t>
            </a:r>
            <a:endParaRPr lang="en-US" sz="2400" dirty="0" smtClean="0"/>
          </a:p>
          <a:p>
            <a:pPr lvl="1"/>
            <a:r>
              <a:rPr lang="en-US" sz="2400" dirty="0" smtClean="0"/>
              <a:t>Roughly 10-20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 per domain</a:t>
            </a:r>
          </a:p>
          <a:p>
            <a:pPr lvl="1"/>
            <a:r>
              <a:rPr lang="en-US" sz="2400" dirty="0" smtClean="0"/>
              <a:t>Roughly 100’s of versions per webpage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Finding distinguished nodes</a:t>
            </a:r>
          </a:p>
          <a:p>
            <a:pPr lvl="1"/>
            <a:r>
              <a:rPr lang="en-US" sz="2400" dirty="0" smtClean="0"/>
              <a:t>We looked for </a:t>
            </a:r>
            <a:r>
              <a:rPr lang="en-US" sz="2400" i="1" dirty="0" smtClean="0"/>
              <a:t>unique patterns</a:t>
            </a:r>
            <a:r>
              <a:rPr lang="en-US" sz="2400" dirty="0" smtClean="0"/>
              <a:t> that appear in all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, like &lt;Number&gt; votes</a:t>
            </a:r>
          </a:p>
          <a:p>
            <a:pPr lvl="1"/>
            <a:r>
              <a:rPr lang="en-US" sz="2400" dirty="0" smtClean="0"/>
              <a:t>Allows us to do automatic evaluation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How do we set the costs?</a:t>
            </a:r>
          </a:p>
          <a:p>
            <a:pPr lvl="1"/>
            <a:r>
              <a:rPr lang="en-US" sz="2400" dirty="0" smtClean="0"/>
              <a:t>Learn from prior data…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Evaluation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Baseline comparisons</a:t>
            </a:r>
          </a:p>
          <a:p>
            <a:pPr lvl="1"/>
            <a:r>
              <a:rPr lang="en-US" sz="2400" dirty="0" smtClean="0"/>
              <a:t>XPATH:  Robust </a:t>
            </a:r>
            <a:r>
              <a:rPr lang="en-US" sz="2400" dirty="0" err="1" smtClean="0"/>
              <a:t>XPath</a:t>
            </a:r>
            <a:r>
              <a:rPr lang="en-US" sz="2400" dirty="0" smtClean="0"/>
              <a:t> Wrapper [SIGMOD09]</a:t>
            </a:r>
          </a:p>
          <a:p>
            <a:pPr lvl="1"/>
            <a:r>
              <a:rPr lang="en-US" sz="2400" dirty="0" smtClean="0"/>
              <a:t>FULL: Entire </a:t>
            </a:r>
            <a:r>
              <a:rPr lang="en-US" sz="2400" dirty="0" err="1" smtClean="0"/>
              <a:t>Xpath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Two kinds of experiments</a:t>
            </a:r>
          </a:p>
          <a:p>
            <a:pPr lvl="1"/>
            <a:r>
              <a:rPr lang="en-US" sz="2400" dirty="0" smtClean="0"/>
              <a:t>Variation with difference in archive.org version number</a:t>
            </a:r>
          </a:p>
          <a:p>
            <a:pPr lvl="2"/>
            <a:r>
              <a:rPr lang="en-US" dirty="0" smtClean="0"/>
              <a:t>A proxy on time</a:t>
            </a:r>
          </a:p>
          <a:p>
            <a:pPr lvl="2"/>
            <a:r>
              <a:rPr lang="en-US" b="1" dirty="0" smtClean="0"/>
              <a:t>How do wrappers perform as the time gap is increased?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Precision/Recall of the confidence estimates provided</a:t>
            </a:r>
          </a:p>
          <a:p>
            <a:pPr lvl="2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Can I use the confidence values to decide whether to refer the web-page to an editor?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4648200"/>
            <a:ext cx="6934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5943600"/>
            <a:ext cx="6934200" cy="685800"/>
          </a:xfrm>
          <a:prstGeom prst="roundRect">
            <a:avLst/>
          </a:prstGeom>
          <a:noFill/>
          <a:ln>
            <a:solidFill>
              <a:schemeClr val="accent6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219200"/>
            <a:ext cx="8115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295400"/>
            <a:ext cx="80200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14"/>
          <p:cNvGrpSpPr/>
          <p:nvPr/>
        </p:nvGrpSpPr>
        <p:grpSpPr>
          <a:xfrm>
            <a:off x="936682" y="414420"/>
            <a:ext cx="4379913" cy="4419600"/>
            <a:chOff x="457200" y="304800"/>
            <a:chExt cx="4379913" cy="4419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04800"/>
              <a:ext cx="4379913" cy="441960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3" name="Oval 12"/>
            <p:cNvSpPr/>
            <p:nvPr/>
          </p:nvSpPr>
          <p:spPr bwMode="auto">
            <a:xfrm>
              <a:off x="2133600" y="2667000"/>
              <a:ext cx="1219200" cy="304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4267200" cy="43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 bwMode="auto">
          <a:xfrm>
            <a:off x="5822836" y="3406720"/>
            <a:ext cx="795858" cy="221411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" name="Picture 25" descr="co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5562600"/>
            <a:ext cx="6276975" cy="904875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Connector 27"/>
          <p:cNvCxnSpPr>
            <a:endCxn id="26" idx="1"/>
          </p:cNvCxnSpPr>
          <p:nvPr/>
        </p:nvCxnSpPr>
        <p:spPr>
          <a:xfrm rot="16200000" flipH="1">
            <a:off x="269081" y="4455319"/>
            <a:ext cx="304323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3800" y="2971800"/>
            <a:ext cx="43434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52600" y="2667000"/>
            <a:ext cx="1981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2: Computation of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NP-Hard via a reduction from the partition problem.  {x</a:t>
            </a:r>
            <a:r>
              <a:rPr lang="en-US" sz="2000" baseline="-25000" dirty="0" smtClean="0"/>
              <a:t>1,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2,</a:t>
            </a:r>
            <a:r>
              <a:rPr lang="en-US" sz="2000" dirty="0" smtClean="0"/>
              <a:t>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</a:t>
            </a:r>
          </a:p>
          <a:p>
            <a:r>
              <a:rPr lang="en-US" sz="2000" dirty="0" smtClean="0"/>
              <a:t>Costs:  d(a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= 0 and d(a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 = 0</a:t>
            </a:r>
          </a:p>
          <a:p>
            <a:r>
              <a:rPr lang="en-US" sz="2000" dirty="0" smtClean="0"/>
              <a:t>Costs:  s(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,b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= 0; s(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i-1</a:t>
            </a:r>
            <a:r>
              <a:rPr lang="en-US" sz="2000" dirty="0" smtClean="0"/>
              <a:t>) = 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; s(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i+1</a:t>
            </a:r>
            <a:r>
              <a:rPr lang="en-US" sz="2000" dirty="0" smtClean="0"/>
              <a:t>) = 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; Everything else </a:t>
            </a:r>
            <a:r>
              <a:rPr lang="en-US" sz="2000" dirty="0" err="1" smtClean="0"/>
              <a:t>infty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25908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238500" y="3200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3924300" y="3200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10800000" flipV="1">
            <a:off x="3429000" y="2781300"/>
            <a:ext cx="11430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81700" y="3200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/>
          <p:cNvCxnSpPr>
            <a:stCxn id="5" idx="6"/>
            <a:endCxn id="9" idx="0"/>
          </p:cNvCxnSpPr>
          <p:nvPr/>
        </p:nvCxnSpPr>
        <p:spPr>
          <a:xfrm>
            <a:off x="4953000" y="2781300"/>
            <a:ext cx="12192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0"/>
          </p:cNvCxnSpPr>
          <p:nvPr/>
        </p:nvCxnSpPr>
        <p:spPr>
          <a:xfrm rot="5400000">
            <a:off x="4229100" y="2801704"/>
            <a:ext cx="284396" cy="5129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</p:cNvCxnSpPr>
          <p:nvPr/>
        </p:nvCxnSpPr>
        <p:spPr>
          <a:xfrm rot="16200000" flipH="1">
            <a:off x="4629150" y="3105150"/>
            <a:ext cx="3810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</p:cNvCxnSpPr>
          <p:nvPr/>
        </p:nvCxnSpPr>
        <p:spPr>
          <a:xfrm rot="16200000" flipH="1">
            <a:off x="5011504" y="2801704"/>
            <a:ext cx="436796" cy="665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5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848100" y="3124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3390900" y="3429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829300" y="3429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124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2667000" y="41148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1295400" y="47625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1981200" y="47625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Arrow Connector 23"/>
          <p:cNvCxnSpPr>
            <a:stCxn id="21" idx="2"/>
            <a:endCxn id="22" idx="0"/>
          </p:cNvCxnSpPr>
          <p:nvPr/>
        </p:nvCxnSpPr>
        <p:spPr>
          <a:xfrm rot="10800000" flipV="1">
            <a:off x="1485900" y="4305300"/>
            <a:ext cx="1181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38600" y="47625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>
            <a:stCxn id="21" idx="6"/>
            <a:endCxn id="25" idx="0"/>
          </p:cNvCxnSpPr>
          <p:nvPr/>
        </p:nvCxnSpPr>
        <p:spPr>
          <a:xfrm>
            <a:off x="3048000" y="4305300"/>
            <a:ext cx="1181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3" idx="0"/>
          </p:cNvCxnSpPr>
          <p:nvPr/>
        </p:nvCxnSpPr>
        <p:spPr>
          <a:xfrm rot="5400000">
            <a:off x="2286000" y="4325704"/>
            <a:ext cx="322496" cy="551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4"/>
          </p:cNvCxnSpPr>
          <p:nvPr/>
        </p:nvCxnSpPr>
        <p:spPr>
          <a:xfrm rot="16200000" flipH="1">
            <a:off x="2724150" y="4629150"/>
            <a:ext cx="3810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5"/>
          </p:cNvCxnSpPr>
          <p:nvPr/>
        </p:nvCxnSpPr>
        <p:spPr>
          <a:xfrm rot="16200000" flipH="1">
            <a:off x="3106504" y="4325704"/>
            <a:ext cx="436796" cy="665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8200" y="48387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219200" y="4724400"/>
            <a:ext cx="4572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16002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49911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95600" y="46101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6781800" y="41148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5486400" y="4724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6172200" y="4724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0" name="Straight Arrow Connector 39"/>
          <p:cNvCxnSpPr>
            <a:stCxn id="37" idx="2"/>
            <a:endCxn id="38" idx="0"/>
          </p:cNvCxnSpPr>
          <p:nvPr/>
        </p:nvCxnSpPr>
        <p:spPr>
          <a:xfrm rot="10800000" flipV="1">
            <a:off x="5676900" y="4305300"/>
            <a:ext cx="11049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229600" y="47244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Straight Arrow Connector 41"/>
          <p:cNvCxnSpPr>
            <a:stCxn id="37" idx="6"/>
            <a:endCxn id="41" idx="0"/>
          </p:cNvCxnSpPr>
          <p:nvPr/>
        </p:nvCxnSpPr>
        <p:spPr>
          <a:xfrm>
            <a:off x="7162800" y="4305300"/>
            <a:ext cx="12573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3"/>
            <a:endCxn id="39" idx="0"/>
          </p:cNvCxnSpPr>
          <p:nvPr/>
        </p:nvCxnSpPr>
        <p:spPr>
          <a:xfrm rot="5400000">
            <a:off x="6457950" y="4344754"/>
            <a:ext cx="284396" cy="474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4"/>
          </p:cNvCxnSpPr>
          <p:nvPr/>
        </p:nvCxnSpPr>
        <p:spPr>
          <a:xfrm rot="16200000" flipH="1">
            <a:off x="6838950" y="4629150"/>
            <a:ext cx="3810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5"/>
          </p:cNvCxnSpPr>
          <p:nvPr/>
        </p:nvCxnSpPr>
        <p:spPr>
          <a:xfrm rot="16200000" flipH="1">
            <a:off x="7221304" y="4325704"/>
            <a:ext cx="436796" cy="665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43500" y="4876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6057900" y="4648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/>
          <p:cNvSpPr txBox="1"/>
          <p:nvPr/>
        </p:nvSpPr>
        <p:spPr>
          <a:xfrm>
            <a:off x="56769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7886700" y="48768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</a:t>
            </a:r>
            <a:r>
              <a:rPr lang="en-US" sz="2400" baseline="-25000" dirty="0" smtClean="0"/>
              <a:t>n-1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048500" y="472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4572000" y="54864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Oval 53"/>
          <p:cNvSpPr/>
          <p:nvPr/>
        </p:nvSpPr>
        <p:spPr>
          <a:xfrm>
            <a:off x="3238500" y="6131004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/>
          <p:cNvSpPr/>
          <p:nvPr/>
        </p:nvSpPr>
        <p:spPr>
          <a:xfrm>
            <a:off x="3924300" y="6131004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>
            <a:stCxn id="53" idx="2"/>
            <a:endCxn id="54" idx="0"/>
          </p:cNvCxnSpPr>
          <p:nvPr/>
        </p:nvCxnSpPr>
        <p:spPr>
          <a:xfrm rot="10800000" flipV="1">
            <a:off x="3429000" y="5676900"/>
            <a:ext cx="1143000" cy="454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981700" y="6131004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8" name="Straight Arrow Connector 57"/>
          <p:cNvCxnSpPr>
            <a:stCxn id="53" idx="6"/>
            <a:endCxn id="57" idx="0"/>
          </p:cNvCxnSpPr>
          <p:nvPr/>
        </p:nvCxnSpPr>
        <p:spPr>
          <a:xfrm>
            <a:off x="4953000" y="5676900"/>
            <a:ext cx="1219200" cy="454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  <a:endCxn id="55" idx="0"/>
          </p:cNvCxnSpPr>
          <p:nvPr/>
        </p:nvCxnSpPr>
        <p:spPr>
          <a:xfrm rot="5400000">
            <a:off x="4211598" y="5714806"/>
            <a:ext cx="319400" cy="5129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4"/>
          </p:cNvCxnSpPr>
          <p:nvPr/>
        </p:nvCxnSpPr>
        <p:spPr>
          <a:xfrm rot="16200000" flipH="1">
            <a:off x="4629150" y="6000750"/>
            <a:ext cx="3810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5"/>
          </p:cNvCxnSpPr>
          <p:nvPr/>
        </p:nvCxnSpPr>
        <p:spPr>
          <a:xfrm rot="16200000" flipH="1">
            <a:off x="5011504" y="5697304"/>
            <a:ext cx="436796" cy="665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19400" y="639633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b</a:t>
            </a:r>
            <a:r>
              <a:rPr lang="en-US" sz="2400" baseline="-25000" dirty="0" smtClean="0"/>
              <a:t>0/1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3810000" y="6091534"/>
            <a:ext cx="533400" cy="4572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TextBox 65"/>
          <p:cNvSpPr txBox="1"/>
          <p:nvPr/>
        </p:nvSpPr>
        <p:spPr>
          <a:xfrm>
            <a:off x="3733800" y="63963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b</a:t>
            </a:r>
            <a:r>
              <a:rPr lang="en-US" sz="2400" baseline="-25000" dirty="0" smtClean="0"/>
              <a:t>1/2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5867400" y="6396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/n+1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4876800" y="601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3" name="Right Arrow 82"/>
          <p:cNvSpPr/>
          <p:nvPr/>
        </p:nvSpPr>
        <p:spPr>
          <a:xfrm rot="2869015">
            <a:off x="6457065" y="3596020"/>
            <a:ext cx="5168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2121395">
            <a:off x="2729572" y="5296012"/>
            <a:ext cx="5168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8728197">
            <a:off x="6463254" y="5370728"/>
            <a:ext cx="5168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8325528">
            <a:off x="2652277" y="3590211"/>
            <a:ext cx="5168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124200" y="6096000"/>
            <a:ext cx="533400" cy="4572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ounded Rectangle 68"/>
          <p:cNvSpPr/>
          <p:nvPr/>
        </p:nvSpPr>
        <p:spPr>
          <a:xfrm>
            <a:off x="304800" y="2667000"/>
            <a:ext cx="2286000" cy="16764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 </a:t>
            </a:r>
            <a:r>
              <a:rPr lang="en-US" sz="2400" dirty="0" smtClean="0"/>
              <a:t>= sum(x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)/2 </a:t>
            </a:r>
          </a:p>
          <a:p>
            <a:pPr algn="ctr"/>
            <a:r>
              <a:rPr lang="en-US" sz="2400" dirty="0" err="1" smtClean="0"/>
              <a:t>iff</a:t>
            </a:r>
            <a:r>
              <a:rPr lang="en-US" sz="2400" dirty="0" smtClean="0"/>
              <a:t> there is a partition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5" grpId="0"/>
      <p:bldP spid="16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5" grpId="0" animBg="1"/>
      <p:bldP spid="31" grpId="0"/>
      <p:bldP spid="32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1" grpId="0" animBg="1"/>
      <p:bldP spid="47" grpId="0"/>
      <p:bldP spid="48" grpId="0" animBg="1"/>
      <p:bldP spid="50" grpId="0"/>
      <p:bldP spid="51" grpId="0"/>
      <p:bldP spid="52" grpId="0"/>
      <p:bldP spid="53" grpId="0" animBg="1"/>
      <p:bldP spid="54" grpId="0" animBg="1"/>
      <p:bldP spid="55" grpId="0" animBg="1"/>
      <p:bldP spid="57" grpId="0" animBg="1"/>
      <p:bldP spid="63" grpId="0"/>
      <p:bldP spid="64" grpId="0" animBg="1"/>
      <p:bldP spid="66" grpId="0"/>
      <p:bldP spid="67" grpId="0"/>
      <p:bldP spid="67" grpId="1"/>
      <p:bldP spid="68" grpId="0"/>
      <p:bldP spid="83" grpId="0" animBg="1"/>
      <p:bldP spid="84" grpId="0" animBg="1"/>
      <p:bldP spid="85" grpId="0" animBg="1"/>
      <p:bldP spid="86" grpId="0" animBg="1"/>
      <p:bldP spid="111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Part 3: Confidence in Extraction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38600"/>
            <a:ext cx="749808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be the min cost edit script</a:t>
            </a:r>
          </a:p>
          <a:p>
            <a:r>
              <a:rPr lang="en-US" sz="2400" dirty="0" smtClean="0"/>
              <a:t>Let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be the min cost edit script that has a different location of distinguished node</a:t>
            </a:r>
          </a:p>
          <a:p>
            <a:r>
              <a:rPr lang="en-US" sz="2400" dirty="0" smtClean="0"/>
              <a:t>Confidence = cost(s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- 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Also computed in O(n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600200" y="2667000"/>
            <a:ext cx="419100" cy="380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371600" y="1219200"/>
            <a:ext cx="1386838" cy="2194553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67200" y="17526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962400" y="2743200"/>
            <a:ext cx="4572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514600" y="1828801"/>
            <a:ext cx="1447800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81192" y="2721100"/>
            <a:ext cx="878253" cy="349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43200" y="990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2209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25" name="Isosceles Triangle 24"/>
          <p:cNvSpPr/>
          <p:nvPr/>
        </p:nvSpPr>
        <p:spPr>
          <a:xfrm>
            <a:off x="3733800" y="1219200"/>
            <a:ext cx="1386838" cy="21336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198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Probabilistic Wrapper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single “edit script”</a:t>
            </a:r>
          </a:p>
          <a:p>
            <a:r>
              <a:rPr lang="en-US" sz="2400" dirty="0" smtClean="0"/>
              <a:t>All “edit scripts” have some non-zero probability</a:t>
            </a:r>
          </a:p>
          <a:p>
            <a:endParaRPr lang="en-US" sz="2400" dirty="0" smtClean="0"/>
          </a:p>
          <a:p>
            <a:r>
              <a:rPr lang="en-US" sz="2400" dirty="0" smtClean="0"/>
              <a:t>Location of node is </a:t>
            </a:r>
          </a:p>
          <a:p>
            <a:pPr lvl="1"/>
            <a:r>
              <a:rPr lang="en-US" sz="2400" dirty="0" err="1" smtClean="0"/>
              <a:t>Argmax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 Pr(w, w’, d(w), s)</a:t>
            </a:r>
          </a:p>
          <a:p>
            <a:r>
              <a:rPr lang="en-US" sz="2400" dirty="0" smtClean="0"/>
              <a:t>Simple algorithm: For each s, compute above.</a:t>
            </a:r>
          </a:p>
          <a:p>
            <a:endParaRPr lang="en-US" sz="2400" dirty="0" smtClean="0"/>
          </a:p>
          <a:p>
            <a:r>
              <a:rPr lang="en-US" sz="2400" dirty="0" smtClean="0"/>
              <a:t>Problem: Too slow!</a:t>
            </a:r>
          </a:p>
          <a:p>
            <a:r>
              <a:rPr lang="en-US" sz="2400" dirty="0" smtClean="0"/>
              <a:t>Solution: Share computation…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Evaluation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Baseline comparisons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XPATH:  Most robust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XPath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Wrapper [SIGMOD09]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FULL: Entire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Xpath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Two kinds of experiments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Variation with difference in archive.org version number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proxy on time</a:t>
            </a:r>
          </a:p>
          <a:p>
            <a:pPr lvl="2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How do wrappers perform as the time gap is increased?</a:t>
            </a:r>
          </a:p>
          <a:p>
            <a:pPr lvl="1"/>
            <a:r>
              <a:rPr lang="en-US" sz="2400" dirty="0" smtClean="0"/>
              <a:t>Precision/Recall of the confidence estimates provided</a:t>
            </a:r>
          </a:p>
          <a:p>
            <a:pPr lvl="2"/>
            <a:r>
              <a:rPr lang="en-US" b="1" dirty="0" smtClean="0"/>
              <a:t>Can I use the confidence values to decide whether to refer the web-page to an editor?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4648200"/>
            <a:ext cx="6934200" cy="762000"/>
          </a:xfrm>
          <a:prstGeom prst="roundRect">
            <a:avLst/>
          </a:prstGeom>
          <a:noFill/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5943600"/>
            <a:ext cx="6934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246" y="1447800"/>
            <a:ext cx="8056754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1447800"/>
            <a:ext cx="80581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Our wrappers provide provable guarantees of optimal robustness under</a:t>
            </a:r>
          </a:p>
          <a:p>
            <a:pPr lvl="1"/>
            <a:r>
              <a:rPr lang="en-US" dirty="0" smtClean="0"/>
              <a:t>Adversarial change model</a:t>
            </a:r>
          </a:p>
          <a:p>
            <a:pPr lvl="1"/>
            <a:r>
              <a:rPr lang="en-US" dirty="0" smtClean="0"/>
              <a:t>Probabilistic  change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Experimentally, too:</a:t>
            </a:r>
          </a:p>
          <a:p>
            <a:pPr lvl="1"/>
            <a:r>
              <a:rPr lang="en-US" dirty="0" smtClean="0"/>
              <a:t>Perform much better in terms of correctness considerations</a:t>
            </a:r>
          </a:p>
          <a:p>
            <a:pPr lvl="1"/>
            <a:r>
              <a:rPr lang="en-US" dirty="0" smtClean="0"/>
              <a:t>Plus, they provide reliable confidence estimates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749808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coming!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www.stanford.edu/~adityagp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 descr="http://t3.gstatic.com/images?q=tbn:ANd9GcRWkyYatfoON0W6lRc-yXxGIykZJNKK-XG2sOkUFiMgJ3x4Nf-5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101057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74638"/>
            <a:ext cx="749808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304800"/>
            <a:ext cx="7848600" cy="3886200"/>
          </a:xfrm>
          <a:prstGeom prst="roundRect">
            <a:avLst>
              <a:gd name="adj" fmla="val 69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1312" y="533400"/>
            <a:ext cx="50581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html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77712" y="1219200"/>
            <a:ext cx="57832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body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53312" y="1292423"/>
            <a:ext cx="589074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600" dirty="0"/>
          </a:p>
        </p:txBody>
      </p:sp>
      <p:cxnSp>
        <p:nvCxnSpPr>
          <p:cNvPr id="9" name="Straight Connector 8"/>
          <p:cNvCxnSpPr>
            <a:stCxn id="6" idx="1"/>
            <a:endCxn id="8" idx="0"/>
          </p:cNvCxnSpPr>
          <p:nvPr/>
        </p:nvCxnSpPr>
        <p:spPr>
          <a:xfrm rot="10800000" flipV="1">
            <a:off x="1647850" y="671899"/>
            <a:ext cx="2753463" cy="62052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>
            <a:off x="4907130" y="671900"/>
            <a:ext cx="1459746" cy="5473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9512" y="2206823"/>
            <a:ext cx="450589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title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8912" y="1905000"/>
            <a:ext cx="41549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div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0712" y="1930257"/>
            <a:ext cx="41549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div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5512" y="2590800"/>
            <a:ext cx="577727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table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34512" y="3352800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5512" y="2616057"/>
            <a:ext cx="577727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table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476" y="3380601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29239" y="33780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19839" y="33780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658039" y="33780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496239" y="33780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01712" y="1905000"/>
            <a:ext cx="1292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00060"/>
                </a:solidFill>
              </a:rPr>
              <a:t>class=‘content’</a:t>
            </a:r>
            <a:endParaRPr lang="en-US" sz="1200" b="1" dirty="0">
              <a:solidFill>
                <a:srgbClr val="600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9918" y="2590800"/>
            <a:ext cx="984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width=80%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3508" y="2511623"/>
            <a:ext cx="93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Godfather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2308" y="3730823"/>
            <a:ext cx="63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Title :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6708" y="3730823"/>
            <a:ext cx="93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Godfather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4439" y="3759057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Director :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7635" y="3756080"/>
            <a:ext cx="79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Coppola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3239" y="3759057"/>
            <a:ext cx="82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Runtime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6435" y="3759057"/>
            <a:ext cx="723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118min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cxnSp>
        <p:nvCxnSpPr>
          <p:cNvPr id="31" name="Straight Connector 30"/>
          <p:cNvCxnSpPr>
            <a:stCxn id="8" idx="2"/>
            <a:endCxn id="11" idx="0"/>
          </p:cNvCxnSpPr>
          <p:nvPr/>
        </p:nvCxnSpPr>
        <p:spPr>
          <a:xfrm rot="16200000" flipH="1">
            <a:off x="1332628" y="1884643"/>
            <a:ext cx="637401" cy="695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  <a:endCxn id="12" idx="0"/>
          </p:cNvCxnSpPr>
          <p:nvPr/>
        </p:nvCxnSpPr>
        <p:spPr>
          <a:xfrm rot="5400000">
            <a:off x="5207369" y="745492"/>
            <a:ext cx="408801" cy="19102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2"/>
            <a:endCxn id="13" idx="0"/>
          </p:cNvCxnSpPr>
          <p:nvPr/>
        </p:nvCxnSpPr>
        <p:spPr>
          <a:xfrm rot="16200000" flipH="1">
            <a:off x="6680639" y="1182435"/>
            <a:ext cx="434058" cy="10615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2"/>
            <a:endCxn id="14" idx="0"/>
          </p:cNvCxnSpPr>
          <p:nvPr/>
        </p:nvCxnSpPr>
        <p:spPr>
          <a:xfrm rot="5400000">
            <a:off x="4026119" y="2160257"/>
            <a:ext cx="408801" cy="4522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2"/>
            <a:endCxn id="16" idx="0"/>
          </p:cNvCxnSpPr>
          <p:nvPr/>
        </p:nvCxnSpPr>
        <p:spPr>
          <a:xfrm rot="16200000" flipH="1">
            <a:off x="7417018" y="2218698"/>
            <a:ext cx="408801" cy="3859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2"/>
            <a:endCxn id="15" idx="0"/>
          </p:cNvCxnSpPr>
          <p:nvPr/>
        </p:nvCxnSpPr>
        <p:spPr>
          <a:xfrm rot="5400000">
            <a:off x="3512503" y="2860926"/>
            <a:ext cx="485001" cy="4987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2"/>
            <a:endCxn id="17" idx="0"/>
          </p:cNvCxnSpPr>
          <p:nvPr/>
        </p:nvCxnSpPr>
        <p:spPr>
          <a:xfrm rot="16200000" flipH="1">
            <a:off x="3937084" y="2935091"/>
            <a:ext cx="512802" cy="3782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2"/>
            <a:endCxn id="21" idx="0"/>
          </p:cNvCxnSpPr>
          <p:nvPr/>
        </p:nvCxnSpPr>
        <p:spPr>
          <a:xfrm rot="16200000" flipH="1">
            <a:off x="7998366" y="2709065"/>
            <a:ext cx="485001" cy="8529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20" idx="0"/>
          </p:cNvCxnSpPr>
          <p:nvPr/>
        </p:nvCxnSpPr>
        <p:spPr>
          <a:xfrm rot="16200000" flipH="1">
            <a:off x="7579266" y="3128165"/>
            <a:ext cx="485001" cy="147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2"/>
            <a:endCxn id="19" idx="0"/>
          </p:cNvCxnSpPr>
          <p:nvPr/>
        </p:nvCxnSpPr>
        <p:spPr>
          <a:xfrm rot="5400000">
            <a:off x="7160167" y="2723847"/>
            <a:ext cx="485001" cy="823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2"/>
            <a:endCxn id="18" idx="0"/>
          </p:cNvCxnSpPr>
          <p:nvPr/>
        </p:nvCxnSpPr>
        <p:spPr>
          <a:xfrm rot="5400000">
            <a:off x="6664867" y="2228547"/>
            <a:ext cx="485001" cy="18140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48712" y="1905000"/>
            <a:ext cx="415498" cy="2769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div</a:t>
            </a:r>
            <a:endParaRPr lang="en-US" sz="1600" dirty="0"/>
          </a:p>
        </p:txBody>
      </p:sp>
      <p:sp>
        <p:nvSpPr>
          <p:cNvPr id="43" name="Isosceles Triangle 42"/>
          <p:cNvSpPr/>
          <p:nvPr/>
        </p:nvSpPr>
        <p:spPr>
          <a:xfrm>
            <a:off x="2420112" y="2438400"/>
            <a:ext cx="838200" cy="685800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10912" y="3380601"/>
            <a:ext cx="342236" cy="2769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cxnSp>
        <p:nvCxnSpPr>
          <p:cNvPr id="45" name="Straight Connector 44"/>
          <p:cNvCxnSpPr>
            <a:stCxn id="16" idx="2"/>
            <a:endCxn id="44" idx="0"/>
          </p:cNvCxnSpPr>
          <p:nvPr/>
        </p:nvCxnSpPr>
        <p:spPr>
          <a:xfrm rot="5400000">
            <a:off x="6254431" y="1820655"/>
            <a:ext cx="487545" cy="263234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" idx="2"/>
            <a:endCxn id="42" idx="0"/>
          </p:cNvCxnSpPr>
          <p:nvPr/>
        </p:nvCxnSpPr>
        <p:spPr>
          <a:xfrm rot="5400000">
            <a:off x="4407269" y="-54608"/>
            <a:ext cx="408801" cy="35104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34712" y="3730823"/>
            <a:ext cx="542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1972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53535" y="2667000"/>
            <a:ext cx="752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+mn-lt"/>
                <a:cs typeface="Hoefler Text"/>
              </a:rPr>
              <a:t>ad</a:t>
            </a:r>
          </a:p>
          <a:p>
            <a:pPr algn="ctr"/>
            <a:r>
              <a:rPr lang="en-US" sz="1100" i="1" dirty="0" smtClean="0">
                <a:latin typeface="+mn-lt"/>
                <a:cs typeface="Hoefler Text"/>
              </a:rPr>
              <a:t>content</a:t>
            </a:r>
            <a:endParaRPr lang="en-US" sz="1100" i="1" dirty="0">
              <a:latin typeface="+mn-lt"/>
              <a:cs typeface="Hoefler Tex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38400" y="5791200"/>
            <a:ext cx="3412729" cy="397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+mn-lt"/>
              </a:rPr>
              <a:t>Problem :   Wrappers break!</a:t>
            </a:r>
          </a:p>
        </p:txBody>
      </p:sp>
      <p:sp>
        <p:nvSpPr>
          <p:cNvPr id="50" name="Rectangle 9"/>
          <p:cNvSpPr txBox="1">
            <a:spLocks noChangeArrowheads="1"/>
          </p:cNvSpPr>
          <p:nvPr/>
        </p:nvSpPr>
        <p:spPr>
          <a:xfrm>
            <a:off x="1143000" y="441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use the following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Xpath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wrapper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extract directors  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W1 = /html/body/div[2]/table/td[2]/text()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922766" y="671900"/>
            <a:ext cx="2896405" cy="2708701"/>
            <a:chOff x="4407654" y="671900"/>
            <a:chExt cx="2896405" cy="270870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07654" y="671900"/>
              <a:ext cx="1459746" cy="547300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6175237" y="1187957"/>
              <a:ext cx="434058" cy="1061585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906701" y="2221244"/>
              <a:ext cx="408801" cy="385915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6635068" y="2726391"/>
              <a:ext cx="485001" cy="823419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004376" y="671900"/>
            <a:ext cx="2362501" cy="2708701"/>
            <a:chOff x="3912241" y="658000"/>
            <a:chExt cx="2362501" cy="2708701"/>
          </a:xfrm>
        </p:grpSpPr>
        <p:cxnSp>
          <p:nvCxnSpPr>
            <p:cNvPr id="57" name="Straight Connector 56"/>
            <p:cNvCxnSpPr>
              <a:stCxn id="6" idx="3"/>
              <a:endCxn id="7" idx="0"/>
            </p:cNvCxnSpPr>
            <p:nvPr/>
          </p:nvCxnSpPr>
          <p:spPr>
            <a:xfrm>
              <a:off x="4814995" y="658000"/>
              <a:ext cx="1459746" cy="547300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" idx="2"/>
              <a:endCxn id="12" idx="0"/>
            </p:cNvCxnSpPr>
            <p:nvPr/>
          </p:nvCxnSpPr>
          <p:spPr>
            <a:xfrm rot="5400000">
              <a:off x="5115234" y="731592"/>
              <a:ext cx="408801" cy="1910215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2" idx="2"/>
              <a:endCxn id="14" idx="0"/>
            </p:cNvCxnSpPr>
            <p:nvPr/>
          </p:nvCxnSpPr>
          <p:spPr>
            <a:xfrm rot="5400000">
              <a:off x="3933984" y="2146357"/>
              <a:ext cx="408801" cy="452285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" idx="2"/>
              <a:endCxn id="17" idx="0"/>
            </p:cNvCxnSpPr>
            <p:nvPr/>
          </p:nvCxnSpPr>
          <p:spPr>
            <a:xfrm rot="16200000" flipH="1">
              <a:off x="3844949" y="2921191"/>
              <a:ext cx="512802" cy="378218"/>
            </a:xfrm>
            <a:prstGeom prst="line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629912" y="1856601"/>
            <a:ext cx="1095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00060"/>
                </a:solidFill>
              </a:rPr>
              <a:t>class=‘head’</a:t>
            </a:r>
            <a:endParaRPr lang="en-US" sz="1200" b="1" dirty="0">
              <a:solidFill>
                <a:srgbClr val="600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61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5883" y="6019800"/>
            <a:ext cx="51887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But how do we find the most robust wrapper?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066800" y="4419600"/>
            <a:ext cx="7772400" cy="144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alternative wrappers are “more robust” 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W2 = //div[class=‘content’]/table/td[2]/text()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W3 = //table[width=80%]/td[2]/text()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W4 = //td[preceding-sibling/text() = “Director”]/text()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381000"/>
            <a:ext cx="7848600" cy="3886200"/>
          </a:xfrm>
          <a:prstGeom prst="roundRect">
            <a:avLst>
              <a:gd name="adj" fmla="val 69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4782" y="547300"/>
            <a:ext cx="50581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html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71182" y="1233100"/>
            <a:ext cx="57832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body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46782" y="1306323"/>
            <a:ext cx="589074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600" dirty="0"/>
          </a:p>
        </p:txBody>
      </p:sp>
      <p:cxnSp>
        <p:nvCxnSpPr>
          <p:cNvPr id="11" name="Straight Connector 10"/>
          <p:cNvCxnSpPr>
            <a:stCxn id="8" idx="1"/>
            <a:endCxn id="10" idx="0"/>
          </p:cNvCxnSpPr>
          <p:nvPr/>
        </p:nvCxnSpPr>
        <p:spPr>
          <a:xfrm rot="10800000" flipV="1">
            <a:off x="1541320" y="685799"/>
            <a:ext cx="2753463" cy="62052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3"/>
            <a:endCxn id="9" idx="0"/>
          </p:cNvCxnSpPr>
          <p:nvPr/>
        </p:nvCxnSpPr>
        <p:spPr>
          <a:xfrm>
            <a:off x="4800600" y="685800"/>
            <a:ext cx="1459746" cy="5473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2982" y="2220723"/>
            <a:ext cx="450589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title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2382" y="1918900"/>
            <a:ext cx="41549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div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14182" y="1944157"/>
            <a:ext cx="415498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div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8982" y="2604700"/>
            <a:ext cx="577727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table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27982" y="3366700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18982" y="2629957"/>
            <a:ext cx="577727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table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04946" y="3394501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2709" y="33919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713309" y="33919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1509" y="33919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9709" y="3391957"/>
            <a:ext cx="34223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td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5182" y="1918900"/>
            <a:ext cx="1292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00060"/>
                </a:solidFill>
              </a:rPr>
              <a:t>class=‘content’</a:t>
            </a:r>
            <a:endParaRPr lang="en-US" sz="1200" b="1" dirty="0">
              <a:solidFill>
                <a:srgbClr val="600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3388" y="2604700"/>
            <a:ext cx="984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width=80%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6978" y="2525523"/>
            <a:ext cx="93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Godfather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5778" y="3744723"/>
            <a:ext cx="63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Title :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0178" y="3744723"/>
            <a:ext cx="93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Godfather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7909" y="3772957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Director :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1105" y="3769980"/>
            <a:ext cx="79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Coppola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46709" y="3772957"/>
            <a:ext cx="82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Runtime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9905" y="3772957"/>
            <a:ext cx="723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Hoefler Text"/>
                <a:cs typeface="Hoefler Text"/>
              </a:rPr>
              <a:t>118min</a:t>
            </a:r>
            <a:endParaRPr lang="en-US" sz="1400" i="1" dirty="0">
              <a:solidFill>
                <a:schemeClr val="tx2"/>
              </a:solidFill>
              <a:latin typeface="Hoefler Text"/>
              <a:cs typeface="Hoefler Text"/>
            </a:endParaRPr>
          </a:p>
        </p:txBody>
      </p:sp>
      <p:cxnSp>
        <p:nvCxnSpPr>
          <p:cNvPr id="33" name="Straight Connector 32"/>
          <p:cNvCxnSpPr>
            <a:stCxn id="10" idx="2"/>
            <a:endCxn id="13" idx="0"/>
          </p:cNvCxnSpPr>
          <p:nvPr/>
        </p:nvCxnSpPr>
        <p:spPr>
          <a:xfrm rot="16200000" flipH="1">
            <a:off x="1226098" y="1898543"/>
            <a:ext cx="637401" cy="695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14" idx="0"/>
          </p:cNvCxnSpPr>
          <p:nvPr/>
        </p:nvCxnSpPr>
        <p:spPr>
          <a:xfrm rot="5400000">
            <a:off x="5100839" y="759392"/>
            <a:ext cx="408801" cy="19102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2"/>
            <a:endCxn id="15" idx="0"/>
          </p:cNvCxnSpPr>
          <p:nvPr/>
        </p:nvCxnSpPr>
        <p:spPr>
          <a:xfrm rot="16200000" flipH="1">
            <a:off x="6574109" y="1196335"/>
            <a:ext cx="434058" cy="10615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2"/>
            <a:endCxn id="16" idx="0"/>
          </p:cNvCxnSpPr>
          <p:nvPr/>
        </p:nvCxnSpPr>
        <p:spPr>
          <a:xfrm rot="5400000">
            <a:off x="3919589" y="2174157"/>
            <a:ext cx="408801" cy="4522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2"/>
            <a:endCxn id="18" idx="0"/>
          </p:cNvCxnSpPr>
          <p:nvPr/>
        </p:nvCxnSpPr>
        <p:spPr>
          <a:xfrm rot="16200000" flipH="1">
            <a:off x="7310488" y="2232598"/>
            <a:ext cx="408801" cy="38591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2"/>
            <a:endCxn id="17" idx="0"/>
          </p:cNvCxnSpPr>
          <p:nvPr/>
        </p:nvCxnSpPr>
        <p:spPr>
          <a:xfrm rot="5400000">
            <a:off x="3405973" y="2874826"/>
            <a:ext cx="485001" cy="4987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9" idx="0"/>
          </p:cNvCxnSpPr>
          <p:nvPr/>
        </p:nvCxnSpPr>
        <p:spPr>
          <a:xfrm rot="16200000" flipH="1">
            <a:off x="3830554" y="2948991"/>
            <a:ext cx="512802" cy="3782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2"/>
            <a:endCxn id="23" idx="0"/>
          </p:cNvCxnSpPr>
          <p:nvPr/>
        </p:nvCxnSpPr>
        <p:spPr>
          <a:xfrm rot="16200000" flipH="1">
            <a:off x="7891836" y="2722965"/>
            <a:ext cx="485001" cy="8529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2"/>
            <a:endCxn id="22" idx="0"/>
          </p:cNvCxnSpPr>
          <p:nvPr/>
        </p:nvCxnSpPr>
        <p:spPr>
          <a:xfrm rot="16200000" flipH="1">
            <a:off x="7472736" y="3142065"/>
            <a:ext cx="485001" cy="147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21" idx="0"/>
          </p:cNvCxnSpPr>
          <p:nvPr/>
        </p:nvCxnSpPr>
        <p:spPr>
          <a:xfrm rot="5400000">
            <a:off x="7053637" y="2737747"/>
            <a:ext cx="485001" cy="823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2"/>
            <a:endCxn id="20" idx="0"/>
          </p:cNvCxnSpPr>
          <p:nvPr/>
        </p:nvCxnSpPr>
        <p:spPr>
          <a:xfrm rot="5400000">
            <a:off x="6558337" y="2242447"/>
            <a:ext cx="485001" cy="18140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23382" y="1870501"/>
            <a:ext cx="1095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00060"/>
                </a:solidFill>
              </a:rPr>
              <a:t>class=‘head’</a:t>
            </a:r>
            <a:endParaRPr lang="en-US" sz="1200" b="1" dirty="0">
              <a:solidFill>
                <a:srgbClr val="600060"/>
              </a:solidFill>
            </a:endParaRPr>
          </a:p>
        </p:txBody>
      </p:sp>
      <p:pic>
        <p:nvPicPr>
          <p:cNvPr id="43010" name="Picture 2" descr="http://t3.gstatic.com/images?q=tbn:ANd9GcRWkyYatfoON0W6lRc-yXxGIykZJNKK-XG2sOkUFiMgJ3x4Nf-5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421" y="4343400"/>
            <a:ext cx="101057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514600" y="1752600"/>
            <a:ext cx="4953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1828800"/>
            <a:ext cx="2057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209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2057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1866900" y="3238500"/>
            <a:ext cx="8382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0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t</a:t>
            </a:r>
            <a:r>
              <a:rPr lang="en-US" baseline="-25000" dirty="0" smtClean="0"/>
              <a:t>1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Labeled Pages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Unlabeled Pages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3" idx="4"/>
            <a:endCxn id="37" idx="0"/>
          </p:cNvCxnSpPr>
          <p:nvPr/>
        </p:nvCxnSpPr>
        <p:spPr>
          <a:xfrm rot="5400000">
            <a:off x="3695700" y="33909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4"/>
            <a:endCxn id="36" idx="0"/>
          </p:cNvCxnSpPr>
          <p:nvPr/>
        </p:nvCxnSpPr>
        <p:spPr>
          <a:xfrm rot="5400000">
            <a:off x="2781300" y="33909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33" idx="0"/>
          </p:cNvCxnSpPr>
          <p:nvPr/>
        </p:nvCxnSpPr>
        <p:spPr>
          <a:xfrm rot="5400000">
            <a:off x="2247900" y="33909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1000" y="2209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3000" y="22098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77000" y="2057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2133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k+1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5791200" y="22098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2209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91200" y="2133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k+2</a:t>
            </a:r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>
            <a:off x="2514600" y="3886200"/>
            <a:ext cx="4953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667000" y="3962400"/>
            <a:ext cx="2057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3200" y="4114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33800" y="3962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3493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Unlabeled Pages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276600" y="4114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91000" y="4114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53000" y="41148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477000" y="3962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0" name="Oval 39"/>
          <p:cNvSpPr/>
          <p:nvPr/>
        </p:nvSpPr>
        <p:spPr>
          <a:xfrm>
            <a:off x="5791200" y="41148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4114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581400" y="1371600"/>
            <a:ext cx="2438400" cy="457200"/>
          </a:xfrm>
          <a:custGeom>
            <a:avLst/>
            <a:gdLst>
              <a:gd name="connsiteX0" fmla="*/ 0 w 2514600"/>
              <a:gd name="connsiteY0" fmla="*/ 425196 h 443484"/>
              <a:gd name="connsiteX1" fmla="*/ 420624 w 2514600"/>
              <a:gd name="connsiteY1" fmla="*/ 123444 h 443484"/>
              <a:gd name="connsiteX2" fmla="*/ 1042416 w 2514600"/>
              <a:gd name="connsiteY2" fmla="*/ 4572 h 443484"/>
              <a:gd name="connsiteX3" fmla="*/ 2103120 w 2514600"/>
              <a:gd name="connsiteY3" fmla="*/ 96012 h 443484"/>
              <a:gd name="connsiteX4" fmla="*/ 2514600 w 2514600"/>
              <a:gd name="connsiteY4" fmla="*/ 443484 h 443484"/>
              <a:gd name="connsiteX5" fmla="*/ 2514600 w 2514600"/>
              <a:gd name="connsiteY5" fmla="*/ 443484 h 4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600" h="443484">
                <a:moveTo>
                  <a:pt x="0" y="425196"/>
                </a:moveTo>
                <a:cubicBezTo>
                  <a:pt x="123444" y="309372"/>
                  <a:pt x="246888" y="193548"/>
                  <a:pt x="420624" y="123444"/>
                </a:cubicBezTo>
                <a:cubicBezTo>
                  <a:pt x="594360" y="53340"/>
                  <a:pt x="762000" y="9144"/>
                  <a:pt x="1042416" y="4572"/>
                </a:cubicBezTo>
                <a:cubicBezTo>
                  <a:pt x="1322832" y="0"/>
                  <a:pt x="1857756" y="22860"/>
                  <a:pt x="2103120" y="96012"/>
                </a:cubicBezTo>
                <a:cubicBezTo>
                  <a:pt x="2348484" y="169164"/>
                  <a:pt x="2514600" y="443484"/>
                  <a:pt x="2514600" y="443484"/>
                </a:cubicBezTo>
                <a:lnTo>
                  <a:pt x="2514600" y="443484"/>
                </a:lnTo>
              </a:path>
            </a:pathLst>
          </a:cu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675888" y="3505200"/>
            <a:ext cx="2438400" cy="457200"/>
          </a:xfrm>
          <a:custGeom>
            <a:avLst/>
            <a:gdLst>
              <a:gd name="connsiteX0" fmla="*/ 0 w 2514600"/>
              <a:gd name="connsiteY0" fmla="*/ 425196 h 443484"/>
              <a:gd name="connsiteX1" fmla="*/ 420624 w 2514600"/>
              <a:gd name="connsiteY1" fmla="*/ 123444 h 443484"/>
              <a:gd name="connsiteX2" fmla="*/ 1042416 w 2514600"/>
              <a:gd name="connsiteY2" fmla="*/ 4572 h 443484"/>
              <a:gd name="connsiteX3" fmla="*/ 2103120 w 2514600"/>
              <a:gd name="connsiteY3" fmla="*/ 96012 h 443484"/>
              <a:gd name="connsiteX4" fmla="*/ 2514600 w 2514600"/>
              <a:gd name="connsiteY4" fmla="*/ 443484 h 443484"/>
              <a:gd name="connsiteX5" fmla="*/ 2514600 w 2514600"/>
              <a:gd name="connsiteY5" fmla="*/ 443484 h 4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600" h="443484">
                <a:moveTo>
                  <a:pt x="0" y="425196"/>
                </a:moveTo>
                <a:cubicBezTo>
                  <a:pt x="123444" y="309372"/>
                  <a:pt x="246888" y="193548"/>
                  <a:pt x="420624" y="123444"/>
                </a:cubicBezTo>
                <a:cubicBezTo>
                  <a:pt x="594360" y="53340"/>
                  <a:pt x="762000" y="9144"/>
                  <a:pt x="1042416" y="4572"/>
                </a:cubicBezTo>
                <a:cubicBezTo>
                  <a:pt x="1322832" y="0"/>
                  <a:pt x="1857756" y="22860"/>
                  <a:pt x="2103120" y="96012"/>
                </a:cubicBezTo>
                <a:cubicBezTo>
                  <a:pt x="2348484" y="169164"/>
                  <a:pt x="2514600" y="443484"/>
                  <a:pt x="2514600" y="443484"/>
                </a:cubicBezTo>
                <a:lnTo>
                  <a:pt x="2514600" y="443484"/>
                </a:lnTo>
              </a:path>
            </a:pathLst>
          </a:cu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004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148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k+2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8768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k+1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447800" y="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Focus on Robustness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1219200" y="5029200"/>
            <a:ext cx="7620000" cy="1524000"/>
          </a:xfrm>
        </p:spPr>
        <p:txBody>
          <a:bodyPr>
            <a:normAutofit/>
          </a:bodyPr>
          <a:lstStyle/>
          <a:p>
            <a:endParaRPr lang="en-US" sz="24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49530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00600" y="3124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05200" y="2971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2971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2971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6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ww.free-clip-art-images.net/tree-clip-art/tree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1802027" cy="2514600"/>
          </a:xfrm>
          <a:prstGeom prst="rect">
            <a:avLst/>
          </a:prstGeom>
          <a:noFill/>
        </p:spPr>
      </p:pic>
      <p:pic>
        <p:nvPicPr>
          <p:cNvPr id="67586" name="Picture 2" descr="http://www.free-clip-art-images.net/tree-clip-art/tree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1447800" cy="271887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990600" y="0"/>
            <a:ext cx="81534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Page Level Wrapper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Approach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1295400" y="3581400"/>
            <a:ext cx="76200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 a wrapper given:</a:t>
            </a:r>
          </a:p>
          <a:p>
            <a:pPr lvl="1"/>
            <a:r>
              <a:rPr lang="en-US" sz="2400" dirty="0" smtClean="0"/>
              <a:t>Old version (ordered labeled tree) w</a:t>
            </a:r>
          </a:p>
          <a:p>
            <a:pPr lvl="1"/>
            <a:r>
              <a:rPr lang="en-US" sz="2400" dirty="0" smtClean="0"/>
              <a:t>Distinguished node d(w) in w (May be many)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2400" dirty="0" smtClean="0"/>
              <a:t>On being given a new version (ordered labeled tree) w’:</a:t>
            </a:r>
          </a:p>
          <a:p>
            <a:r>
              <a:rPr lang="en-US" sz="2400" dirty="0" smtClean="0"/>
              <a:t>Our wrapper returns:</a:t>
            </a:r>
          </a:p>
          <a:p>
            <a:pPr lvl="1"/>
            <a:r>
              <a:rPr lang="en-US" sz="2400" dirty="0" smtClean="0"/>
              <a:t>Distinguished node d(w’) in w’</a:t>
            </a:r>
          </a:p>
          <a:p>
            <a:pPr lvl="1"/>
            <a:r>
              <a:rPr lang="en-US" sz="2400" dirty="0" smtClean="0"/>
              <a:t>Estimate of the confidence </a:t>
            </a:r>
          </a:p>
          <a:p>
            <a:endParaRPr lang="en-US" sz="2400" dirty="0"/>
          </a:p>
        </p:txBody>
      </p:sp>
      <p:sp>
        <p:nvSpPr>
          <p:cNvPr id="55" name="5-Point Star 54"/>
          <p:cNvSpPr/>
          <p:nvPr/>
        </p:nvSpPr>
        <p:spPr>
          <a:xfrm>
            <a:off x="2667000" y="12954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rved Down Arrow 56"/>
          <p:cNvSpPr/>
          <p:nvPr/>
        </p:nvSpPr>
        <p:spPr>
          <a:xfrm rot="10800000" flipH="1">
            <a:off x="3124200" y="1981200"/>
            <a:ext cx="2667000" cy="10668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5638800" y="1600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676400" y="762000"/>
            <a:ext cx="2438400" cy="28194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343400" y="762000"/>
            <a:ext cx="2590800" cy="2819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/>
      <p:bldP spid="58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Two Core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91000"/>
            <a:ext cx="81534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Problem 1:  Given w find the most “robust” wrapper on w</a:t>
            </a:r>
          </a:p>
          <a:p>
            <a:r>
              <a:rPr lang="en-US" sz="2400" dirty="0" smtClean="0"/>
              <a:t>Problem 2:  Given w, w’, estimate the “confidence” of extraction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667000" y="15240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Down Arrow 22"/>
          <p:cNvSpPr/>
          <p:nvPr/>
        </p:nvSpPr>
        <p:spPr>
          <a:xfrm rot="10800000" flipH="1">
            <a:off x="3124200" y="2209800"/>
            <a:ext cx="2667000" cy="10668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638800" y="1828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676400" y="990600"/>
            <a:ext cx="2438400" cy="2819400"/>
          </a:xfrm>
          <a:prstGeom prst="triangle">
            <a:avLst>
              <a:gd name="adj" fmla="val 484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343400" y="990600"/>
            <a:ext cx="2590800" cy="2819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Change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Adversarial:</a:t>
            </a:r>
          </a:p>
          <a:p>
            <a:pPr lvl="1"/>
            <a:r>
              <a:rPr lang="en-US" sz="2400" dirty="0" smtClean="0"/>
              <a:t>Each edit: insert, delete, substitute has a known cost</a:t>
            </a:r>
          </a:p>
          <a:p>
            <a:pPr lvl="1"/>
            <a:r>
              <a:rPr lang="en-US" sz="2400" dirty="0" smtClean="0"/>
              <a:t>Sum costs for an edit script</a:t>
            </a:r>
          </a:p>
          <a:p>
            <a:r>
              <a:rPr lang="en-US" sz="2400" dirty="0" smtClean="0"/>
              <a:t>Probabilistic: [</a:t>
            </a:r>
            <a:r>
              <a:rPr lang="en-US" sz="2400" dirty="0" err="1" smtClean="0"/>
              <a:t>Dalvi</a:t>
            </a:r>
            <a:r>
              <a:rPr lang="en-US" sz="2400" dirty="0" smtClean="0"/>
              <a:t> et. al. , SIGMOD09]</a:t>
            </a:r>
          </a:p>
          <a:p>
            <a:pPr lvl="1"/>
            <a:r>
              <a:rPr lang="en-US" sz="2400" dirty="0" smtClean="0"/>
              <a:t>Each edit has a known probability</a:t>
            </a:r>
          </a:p>
          <a:p>
            <a:pPr lvl="1"/>
            <a:r>
              <a:rPr lang="en-US" sz="2400" dirty="0" smtClean="0"/>
              <a:t>Transducer that transforms the tree</a:t>
            </a:r>
          </a:p>
          <a:p>
            <a:pPr lvl="1"/>
            <a:r>
              <a:rPr lang="en-US" sz="2400" dirty="0" smtClean="0"/>
              <a:t>Multiply probabilities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4419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Oval 5"/>
          <p:cNvSpPr/>
          <p:nvPr/>
        </p:nvSpPr>
        <p:spPr>
          <a:xfrm>
            <a:off x="1295400" y="5373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1981200" y="5373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Oval 7"/>
          <p:cNvSpPr/>
          <p:nvPr/>
        </p:nvSpPr>
        <p:spPr>
          <a:xfrm>
            <a:off x="2667000" y="5373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Oval 8"/>
          <p:cNvSpPr/>
          <p:nvPr/>
        </p:nvSpPr>
        <p:spPr>
          <a:xfrm>
            <a:off x="3352800" y="5373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10800000" flipV="1">
            <a:off x="1485900" y="4610099"/>
            <a:ext cx="1104900" cy="763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38600" y="5373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2" name="Straight Arrow Connector 11"/>
          <p:cNvCxnSpPr>
            <a:stCxn id="5" idx="6"/>
            <a:endCxn id="11" idx="0"/>
          </p:cNvCxnSpPr>
          <p:nvPr/>
        </p:nvCxnSpPr>
        <p:spPr>
          <a:xfrm>
            <a:off x="2971800" y="4610100"/>
            <a:ext cx="1257300" cy="763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 rot="5400000">
            <a:off x="2094816" y="4821688"/>
            <a:ext cx="628665" cy="474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4"/>
            <a:endCxn id="8" idx="0"/>
          </p:cNvCxnSpPr>
          <p:nvPr/>
        </p:nvCxnSpPr>
        <p:spPr>
          <a:xfrm rot="16200000" flipH="1">
            <a:off x="2532966" y="5048934"/>
            <a:ext cx="572869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9" idx="0"/>
          </p:cNvCxnSpPr>
          <p:nvPr/>
        </p:nvCxnSpPr>
        <p:spPr>
          <a:xfrm rot="16200000" flipH="1">
            <a:off x="2915320" y="4745488"/>
            <a:ext cx="628665" cy="627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5221069"/>
            <a:ext cx="609600" cy="685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3" name="Oval 22"/>
          <p:cNvSpPr/>
          <p:nvPr/>
        </p:nvSpPr>
        <p:spPr>
          <a:xfrm>
            <a:off x="6858000" y="37338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4" name="Oval 23"/>
          <p:cNvSpPr/>
          <p:nvPr/>
        </p:nvSpPr>
        <p:spPr>
          <a:xfrm>
            <a:off x="5791200" y="44958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5" name="Oval 24"/>
          <p:cNvSpPr/>
          <p:nvPr/>
        </p:nvSpPr>
        <p:spPr>
          <a:xfrm>
            <a:off x="6477000" y="44958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6" name="Oval 25"/>
          <p:cNvSpPr/>
          <p:nvPr/>
        </p:nvSpPr>
        <p:spPr>
          <a:xfrm>
            <a:off x="7162800" y="44958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7" name="Oval 26"/>
          <p:cNvSpPr/>
          <p:nvPr/>
        </p:nvSpPr>
        <p:spPr>
          <a:xfrm>
            <a:off x="7848600" y="44958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28" name="Straight Arrow Connector 27"/>
          <p:cNvCxnSpPr>
            <a:stCxn id="23" idx="6"/>
            <a:endCxn id="27" idx="0"/>
          </p:cNvCxnSpPr>
          <p:nvPr/>
        </p:nvCxnSpPr>
        <p:spPr>
          <a:xfrm>
            <a:off x="7239000" y="3924300"/>
            <a:ext cx="80010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4" idx="0"/>
          </p:cNvCxnSpPr>
          <p:nvPr/>
        </p:nvCxnSpPr>
        <p:spPr>
          <a:xfrm rot="10800000" flipV="1">
            <a:off x="5981700" y="3924300"/>
            <a:ext cx="87630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25" idx="0"/>
          </p:cNvCxnSpPr>
          <p:nvPr/>
        </p:nvCxnSpPr>
        <p:spPr>
          <a:xfrm rot="5400000">
            <a:off x="6572250" y="4154254"/>
            <a:ext cx="436796" cy="246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5"/>
            <a:endCxn id="26" idx="0"/>
          </p:cNvCxnSpPr>
          <p:nvPr/>
        </p:nvCxnSpPr>
        <p:spPr>
          <a:xfrm rot="16200000" flipH="1">
            <a:off x="7049854" y="4192354"/>
            <a:ext cx="436796" cy="170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38800" y="4343400"/>
            <a:ext cx="609600" cy="685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7" name="Oval 36"/>
          <p:cNvSpPr/>
          <p:nvPr/>
        </p:nvSpPr>
        <p:spPr>
          <a:xfrm>
            <a:off x="6934200" y="518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8" name="Oval 37"/>
          <p:cNvSpPr/>
          <p:nvPr/>
        </p:nvSpPr>
        <p:spPr>
          <a:xfrm>
            <a:off x="5867400" y="6135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9" name="Oval 38"/>
          <p:cNvSpPr/>
          <p:nvPr/>
        </p:nvSpPr>
        <p:spPr>
          <a:xfrm>
            <a:off x="6553200" y="6135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0" name="Oval 39"/>
          <p:cNvSpPr/>
          <p:nvPr/>
        </p:nvSpPr>
        <p:spPr>
          <a:xfrm>
            <a:off x="7239000" y="6135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1" name="Oval 40"/>
          <p:cNvSpPr/>
          <p:nvPr/>
        </p:nvSpPr>
        <p:spPr>
          <a:xfrm>
            <a:off x="7924800" y="6135469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42" name="Straight Arrow Connector 41"/>
          <p:cNvCxnSpPr>
            <a:stCxn id="37" idx="2"/>
            <a:endCxn id="38" idx="0"/>
          </p:cNvCxnSpPr>
          <p:nvPr/>
        </p:nvCxnSpPr>
        <p:spPr>
          <a:xfrm rot="10800000" flipV="1">
            <a:off x="6057900" y="5372099"/>
            <a:ext cx="876300" cy="763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3"/>
            <a:endCxn id="39" idx="0"/>
          </p:cNvCxnSpPr>
          <p:nvPr/>
        </p:nvCxnSpPr>
        <p:spPr>
          <a:xfrm rot="5400000">
            <a:off x="6552516" y="5697988"/>
            <a:ext cx="628665" cy="2462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5"/>
            <a:endCxn id="40" idx="0"/>
          </p:cNvCxnSpPr>
          <p:nvPr/>
        </p:nvCxnSpPr>
        <p:spPr>
          <a:xfrm rot="16200000" flipH="1">
            <a:off x="7030120" y="5736088"/>
            <a:ext cx="628665" cy="170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6"/>
            <a:endCxn id="41" idx="0"/>
          </p:cNvCxnSpPr>
          <p:nvPr/>
        </p:nvCxnSpPr>
        <p:spPr>
          <a:xfrm>
            <a:off x="7315200" y="5372100"/>
            <a:ext cx="800100" cy="7633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400800" y="5983069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648200" y="5410200"/>
            <a:ext cx="914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572000" y="4419600"/>
            <a:ext cx="914400" cy="1156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Summary of Theoretical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600199" y="3200400"/>
            <a:ext cx="1219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799" y="32004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114800" y="1295400"/>
            <a:ext cx="2438400" cy="990600"/>
          </a:xfrm>
          <a:prstGeom prst="wedgeRectCallout">
            <a:avLst>
              <a:gd name="adj1" fmla="val -57552"/>
              <a:gd name="adj2" fmla="val 687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Focus on these problems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4"/>
            <a:endCxn id="6" idx="0"/>
          </p:cNvCxnSpPr>
          <p:nvPr/>
        </p:nvCxnSpPr>
        <p:spPr>
          <a:xfrm rot="5400000">
            <a:off x="2705895" y="1975643"/>
            <a:ext cx="728662" cy="1720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4"/>
            <a:endCxn id="7" idx="0"/>
          </p:cNvCxnSpPr>
          <p:nvPr/>
        </p:nvCxnSpPr>
        <p:spPr>
          <a:xfrm rot="16200000" flipH="1">
            <a:off x="4439444" y="1962945"/>
            <a:ext cx="728662" cy="1746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2895600" y="4419600"/>
            <a:ext cx="2438400" cy="990600"/>
          </a:xfrm>
          <a:prstGeom prst="wedgeRectCallout">
            <a:avLst>
              <a:gd name="adj1" fmla="val -81772"/>
              <a:gd name="adj2" fmla="val -121635"/>
            </a:avLst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Will touch upon this if there is time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8400" y="3200400"/>
            <a:ext cx="1066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stCxn id="8" idx="4"/>
            <a:endCxn id="17" idx="0"/>
          </p:cNvCxnSpPr>
          <p:nvPr/>
        </p:nvCxnSpPr>
        <p:spPr>
          <a:xfrm rot="16200000" flipH="1">
            <a:off x="4991895" y="1410495"/>
            <a:ext cx="728662" cy="28511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 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 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172200" y="5181600"/>
            <a:ext cx="2438400" cy="990600"/>
          </a:xfrm>
          <a:prstGeom prst="wedgeRectCallout">
            <a:avLst>
              <a:gd name="adj1" fmla="val -57552"/>
              <a:gd name="adj2" fmla="val 687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Experiments!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0200" y="3200400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1295400" y="5181600"/>
            <a:ext cx="2438400" cy="990600"/>
          </a:xfrm>
          <a:prstGeom prst="wedgeRectCallout">
            <a:avLst>
              <a:gd name="adj1" fmla="val -15366"/>
              <a:gd name="adj2" fmla="val -198558"/>
            </a:avLst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Adversarial has better complexity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19" idx="0"/>
            <a:endCxn id="29" idx="4"/>
          </p:cNvCxnSpPr>
          <p:nvPr/>
        </p:nvCxnSpPr>
        <p:spPr>
          <a:xfrm rot="16200000" flipV="1">
            <a:off x="1656039" y="2646638"/>
            <a:ext cx="957269" cy="150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0"/>
            <a:endCxn id="29" idx="4"/>
          </p:cNvCxnSpPr>
          <p:nvPr/>
        </p:nvCxnSpPr>
        <p:spPr>
          <a:xfrm rot="16200000" flipV="1">
            <a:off x="3389588" y="913089"/>
            <a:ext cx="957269" cy="3617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/>
          <p:cNvSpPr/>
          <p:nvPr/>
        </p:nvSpPr>
        <p:spPr>
          <a:xfrm>
            <a:off x="1219200" y="1143000"/>
            <a:ext cx="2667000" cy="990600"/>
          </a:xfrm>
          <a:prstGeom prst="wedgeRectCallout">
            <a:avLst>
              <a:gd name="adj1" fmla="val -18491"/>
              <a:gd name="adj2" fmla="val 61057"/>
            </a:avLst>
          </a:prstGeom>
          <a:noFill/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Finding the wrapper is EASIER than estimating its robustness!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 2,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7" grpId="0" animBg="1"/>
      <p:bldP spid="22" grpId="0"/>
      <p:bldP spid="23" grpId="0"/>
      <p:bldP spid="24" grpId="0"/>
      <p:bldP spid="25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9" grpId="1" animBg="1"/>
      <p:bldP spid="29" grpId="2" animBg="1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Props1.xml><?xml version="1.0" encoding="utf-8"?>
<ds:datastoreItem xmlns:ds="http://schemas.openxmlformats.org/officeDocument/2006/customXml" ds:itemID="{5710FCEA-AFBA-4A87-8465-8D68D5A3D5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079C95-74B0-4EAB-A420-2C779BEF1A5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1175</Words>
  <Application>Microsoft Office PowerPoint</Application>
  <PresentationFormat>On-screen Show (4:3)</PresentationFormat>
  <Paragraphs>333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TrainingPresentation</vt:lpstr>
      <vt:lpstr>Optimal Schemes for Robust Web Extraction</vt:lpstr>
      <vt:lpstr>Slide 2</vt:lpstr>
      <vt:lpstr>Slide 3</vt:lpstr>
      <vt:lpstr>Slide 4</vt:lpstr>
      <vt:lpstr>Slide 5</vt:lpstr>
      <vt:lpstr>Slide 6</vt:lpstr>
      <vt:lpstr>Two Core Problems</vt:lpstr>
      <vt:lpstr>Change Model</vt:lpstr>
      <vt:lpstr>Summary of Theoretical Results</vt:lpstr>
      <vt:lpstr>Part 1: Adversarial Wrapper:  Robustness</vt:lpstr>
      <vt:lpstr>How do we show optimality?</vt:lpstr>
      <vt:lpstr>Adversarial Wrapper:  Upper Bound</vt:lpstr>
      <vt:lpstr>Adversarial Optimal Wrapper</vt:lpstr>
      <vt:lpstr>Robustness Lowerbound Proof</vt:lpstr>
      <vt:lpstr>Detour: Minimum Cost Edit Script</vt:lpstr>
      <vt:lpstr>Part 2: Evaluation</vt:lpstr>
      <vt:lpstr>Evaluation (Continued)</vt:lpstr>
      <vt:lpstr>Slide 18</vt:lpstr>
      <vt:lpstr>Slide 19</vt:lpstr>
      <vt:lpstr>Part 2: Computation of Robustness</vt:lpstr>
      <vt:lpstr>Part 3: Confidence in Extraction </vt:lpstr>
      <vt:lpstr>Probabilistic Wrapper</vt:lpstr>
      <vt:lpstr>Evaluation (Continued)</vt:lpstr>
      <vt:lpstr>Slide 24</vt:lpstr>
      <vt:lpstr>Slide 25</vt:lpstr>
      <vt:lpstr>Conclusions</vt:lpstr>
      <vt:lpstr>Thanks for coming!  www.stanford.edu/~adityagp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2011-08-25T22:17:56Z</dcterms:created>
  <dcterms:modified xsi:type="dcterms:W3CDTF">2011-09-02T17:25:50Z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