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4" r:id="rId1"/>
  </p:sldMasterIdLst>
  <p:notesMasterIdLst>
    <p:notesMasterId r:id="rId24"/>
  </p:notesMasterIdLst>
  <p:handoutMasterIdLst>
    <p:handoutMasterId r:id="rId25"/>
  </p:handoutMasterIdLst>
  <p:sldIdLst>
    <p:sldId id="467" r:id="rId2"/>
    <p:sldId id="475" r:id="rId3"/>
    <p:sldId id="477" r:id="rId4"/>
    <p:sldId id="484" r:id="rId5"/>
    <p:sldId id="479" r:id="rId6"/>
    <p:sldId id="487" r:id="rId7"/>
    <p:sldId id="489" r:id="rId8"/>
    <p:sldId id="491" r:id="rId9"/>
    <p:sldId id="490" r:id="rId10"/>
    <p:sldId id="492" r:id="rId11"/>
    <p:sldId id="482" r:id="rId12"/>
    <p:sldId id="493" r:id="rId13"/>
    <p:sldId id="494" r:id="rId14"/>
    <p:sldId id="495" r:id="rId15"/>
    <p:sldId id="497" r:id="rId16"/>
    <p:sldId id="498" r:id="rId17"/>
    <p:sldId id="483" r:id="rId18"/>
    <p:sldId id="502" r:id="rId19"/>
    <p:sldId id="503" r:id="rId20"/>
    <p:sldId id="505" r:id="rId21"/>
    <p:sldId id="486" r:id="rId22"/>
    <p:sldId id="506" r:id="rId23"/>
  </p:sldIdLst>
  <p:sldSz cx="9144000" cy="6858000" type="screen4x3"/>
  <p:notesSz cx="6992938" cy="92789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accent2"/>
        </a:solidFill>
        <a:latin typeface="Trebuchet MS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00"/>
    <a:srgbClr val="FFFFCC"/>
    <a:srgbClr val="FFFF00"/>
    <a:srgbClr val="009900"/>
    <a:srgbClr val="FF3300"/>
    <a:srgbClr val="FF6600"/>
    <a:srgbClr val="0000FF"/>
    <a:srgbClr val="CCFFFF"/>
    <a:srgbClr val="CCECFF"/>
    <a:srgbClr val="CCC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32" autoAdjust="0"/>
    <p:restoredTop sz="94599" autoAdjust="0"/>
  </p:normalViewPr>
  <p:slideViewPr>
    <p:cSldViewPr snapToGrid="0">
      <p:cViewPr varScale="1">
        <p:scale>
          <a:sx n="42" d="100"/>
          <a:sy n="42" d="100"/>
        </p:scale>
        <p:origin x="-60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934"/>
    </p:cViewPr>
  </p:sorterViewPr>
  <p:notesViewPr>
    <p:cSldViewPr snapToGrid="0">
      <p:cViewPr varScale="1">
        <p:scale>
          <a:sx n="46" d="100"/>
          <a:sy n="46" d="100"/>
        </p:scale>
        <p:origin x="-1362" y="-84"/>
      </p:cViewPr>
      <p:guideLst>
        <p:guide orient="horz" pos="2922"/>
        <p:guide pos="2202"/>
      </p:guideLst>
    </p:cSldViewPr>
  </p:notesViewPr>
  <p:gridSpacing cx="93633925" cy="936339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t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b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F41FC34-46C9-4351-AC31-3794AF0E1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t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t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5325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6900"/>
            <a:ext cx="5129212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b" anchorCtr="0" compatLnSpc="1">
            <a:prstTxWarp prst="textNoShape">
              <a:avLst/>
            </a:prstTxWarp>
          </a:bodyPr>
          <a:lstStyle>
            <a:lvl1pPr algn="l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5388"/>
            <a:ext cx="303053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76" tIns="46488" rIns="92976" bIns="46488" numCol="1" anchor="b" anchorCtr="0" compatLnSpc="1">
            <a:prstTxWarp prst="textNoShape">
              <a:avLst/>
            </a:prstTxWarp>
          </a:bodyPr>
          <a:lstStyle>
            <a:lvl1pPr algn="r" defTabSz="930275" eaLnBrk="0" hangingPunct="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69869D1-2AA9-47BB-9AC3-A1C02CB47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E1D2C5-694F-4F2C-AE65-4281699286A1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 userDrawn="1"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57150" cmpd="thickThin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5" name="Picture 8" descr="back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600" y="209550"/>
            <a:ext cx="1447800" cy="112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6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28800"/>
            <a:ext cx="7772400" cy="1143000"/>
          </a:xfrm>
        </p:spPr>
        <p:txBody>
          <a:bodyPr/>
          <a:lstStyle>
            <a:lvl1pPr algn="ctr">
              <a:defRPr>
                <a:solidFill>
                  <a:srgbClr val="0000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16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114800"/>
            <a:ext cx="6400800" cy="685800"/>
          </a:xfrm>
        </p:spPr>
        <p:txBody>
          <a:bodyPr/>
          <a:lstStyle>
            <a:lvl1pPr marL="0" indent="0" algn="ctr">
              <a:buNone/>
              <a:defRPr>
                <a:solidFill>
                  <a:srgbClr val="990000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7215" y="1430216"/>
            <a:ext cx="8458200" cy="4953000"/>
          </a:xfrm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524000"/>
            <a:ext cx="41529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33900" y="1524000"/>
            <a:ext cx="41529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33900" y="4076700"/>
            <a:ext cx="41529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2575" y="1433513"/>
            <a:ext cx="84582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315399" name="Line 7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 cmpd="thickThin">
            <a:solidFill>
              <a:srgbClr val="4D4D4D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30" name="Picture 8" descr="back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175625" y="6096000"/>
            <a:ext cx="9144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6"/>
          <p:cNvSpPr txBox="1">
            <a:spLocks noChangeArrowheads="1"/>
          </p:cNvSpPr>
          <p:nvPr userDrawn="1"/>
        </p:nvSpPr>
        <p:spPr bwMode="auto">
          <a:xfrm>
            <a:off x="6582873" y="6508750"/>
            <a:ext cx="1654175" cy="388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>
            <a:lvl1pPr algn="l" eaLnBrk="0" hangingPunct="0">
              <a:spcAft>
                <a:spcPct val="10000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 algn="r">
              <a:defRPr/>
            </a:pPr>
            <a:r>
              <a:rPr lang="en-US" dirty="0" smtClean="0">
                <a:solidFill>
                  <a:srgbClr val="990000"/>
                </a:solidFill>
                <a:latin typeface="+mj-lt"/>
              </a:rPr>
              <a:t>Jennifer Widom</a:t>
            </a:r>
            <a:endParaRPr lang="en-US" dirty="0">
              <a:solidFill>
                <a:srgbClr val="990000"/>
              </a:solidFill>
              <a:latin typeface="+mj-lt"/>
            </a:endParaRPr>
          </a:p>
        </p:txBody>
      </p:sp>
      <p:sp>
        <p:nvSpPr>
          <p:cNvPr id="10" name="Slide Number Placeholder 4"/>
          <p:cNvSpPr txBox="1">
            <a:spLocks/>
          </p:cNvSpPr>
          <p:nvPr userDrawn="1"/>
        </p:nvSpPr>
        <p:spPr>
          <a:xfrm>
            <a:off x="-1" y="6617616"/>
            <a:ext cx="433634" cy="240384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4F503E0-35C7-4505-963F-6D8F1936AFC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Trebuchet MS" pitchFamily="34" charset="0"/>
                <a:ea typeface="+mn-ea"/>
                <a:cs typeface="+mn-cs"/>
              </a:rPr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Trebuchet MS" pitchFamily="34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6" r:id="rId2"/>
    <p:sldLayoutId id="2147483857" r:id="rId3"/>
    <p:sldLayoutId id="2147483859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10000"/>
        </a:spcAft>
        <a:buFont typeface="Arial" charset="0"/>
        <a:buChar char="•"/>
        <a:defRPr sz="28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15000"/>
        </a:spcBef>
        <a:spcAft>
          <a:spcPct val="15000"/>
        </a:spcAft>
        <a:buFont typeface="Trebuchet MS" pitchFamily="34" charset="0"/>
        <a:buChar char="―"/>
        <a:defRPr sz="2400">
          <a:solidFill>
            <a:srgbClr val="990000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1730480"/>
            <a:ext cx="7772400" cy="1143000"/>
          </a:xfrm>
        </p:spPr>
        <p:txBody>
          <a:bodyPr/>
          <a:lstStyle/>
          <a:p>
            <a:r>
              <a:rPr lang="en-US" dirty="0" smtClean="0"/>
              <a:t>Data-Centric</a:t>
            </a:r>
            <a:br>
              <a:rPr lang="en-US" dirty="0" smtClean="0"/>
            </a:br>
            <a:r>
              <a:rPr lang="en-US" dirty="0" smtClean="0"/>
              <a:t>Human Computation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0" y="4114800"/>
            <a:ext cx="9143999" cy="17678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600" dirty="0" smtClean="0"/>
              <a:t>Jennifer Widom</a:t>
            </a:r>
          </a:p>
          <a:p>
            <a:pPr>
              <a:spcBef>
                <a:spcPts val="1200"/>
              </a:spcBef>
              <a:spcAft>
                <a:spcPts val="0"/>
              </a:spcAft>
            </a:pPr>
            <a:r>
              <a:rPr lang="en-US" sz="3200" dirty="0" smtClean="0"/>
              <a:t>Stanford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the Answer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87215" y="1430216"/>
            <a:ext cx="8458200" cy="4953000"/>
          </a:xfrm>
        </p:spPr>
        <p:txBody>
          <a:bodyPr/>
          <a:lstStyle/>
          <a:p>
            <a:r>
              <a:rPr lang="en-US" dirty="0" smtClean="0"/>
              <a:t>Ask questions separately or together?</a:t>
            </a:r>
          </a:p>
          <a:p>
            <a:pPr lvl="1">
              <a:buNone/>
            </a:pPr>
            <a:r>
              <a:rPr lang="en-US" dirty="0" smtClean="0"/>
              <a:t>Together </a:t>
            </a: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lower cost, lower latency, lower accuracy?</a:t>
            </a:r>
          </a:p>
          <a:p>
            <a:r>
              <a:rPr lang="en-US" dirty="0" smtClean="0"/>
              <a:t>If separately, in sequence or in parallel?</a:t>
            </a:r>
          </a:p>
          <a:p>
            <a:r>
              <a:rPr lang="en-US" dirty="0" smtClean="0"/>
              <a:t>If in sequence, in what order?</a:t>
            </a:r>
          </a:p>
          <a:p>
            <a:pPr>
              <a:spcBef>
                <a:spcPts val="0"/>
              </a:spcBef>
              <a:buFont typeface="Trebuchet MS" pitchFamily="34" charset="0"/>
              <a:buChar char=" "/>
            </a:pPr>
            <a:r>
              <a:rPr lang="en-US" dirty="0" smtClean="0"/>
              <a:t>Different filters may have…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different cost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different latency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different accuracy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Crowd Algorithms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87215" y="1430216"/>
            <a:ext cx="8458200" cy="2162990"/>
          </a:xfrm>
        </p:spPr>
        <p:txBody>
          <a:bodyPr/>
          <a:lstStyle/>
          <a:p>
            <a:pPr>
              <a:spcAft>
                <a:spcPts val="0"/>
              </a:spcAft>
              <a:buNone/>
            </a:pPr>
            <a:r>
              <a:rPr lang="en-US" dirty="0" smtClean="0"/>
              <a:t>Design fundamental algorithms involving human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computations</a:t>
            </a:r>
          </a:p>
          <a:p>
            <a:pPr lvl="1"/>
            <a:r>
              <a:rPr lang="en-US" dirty="0" smtClean="0"/>
              <a:t>Filter a large set (human predicate)</a:t>
            </a:r>
          </a:p>
          <a:p>
            <a:pPr lvl="1"/>
            <a:r>
              <a:rPr lang="en-US" dirty="0" smtClean="0"/>
              <a:t>Sort or find </a:t>
            </a:r>
            <a:r>
              <a:rPr lang="en-US" i="1" dirty="0" smtClean="0"/>
              <a:t>top-k</a:t>
            </a:r>
            <a:r>
              <a:rPr lang="en-US" dirty="0" smtClean="0"/>
              <a:t> from a large set (human comparison)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 bwMode="auto">
          <a:xfrm>
            <a:off x="230777" y="3681479"/>
            <a:ext cx="5683941" cy="2150680"/>
          </a:xfrm>
          <a:prstGeom prst="wedgeRoundRectCallout">
            <a:avLst>
              <a:gd name="adj1" fmla="val 1786"/>
              <a:gd name="adj2" fmla="val -37245"/>
              <a:gd name="adj3" fmla="val 16667"/>
            </a:avLst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rebuchet MS" pitchFamily="34" charset="0"/>
              </a:rPr>
              <a:t> Which</a:t>
            </a:r>
            <a:r>
              <a:rPr kumimoji="0" lang="en-US" sz="2400" b="0" i="0" u="none" strike="noStrike" cap="none" normalizeH="0" dirty="0" smtClean="0">
                <a:ln>
                  <a:noFill/>
                </a:ln>
                <a:solidFill>
                  <a:schemeClr val="tx2"/>
                </a:solidFill>
                <a:effectLst/>
                <a:latin typeface="Trebuchet MS" pitchFamily="34" charset="0"/>
              </a:rPr>
              <a:t> questions do I ask of humans?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 Do I ask sequentially or in parallel?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 How much redundancy in questions?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 How do I combine answers?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Trebuchet MS" pitchFamily="34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</a:rPr>
              <a:t>When do I stop?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Trebuchet MS" pitchFamily="34" charset="0"/>
            </a:endParaRPr>
          </a:p>
        </p:txBody>
      </p:sp>
      <p:grpSp>
        <p:nvGrpSpPr>
          <p:cNvPr id="5" name="Group 14"/>
          <p:cNvGrpSpPr/>
          <p:nvPr/>
        </p:nvGrpSpPr>
        <p:grpSpPr>
          <a:xfrm>
            <a:off x="6517126" y="2107108"/>
            <a:ext cx="883315" cy="460860"/>
            <a:chOff x="1591151" y="6164105"/>
            <a:chExt cx="508397" cy="202645"/>
          </a:xfrm>
        </p:grpSpPr>
        <p:pic>
          <p:nvPicPr>
            <p:cNvPr id="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8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9" name="Straight Arrow Connector 8"/>
          <p:cNvCxnSpPr>
            <a:cxnSpLocks noChangeShapeType="1"/>
          </p:cNvCxnSpPr>
          <p:nvPr/>
        </p:nvCxnSpPr>
        <p:spPr bwMode="auto">
          <a:xfrm>
            <a:off x="6771248" y="4900525"/>
            <a:ext cx="652885" cy="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0" name="Straight Arrow Connector 9"/>
          <p:cNvCxnSpPr>
            <a:cxnSpLocks noChangeShapeType="1"/>
          </p:cNvCxnSpPr>
          <p:nvPr/>
        </p:nvCxnSpPr>
        <p:spPr bwMode="auto">
          <a:xfrm flipH="1" flipV="1">
            <a:off x="6771248" y="4324450"/>
            <a:ext cx="1" cy="574856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11" name="Straight Arrow Connector 10"/>
          <p:cNvCxnSpPr>
            <a:cxnSpLocks noChangeShapeType="1"/>
          </p:cNvCxnSpPr>
          <p:nvPr/>
        </p:nvCxnSpPr>
        <p:spPr bwMode="auto">
          <a:xfrm flipH="1">
            <a:off x="6464008" y="4900524"/>
            <a:ext cx="307241" cy="384053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12" name="Rounded Rectangle 11"/>
          <p:cNvSpPr>
            <a:spLocks noChangeArrowheads="1"/>
          </p:cNvSpPr>
          <p:nvPr/>
        </p:nvSpPr>
        <p:spPr bwMode="auto">
          <a:xfrm>
            <a:off x="6273551" y="3929714"/>
            <a:ext cx="1067773" cy="343268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Latency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>
            <a:spLocks noChangeArrowheads="1"/>
          </p:cNvSpPr>
          <p:nvPr/>
        </p:nvSpPr>
        <p:spPr bwMode="auto">
          <a:xfrm>
            <a:off x="6071599" y="5314376"/>
            <a:ext cx="760275" cy="338834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Cost</a:t>
            </a: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>
            <a:spLocks noChangeArrowheads="1"/>
          </p:cNvSpPr>
          <p:nvPr/>
        </p:nvSpPr>
        <p:spPr bwMode="auto">
          <a:xfrm>
            <a:off x="7462541" y="4723129"/>
            <a:ext cx="1459390" cy="42143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Uncertainty</a:t>
            </a:r>
            <a:endParaRPr lang="en-US" sz="1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We’ve Looked 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/>
              <a:t>Filtering </a:t>
            </a:r>
            <a:r>
              <a:rPr lang="en-US" sz="2400" dirty="0" smtClean="0">
                <a:solidFill>
                  <a:schemeClr val="tx1"/>
                </a:solidFill>
              </a:rPr>
              <a:t>[SIGMOD 2012]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Graph search </a:t>
            </a:r>
            <a:r>
              <a:rPr lang="en-US" sz="2400" dirty="0" smtClean="0">
                <a:solidFill>
                  <a:schemeClr val="tx1"/>
                </a:solidFill>
              </a:rPr>
              <a:t>[VLDB 2011]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Find-Max </a:t>
            </a:r>
            <a:r>
              <a:rPr lang="en-US" sz="2400" dirty="0" smtClean="0">
                <a:solidFill>
                  <a:schemeClr val="tx1"/>
                </a:solidFill>
              </a:rPr>
              <a:t>[</a:t>
            </a:r>
            <a:r>
              <a:rPr lang="en-US" sz="2400" dirty="0" err="1" smtClean="0">
                <a:solidFill>
                  <a:schemeClr val="tx1"/>
                </a:solidFill>
              </a:rPr>
              <a:t>SIGMOD</a:t>
            </a:r>
            <a:r>
              <a:rPr lang="en-US" sz="2400" dirty="0" smtClean="0">
                <a:solidFill>
                  <a:schemeClr val="tx1"/>
                </a:solidFill>
              </a:rPr>
              <a:t> 2012]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/>
              <a:t>Entity Resolution (= </a:t>
            </a:r>
            <a:r>
              <a:rPr lang="en-US" dirty="0" err="1" smtClean="0"/>
              <a:t>Deduplication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Results: </a:t>
            </a:r>
            <a:r>
              <a:rPr lang="en-US" sz="3600" dirty="0" smtClean="0"/>
              <a:t>Filtering</a:t>
            </a:r>
            <a:endParaRPr 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n-US" dirty="0" smtClean="0"/>
              <a:t>Given: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Large set </a:t>
            </a:r>
            <a:r>
              <a:rPr lang="en-US" b="1" i="1" dirty="0" smtClean="0">
                <a:solidFill>
                  <a:schemeClr val="tx1"/>
                </a:solidFill>
              </a:rPr>
              <a:t>S</a:t>
            </a:r>
            <a:r>
              <a:rPr lang="en-US" dirty="0" smtClean="0"/>
              <a:t> of items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Filter </a:t>
            </a:r>
            <a:r>
              <a:rPr lang="en-US" b="1" i="1" dirty="0" smtClean="0">
                <a:solidFill>
                  <a:schemeClr val="tx1"/>
                </a:solidFill>
              </a:rPr>
              <a:t>F</a:t>
            </a:r>
            <a:r>
              <a:rPr lang="en-US" b="1" dirty="0" smtClean="0"/>
              <a:t> </a:t>
            </a:r>
            <a:r>
              <a:rPr lang="en-US" dirty="0" smtClean="0"/>
              <a:t>over items of </a:t>
            </a:r>
            <a:r>
              <a:rPr lang="en-US" i="1" dirty="0" smtClean="0"/>
              <a:t>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Selectivity </a:t>
            </a:r>
            <a:r>
              <a:rPr lang="en-US" b="1" dirty="0" smtClean="0">
                <a:solidFill>
                  <a:schemeClr val="tx1"/>
                </a:solidFill>
                <a:sym typeface="Symbol"/>
              </a:rPr>
              <a:t></a:t>
            </a:r>
            <a:r>
              <a:rPr lang="en-US" dirty="0" smtClean="0">
                <a:sym typeface="Symbol"/>
              </a:rPr>
              <a:t> </a:t>
            </a:r>
            <a:r>
              <a:rPr lang="en-US" dirty="0" smtClean="0"/>
              <a:t>of </a:t>
            </a:r>
            <a:r>
              <a:rPr lang="en-US" i="1" dirty="0" smtClean="0"/>
              <a:t>F </a:t>
            </a:r>
            <a:r>
              <a:rPr lang="en-US" dirty="0" smtClean="0"/>
              <a:t>on</a:t>
            </a:r>
            <a:r>
              <a:rPr lang="en-US" i="1" dirty="0" smtClean="0"/>
              <a:t> S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Human false-positive rate </a:t>
            </a:r>
            <a:r>
              <a:rPr lang="en-US" b="1" dirty="0" smtClean="0">
                <a:solidFill>
                  <a:schemeClr val="tx1"/>
                </a:solidFill>
                <a:sym typeface="Symbol"/>
              </a:rPr>
              <a:t></a:t>
            </a:r>
            <a:endParaRPr lang="en-US" b="1" dirty="0" smtClean="0">
              <a:solidFill>
                <a:schemeClr val="tx1"/>
              </a:solidFill>
            </a:endParaRP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Human false-negative rate </a:t>
            </a:r>
            <a:r>
              <a:rPr lang="en-US" b="1" dirty="0" smtClean="0">
                <a:solidFill>
                  <a:schemeClr val="tx1"/>
                </a:solidFill>
                <a:sym typeface="Symbol"/>
              </a:rPr>
              <a:t></a:t>
            </a:r>
            <a:endParaRPr lang="en-US" b="1" dirty="0" smtClean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None/>
            </a:pPr>
            <a:r>
              <a:rPr lang="en-US" dirty="0" smtClean="0"/>
              <a:t>Find </a:t>
            </a:r>
            <a:r>
              <a:rPr lang="en-US" dirty="0" smtClean="0">
                <a:solidFill>
                  <a:schemeClr val="tx1"/>
                </a:solidFill>
              </a:rPr>
              <a:t>strategy</a:t>
            </a:r>
            <a:r>
              <a:rPr lang="en-US" dirty="0" smtClean="0"/>
              <a:t> for asking </a:t>
            </a:r>
            <a:r>
              <a:rPr lang="en-US" i="1" dirty="0" smtClean="0"/>
              <a:t>F</a:t>
            </a:r>
            <a:r>
              <a:rPr lang="en-US" dirty="0" smtClean="0"/>
              <a:t> that: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Asks no more than </a:t>
            </a:r>
            <a:r>
              <a:rPr lang="en-US" b="1" i="1" dirty="0" smtClean="0">
                <a:solidFill>
                  <a:schemeClr val="tx1"/>
                </a:solidFill>
              </a:rPr>
              <a:t>m</a:t>
            </a:r>
            <a:r>
              <a:rPr lang="en-US" dirty="0" smtClean="0"/>
              <a:t> questions per item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Guarantees overall expected error less than </a:t>
            </a:r>
            <a:r>
              <a:rPr lang="en-US" b="1" i="1" dirty="0" smtClean="0">
                <a:solidFill>
                  <a:schemeClr val="tx1"/>
                </a:solidFill>
              </a:rPr>
              <a:t>e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§"/>
            </a:pPr>
            <a:r>
              <a:rPr lang="en-US" dirty="0" smtClean="0"/>
              <a:t>Minimizes overall expected cost </a:t>
            </a:r>
            <a:r>
              <a:rPr lang="en-US" b="1" i="1" dirty="0" smtClean="0">
                <a:solidFill>
                  <a:schemeClr val="tx1"/>
                </a:solidFill>
              </a:rPr>
              <a:t>c</a:t>
            </a:r>
            <a:r>
              <a:rPr lang="en-US" dirty="0" smtClean="0"/>
              <a:t> (# questions)</a:t>
            </a:r>
          </a:p>
          <a:p>
            <a:pPr lvl="1">
              <a:buNone/>
            </a:pPr>
            <a:endParaRPr lang="en-US" dirty="0"/>
          </a:p>
        </p:txBody>
      </p:sp>
      <p:grpSp>
        <p:nvGrpSpPr>
          <p:cNvPr id="205" name="Group 204"/>
          <p:cNvGrpSpPr/>
          <p:nvPr/>
        </p:nvGrpSpPr>
        <p:grpSpPr>
          <a:xfrm>
            <a:off x="5175441" y="1262716"/>
            <a:ext cx="3641614" cy="3420052"/>
            <a:chOff x="5175441" y="1262716"/>
            <a:chExt cx="3641614" cy="3420052"/>
          </a:xfrm>
        </p:grpSpPr>
        <p:cxnSp>
          <p:nvCxnSpPr>
            <p:cNvPr id="151" name="Straight Connector 5"/>
            <p:cNvCxnSpPr>
              <a:cxnSpLocks noChangeShapeType="1"/>
            </p:cNvCxnSpPr>
            <p:nvPr/>
          </p:nvCxnSpPr>
          <p:spPr bwMode="auto">
            <a:xfrm>
              <a:off x="5736875" y="1545744"/>
              <a:ext cx="1135" cy="2886075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2" name="Straight Connector 7"/>
            <p:cNvCxnSpPr>
              <a:cxnSpLocks noChangeShapeType="1"/>
            </p:cNvCxnSpPr>
            <p:nvPr/>
          </p:nvCxnSpPr>
          <p:spPr bwMode="auto">
            <a:xfrm>
              <a:off x="5555446" y="4196869"/>
              <a:ext cx="2870200" cy="4989"/>
            </a:xfrm>
            <a:prstGeom prst="line">
              <a:avLst/>
            </a:prstGeom>
            <a:noFill/>
            <a:ln w="28575" algn="ctr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3" name="Straight Connector 10"/>
            <p:cNvCxnSpPr>
              <a:cxnSpLocks noChangeShapeType="1"/>
            </p:cNvCxnSpPr>
            <p:nvPr/>
          </p:nvCxnSpPr>
          <p:spPr bwMode="auto">
            <a:xfrm>
              <a:off x="6215846" y="1578401"/>
              <a:ext cx="0" cy="2651347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4" name="Straight Connector 11"/>
            <p:cNvCxnSpPr>
              <a:cxnSpLocks noChangeShapeType="1"/>
            </p:cNvCxnSpPr>
            <p:nvPr/>
          </p:nvCxnSpPr>
          <p:spPr bwMode="auto">
            <a:xfrm>
              <a:off x="6683932" y="1578401"/>
              <a:ext cx="10886" cy="2651347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5" name="Straight Connector 12"/>
            <p:cNvCxnSpPr>
              <a:cxnSpLocks noChangeShapeType="1"/>
            </p:cNvCxnSpPr>
            <p:nvPr/>
          </p:nvCxnSpPr>
          <p:spPr bwMode="auto">
            <a:xfrm>
              <a:off x="7587446" y="1600173"/>
              <a:ext cx="0" cy="2607803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6" name="Straight Connector 13"/>
            <p:cNvCxnSpPr>
              <a:cxnSpLocks noChangeShapeType="1"/>
            </p:cNvCxnSpPr>
            <p:nvPr/>
          </p:nvCxnSpPr>
          <p:spPr bwMode="auto">
            <a:xfrm flipH="1">
              <a:off x="7141132" y="1589287"/>
              <a:ext cx="10886" cy="2629575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7" name="Straight Connector 14"/>
            <p:cNvCxnSpPr>
              <a:cxnSpLocks noChangeShapeType="1"/>
            </p:cNvCxnSpPr>
            <p:nvPr/>
          </p:nvCxnSpPr>
          <p:spPr bwMode="auto">
            <a:xfrm>
              <a:off x="8022875" y="1578401"/>
              <a:ext cx="8618" cy="2651347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8" name="Straight Connector 20"/>
            <p:cNvCxnSpPr>
              <a:cxnSpLocks noChangeShapeType="1"/>
            </p:cNvCxnSpPr>
            <p:nvPr/>
          </p:nvCxnSpPr>
          <p:spPr bwMode="auto">
            <a:xfrm>
              <a:off x="5729622" y="3298344"/>
              <a:ext cx="2663367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59" name="Straight Connector 28"/>
            <p:cNvCxnSpPr>
              <a:cxnSpLocks noChangeShapeType="1"/>
            </p:cNvCxnSpPr>
            <p:nvPr/>
          </p:nvCxnSpPr>
          <p:spPr bwMode="auto">
            <a:xfrm>
              <a:off x="5718736" y="1926744"/>
              <a:ext cx="2630710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60" name="Straight Connector 29"/>
            <p:cNvCxnSpPr>
              <a:cxnSpLocks noChangeShapeType="1"/>
            </p:cNvCxnSpPr>
            <p:nvPr/>
          </p:nvCxnSpPr>
          <p:spPr bwMode="auto">
            <a:xfrm>
              <a:off x="5742775" y="2383944"/>
              <a:ext cx="2606671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161" name="Straight Connector 31"/>
            <p:cNvCxnSpPr>
              <a:cxnSpLocks noChangeShapeType="1"/>
            </p:cNvCxnSpPr>
            <p:nvPr/>
          </p:nvCxnSpPr>
          <p:spPr bwMode="auto">
            <a:xfrm>
              <a:off x="5718736" y="3744658"/>
              <a:ext cx="2685139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62" name="TextBox 37"/>
            <p:cNvSpPr txBox="1">
              <a:spLocks noChangeArrowheads="1"/>
            </p:cNvSpPr>
            <p:nvPr/>
          </p:nvSpPr>
          <p:spPr bwMode="auto">
            <a:xfrm>
              <a:off x="7871555" y="4310261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5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3" name="TextBox 38"/>
            <p:cNvSpPr txBox="1">
              <a:spLocks noChangeArrowheads="1"/>
            </p:cNvSpPr>
            <p:nvPr/>
          </p:nvSpPr>
          <p:spPr bwMode="auto">
            <a:xfrm>
              <a:off x="7445085" y="4313436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4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4" name="TextBox 39"/>
            <p:cNvSpPr txBox="1">
              <a:spLocks noChangeArrowheads="1"/>
            </p:cNvSpPr>
            <p:nvPr/>
          </p:nvSpPr>
          <p:spPr bwMode="auto">
            <a:xfrm>
              <a:off x="6976999" y="4305725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3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5" name="TextBox 40"/>
            <p:cNvSpPr txBox="1">
              <a:spLocks noChangeArrowheads="1"/>
            </p:cNvSpPr>
            <p:nvPr/>
          </p:nvSpPr>
          <p:spPr bwMode="auto">
            <a:xfrm>
              <a:off x="6519799" y="4294839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2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6" name="TextBox 41"/>
            <p:cNvSpPr txBox="1">
              <a:spLocks noChangeArrowheads="1"/>
            </p:cNvSpPr>
            <p:nvPr/>
          </p:nvSpPr>
          <p:spPr bwMode="auto">
            <a:xfrm>
              <a:off x="6062599" y="4294839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1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7" name="TextBox 43"/>
            <p:cNvSpPr txBox="1">
              <a:spLocks noChangeArrowheads="1"/>
            </p:cNvSpPr>
            <p:nvPr/>
          </p:nvSpPr>
          <p:spPr bwMode="auto">
            <a:xfrm>
              <a:off x="5315680" y="1742594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5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8" name="TextBox 44"/>
            <p:cNvSpPr txBox="1">
              <a:spLocks noChangeArrowheads="1"/>
            </p:cNvSpPr>
            <p:nvPr/>
          </p:nvSpPr>
          <p:spPr bwMode="auto">
            <a:xfrm>
              <a:off x="5315680" y="2199794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4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69" name="TextBox 45"/>
            <p:cNvSpPr txBox="1">
              <a:spLocks noChangeArrowheads="1"/>
            </p:cNvSpPr>
            <p:nvPr/>
          </p:nvSpPr>
          <p:spPr bwMode="auto">
            <a:xfrm>
              <a:off x="5315680" y="2650644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3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70" name="TextBox 46"/>
            <p:cNvSpPr txBox="1">
              <a:spLocks noChangeArrowheads="1"/>
            </p:cNvSpPr>
            <p:nvPr/>
          </p:nvSpPr>
          <p:spPr bwMode="auto">
            <a:xfrm>
              <a:off x="5319763" y="3114194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2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sp>
          <p:nvSpPr>
            <p:cNvPr id="171" name="TextBox 47"/>
            <p:cNvSpPr txBox="1">
              <a:spLocks noChangeArrowheads="1"/>
            </p:cNvSpPr>
            <p:nvPr/>
          </p:nvSpPr>
          <p:spPr bwMode="auto">
            <a:xfrm>
              <a:off x="5306610" y="3571394"/>
              <a:ext cx="306495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0000FF"/>
                  </a:solidFill>
                </a:rPr>
                <a:t>1</a:t>
              </a:r>
              <a:endParaRPr lang="en-US" dirty="0">
                <a:solidFill>
                  <a:srgbClr val="0000FF"/>
                </a:solidFill>
              </a:endParaRPr>
            </a:p>
          </p:txBody>
        </p:sp>
        <p:cxnSp>
          <p:nvCxnSpPr>
            <p:cNvPr id="172" name="Straight Connector 20"/>
            <p:cNvCxnSpPr>
              <a:cxnSpLocks noChangeShapeType="1"/>
            </p:cNvCxnSpPr>
            <p:nvPr/>
          </p:nvCxnSpPr>
          <p:spPr bwMode="auto">
            <a:xfrm>
              <a:off x="5729616" y="2830258"/>
              <a:ext cx="2652487" cy="0"/>
            </a:xfrm>
            <a:prstGeom prst="line">
              <a:avLst/>
            </a:prstGeom>
            <a:noFill/>
            <a:ln w="12700" algn="ctr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173" name="TextBox 172"/>
            <p:cNvSpPr txBox="1"/>
            <p:nvPr/>
          </p:nvSpPr>
          <p:spPr>
            <a:xfrm>
              <a:off x="8240742" y="4278056"/>
              <a:ext cx="57631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Yes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74" name="TextBox 173"/>
            <p:cNvSpPr txBox="1"/>
            <p:nvPr/>
          </p:nvSpPr>
          <p:spPr>
            <a:xfrm>
              <a:off x="5175441" y="1262716"/>
              <a:ext cx="50206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dirty="0" smtClean="0">
                  <a:solidFill>
                    <a:schemeClr val="tx1"/>
                  </a:solidFill>
                </a:rPr>
                <a:t>No</a:t>
              </a:r>
              <a:endParaRPr lang="en-US" sz="2000" b="1" dirty="0">
                <a:solidFill>
                  <a:schemeClr val="tx1"/>
                </a:solidFill>
              </a:endParaRPr>
            </a:p>
          </p:txBody>
        </p:sp>
        <p:sp>
          <p:nvSpPr>
            <p:cNvPr id="175" name="Oval 174"/>
            <p:cNvSpPr/>
            <p:nvPr/>
          </p:nvSpPr>
          <p:spPr bwMode="auto">
            <a:xfrm>
              <a:off x="6128760" y="4114772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6" name="Oval 175"/>
            <p:cNvSpPr/>
            <p:nvPr/>
          </p:nvSpPr>
          <p:spPr bwMode="auto">
            <a:xfrm>
              <a:off x="6618618" y="4125657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7" name="Oval 176"/>
            <p:cNvSpPr/>
            <p:nvPr/>
          </p:nvSpPr>
          <p:spPr bwMode="auto">
            <a:xfrm>
              <a:off x="7946673" y="4125657"/>
              <a:ext cx="174172" cy="174172"/>
            </a:xfrm>
            <a:prstGeom prst="ellipse">
              <a:avLst/>
            </a:prstGeom>
            <a:solidFill>
              <a:srgbClr val="0099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8" name="Oval 177"/>
            <p:cNvSpPr/>
            <p:nvPr/>
          </p:nvSpPr>
          <p:spPr bwMode="auto">
            <a:xfrm>
              <a:off x="6128756" y="3657556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9" name="Oval 178"/>
            <p:cNvSpPr/>
            <p:nvPr/>
          </p:nvSpPr>
          <p:spPr bwMode="auto">
            <a:xfrm>
              <a:off x="6618614" y="3668441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0" name="Oval 179"/>
            <p:cNvSpPr/>
            <p:nvPr/>
          </p:nvSpPr>
          <p:spPr bwMode="auto">
            <a:xfrm>
              <a:off x="7946669" y="3668441"/>
              <a:ext cx="174172" cy="174172"/>
            </a:xfrm>
            <a:prstGeom prst="ellipse">
              <a:avLst/>
            </a:prstGeom>
            <a:solidFill>
              <a:srgbClr val="0099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1" name="Oval 180"/>
            <p:cNvSpPr/>
            <p:nvPr/>
          </p:nvSpPr>
          <p:spPr bwMode="auto">
            <a:xfrm>
              <a:off x="6128756" y="3211230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2" name="Oval 181"/>
            <p:cNvSpPr/>
            <p:nvPr/>
          </p:nvSpPr>
          <p:spPr bwMode="auto">
            <a:xfrm>
              <a:off x="6618614" y="3222115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3" name="Oval 182"/>
            <p:cNvSpPr/>
            <p:nvPr/>
          </p:nvSpPr>
          <p:spPr bwMode="auto">
            <a:xfrm>
              <a:off x="7946669" y="3222115"/>
              <a:ext cx="174172" cy="174172"/>
            </a:xfrm>
            <a:prstGeom prst="ellipse">
              <a:avLst/>
            </a:prstGeom>
            <a:solidFill>
              <a:srgbClr val="0099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4" name="Oval 183"/>
            <p:cNvSpPr/>
            <p:nvPr/>
          </p:nvSpPr>
          <p:spPr bwMode="auto">
            <a:xfrm>
              <a:off x="6128752" y="2743128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5" name="Oval 184"/>
            <p:cNvSpPr/>
            <p:nvPr/>
          </p:nvSpPr>
          <p:spPr bwMode="auto">
            <a:xfrm>
              <a:off x="6618610" y="2754013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6" name="Oval 185"/>
            <p:cNvSpPr/>
            <p:nvPr/>
          </p:nvSpPr>
          <p:spPr bwMode="auto">
            <a:xfrm>
              <a:off x="6139638" y="1850476"/>
              <a:ext cx="174172" cy="174172"/>
            </a:xfrm>
            <a:prstGeom prst="ellipse">
              <a:avLst/>
            </a:prstGeom>
            <a:solidFill>
              <a:srgbClr val="FF33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7" name="Oval 186"/>
            <p:cNvSpPr/>
            <p:nvPr/>
          </p:nvSpPr>
          <p:spPr bwMode="auto">
            <a:xfrm>
              <a:off x="6607724" y="1850475"/>
              <a:ext cx="174172" cy="174172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8" name="Oval 187"/>
            <p:cNvSpPr/>
            <p:nvPr/>
          </p:nvSpPr>
          <p:spPr bwMode="auto">
            <a:xfrm>
              <a:off x="5660654" y="3668438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9" name="Oval 188"/>
            <p:cNvSpPr/>
            <p:nvPr/>
          </p:nvSpPr>
          <p:spPr bwMode="auto">
            <a:xfrm>
              <a:off x="5660654" y="3222112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0" name="Oval 189"/>
            <p:cNvSpPr/>
            <p:nvPr/>
          </p:nvSpPr>
          <p:spPr bwMode="auto">
            <a:xfrm>
              <a:off x="5660650" y="2754010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1" name="Oval 190"/>
            <p:cNvSpPr/>
            <p:nvPr/>
          </p:nvSpPr>
          <p:spPr bwMode="auto">
            <a:xfrm>
              <a:off x="5660650" y="1839586"/>
              <a:ext cx="174172" cy="174172"/>
            </a:xfrm>
            <a:prstGeom prst="ellipse">
              <a:avLst/>
            </a:prstGeom>
            <a:solidFill>
              <a:srgbClr val="FF33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2" name="Oval 191"/>
            <p:cNvSpPr/>
            <p:nvPr/>
          </p:nvSpPr>
          <p:spPr bwMode="auto">
            <a:xfrm>
              <a:off x="7064925" y="2307675"/>
              <a:ext cx="174172" cy="174172"/>
            </a:xfrm>
            <a:prstGeom prst="ellipse">
              <a:avLst/>
            </a:prstGeom>
            <a:solidFill>
              <a:srgbClr val="FF00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3" name="Oval 192"/>
            <p:cNvSpPr/>
            <p:nvPr/>
          </p:nvSpPr>
          <p:spPr bwMode="auto">
            <a:xfrm>
              <a:off x="7500356" y="2754030"/>
              <a:ext cx="174172" cy="174172"/>
            </a:xfrm>
            <a:prstGeom prst="ellipse">
              <a:avLst/>
            </a:prstGeom>
            <a:solidFill>
              <a:srgbClr val="0099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4" name="Oval 193"/>
            <p:cNvSpPr/>
            <p:nvPr/>
          </p:nvSpPr>
          <p:spPr bwMode="auto">
            <a:xfrm>
              <a:off x="6117862" y="2296798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5" name="Oval 194"/>
            <p:cNvSpPr/>
            <p:nvPr/>
          </p:nvSpPr>
          <p:spPr bwMode="auto">
            <a:xfrm>
              <a:off x="6607720" y="2307683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6" name="Oval 195"/>
            <p:cNvSpPr/>
            <p:nvPr/>
          </p:nvSpPr>
          <p:spPr bwMode="auto">
            <a:xfrm>
              <a:off x="5649760" y="2296794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7" name="Oval 196"/>
            <p:cNvSpPr/>
            <p:nvPr/>
          </p:nvSpPr>
          <p:spPr bwMode="auto">
            <a:xfrm>
              <a:off x="7064932" y="4114772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8" name="Oval 197"/>
            <p:cNvSpPr/>
            <p:nvPr/>
          </p:nvSpPr>
          <p:spPr bwMode="auto">
            <a:xfrm>
              <a:off x="7064928" y="3657556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9" name="Oval 198"/>
            <p:cNvSpPr/>
            <p:nvPr/>
          </p:nvSpPr>
          <p:spPr bwMode="auto">
            <a:xfrm>
              <a:off x="7064928" y="3211230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0" name="Oval 199"/>
            <p:cNvSpPr/>
            <p:nvPr/>
          </p:nvSpPr>
          <p:spPr bwMode="auto">
            <a:xfrm>
              <a:off x="7064924" y="2743128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1" name="Oval 200"/>
            <p:cNvSpPr/>
            <p:nvPr/>
          </p:nvSpPr>
          <p:spPr bwMode="auto">
            <a:xfrm>
              <a:off x="7511247" y="4114772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2" name="Oval 201"/>
            <p:cNvSpPr/>
            <p:nvPr/>
          </p:nvSpPr>
          <p:spPr bwMode="auto">
            <a:xfrm>
              <a:off x="7511243" y="3657556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3" name="Oval 202"/>
            <p:cNvSpPr/>
            <p:nvPr/>
          </p:nvSpPr>
          <p:spPr bwMode="auto">
            <a:xfrm>
              <a:off x="7511243" y="3211230"/>
              <a:ext cx="174172" cy="174172"/>
            </a:xfrm>
            <a:prstGeom prst="ellipse">
              <a:avLst/>
            </a:prstGeom>
            <a:solidFill>
              <a:srgbClr val="FFFF00"/>
            </a:solidFill>
            <a:ln w="63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</p:grpSp>
      <p:sp>
        <p:nvSpPr>
          <p:cNvPr id="207" name="Rounded Rectangle 206"/>
          <p:cNvSpPr/>
          <p:nvPr/>
        </p:nvSpPr>
        <p:spPr bwMode="auto">
          <a:xfrm>
            <a:off x="718449" y="2601681"/>
            <a:ext cx="4278087" cy="2068285"/>
          </a:xfrm>
          <a:prstGeom prst="roundRect">
            <a:avLst/>
          </a:prstGeom>
          <a:solidFill>
            <a:srgbClr val="FFFFCC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 Exhaustive search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800" dirty="0" smtClean="0">
                <a:solidFill>
                  <a:schemeClr val="tx1"/>
                </a:solidFill>
              </a:rPr>
              <a:t> Pruned search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 Probabilistic strategies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Human-Powered Query Answering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515030" y="2344554"/>
            <a:ext cx="3952817" cy="3561347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856983" y="3634788"/>
          <a:ext cx="3252537" cy="19202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062790"/>
                <a:gridCol w="998621"/>
                <a:gridCol w="1191126"/>
              </a:tblGrid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Capital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Language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Peru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Lima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Spanish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Peru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Lima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Quechua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Brazil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Brasilia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990000"/>
                          </a:solidFill>
                        </a:rPr>
                        <a:t>Portugese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  <a:endParaRPr lang="en-US" sz="3600" baseline="20000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3959" y="1389248"/>
            <a:ext cx="3985386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Find the capitals of five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 Spanish-speaking countries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22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1708" y="1409339"/>
            <a:ext cx="348913" cy="4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7" name="TextBox 26"/>
          <p:cNvSpPr txBox="1"/>
          <p:nvPr/>
        </p:nvSpPr>
        <p:spPr>
          <a:xfrm>
            <a:off x="2062132" y="2727299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rot="5400000">
            <a:off x="2306854" y="2386684"/>
            <a:ext cx="457200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 w="med" len="med"/>
            <a:tailEnd type="stealth" w="med" len="med"/>
          </a:ln>
        </p:spPr>
      </p:cxnSp>
      <p:sp>
        <p:nvSpPr>
          <p:cNvPr id="41" name="TextBox 40"/>
          <p:cNvSpPr txBox="1"/>
          <p:nvPr/>
        </p:nvSpPr>
        <p:spPr>
          <a:xfrm>
            <a:off x="5050715" y="1775059"/>
            <a:ext cx="3966734" cy="39472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Give me a Spanish-speaking   </a:t>
            </a:r>
          </a:p>
          <a:p>
            <a:pPr algn="l">
              <a:lnSpc>
                <a:spcPct val="90000"/>
              </a:lnSpc>
              <a:spcAft>
                <a:spcPts val="12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country</a:t>
            </a:r>
          </a:p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What language do they speak in </a:t>
            </a:r>
          </a:p>
          <a:p>
            <a:pPr algn="l">
              <a:lnSpc>
                <a:spcPct val="90000"/>
              </a:lnSpc>
              <a:spcAft>
                <a:spcPts val="12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country X?</a:t>
            </a:r>
          </a:p>
          <a:p>
            <a:pPr algn="l">
              <a:lnSpc>
                <a:spcPct val="90000"/>
              </a:lnSpc>
              <a:spcAft>
                <a:spcPts val="9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What is the capital of country X?</a:t>
            </a:r>
          </a:p>
          <a:p>
            <a:pPr algn="l">
              <a:lnSpc>
                <a:spcPct val="90000"/>
              </a:lnSpc>
              <a:spcAft>
                <a:spcPts val="12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Give me a country</a:t>
            </a:r>
          </a:p>
          <a:p>
            <a:pPr algn="l">
              <a:lnSpc>
                <a:spcPct val="90000"/>
              </a:lnSpc>
              <a:spcAft>
                <a:spcPts val="9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Give me a capital</a:t>
            </a:r>
          </a:p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Is this country-capital-language </a:t>
            </a:r>
          </a:p>
          <a:p>
            <a:pPr algn="l">
              <a:lnSpc>
                <a:spcPct val="90000"/>
              </a:lnSpc>
              <a:spcAft>
                <a:spcPts val="12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triple correct?</a:t>
            </a:r>
          </a:p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Give me the capitals of five </a:t>
            </a:r>
          </a:p>
          <a:p>
            <a:pPr algn="l">
              <a:lnSpc>
                <a:spcPct val="90000"/>
              </a:lnSpc>
              <a:spcAft>
                <a:spcPts val="6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Spanish-speaking countries</a:t>
            </a:r>
            <a:endParaRPr lang="en-US" i="1" dirty="0">
              <a:solidFill>
                <a:srgbClr val="990000"/>
              </a:solidFill>
            </a:endParaRPr>
          </a:p>
        </p:txBody>
      </p:sp>
      <p:grpSp>
        <p:nvGrpSpPr>
          <p:cNvPr id="42" name="Group 14"/>
          <p:cNvGrpSpPr/>
          <p:nvPr/>
        </p:nvGrpSpPr>
        <p:grpSpPr>
          <a:xfrm>
            <a:off x="1493594" y="6154503"/>
            <a:ext cx="883315" cy="460860"/>
            <a:chOff x="1591151" y="6164105"/>
            <a:chExt cx="508397" cy="202645"/>
          </a:xfrm>
        </p:grpSpPr>
        <p:pic>
          <p:nvPicPr>
            <p:cNvPr id="43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4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6" name="Group 14"/>
          <p:cNvGrpSpPr/>
          <p:nvPr/>
        </p:nvGrpSpPr>
        <p:grpSpPr>
          <a:xfrm>
            <a:off x="2652693" y="6170101"/>
            <a:ext cx="883315" cy="460860"/>
            <a:chOff x="1591151" y="6164105"/>
            <a:chExt cx="508397" cy="202645"/>
          </a:xfrm>
        </p:grpSpPr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8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 flipH="1">
            <a:off x="2052320" y="5659120"/>
            <a:ext cx="284480" cy="44704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1" name="Straight Arrow Connector 50"/>
          <p:cNvCxnSpPr>
            <a:cxnSpLocks noChangeShapeType="1"/>
          </p:cNvCxnSpPr>
          <p:nvPr/>
        </p:nvCxnSpPr>
        <p:spPr bwMode="auto">
          <a:xfrm>
            <a:off x="2672080" y="5659120"/>
            <a:ext cx="254000" cy="4572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pic>
        <p:nvPicPr>
          <p:cNvPr id="21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1888" y="1899824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3368" y="2602659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4847" y="3181201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6327" y="3582183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6684" y="4018678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8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9286" y="4526197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29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60765" y="5211277"/>
            <a:ext cx="246620" cy="322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4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4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4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/>
      <p:bldP spid="2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Human-Powered Query Answering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515030" y="2344554"/>
            <a:ext cx="3952817" cy="3561347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856983" y="3634788"/>
          <a:ext cx="3252537" cy="1920240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1062790"/>
                <a:gridCol w="998621"/>
                <a:gridCol w="1191126"/>
              </a:tblGrid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Capital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Language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Peru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Lima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Spanish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Peru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Lima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Quechua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Brazil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990000"/>
                          </a:solidFill>
                        </a:rPr>
                        <a:t>Brasilia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solidFill>
                            <a:srgbClr val="990000"/>
                          </a:solidFill>
                        </a:rPr>
                        <a:t>Portugese</a:t>
                      </a:r>
                      <a:endParaRPr lang="en-US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  <a:tr h="28051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aseline="20000" dirty="0" smtClean="0">
                          <a:solidFill>
                            <a:srgbClr val="990000"/>
                          </a:solidFill>
                        </a:rPr>
                        <a:t>…</a:t>
                      </a:r>
                      <a:endParaRPr lang="en-US" sz="3600" baseline="20000" dirty="0">
                        <a:solidFill>
                          <a:srgbClr val="99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493959" y="1389248"/>
            <a:ext cx="3985386" cy="7571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Find the capitals of five</a:t>
            </a:r>
          </a:p>
          <a:p>
            <a:pPr>
              <a:lnSpc>
                <a:spcPct val="90000"/>
              </a:lnSpc>
            </a:pPr>
            <a:r>
              <a:rPr lang="en-US" sz="2400" dirty="0" smtClean="0">
                <a:solidFill>
                  <a:srgbClr val="0000FF"/>
                </a:solidFill>
              </a:rPr>
              <a:t> Spanish-speaking countries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22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1708" y="1409339"/>
            <a:ext cx="348913" cy="4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7" name="TextBox 26"/>
          <p:cNvSpPr txBox="1"/>
          <p:nvPr/>
        </p:nvSpPr>
        <p:spPr>
          <a:xfrm>
            <a:off x="2062132" y="2727299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>
            <a:cxnSpLocks noChangeShapeType="1"/>
          </p:cNvCxnSpPr>
          <p:nvPr/>
        </p:nvCxnSpPr>
        <p:spPr bwMode="auto">
          <a:xfrm rot="5400000">
            <a:off x="2306854" y="2386684"/>
            <a:ext cx="457200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 w="med" len="med"/>
            <a:tailEnd type="stealth" w="med" len="med"/>
          </a:ln>
        </p:spPr>
      </p:cxnSp>
      <p:sp>
        <p:nvSpPr>
          <p:cNvPr id="41" name="TextBox 40"/>
          <p:cNvSpPr txBox="1"/>
          <p:nvPr/>
        </p:nvSpPr>
        <p:spPr>
          <a:xfrm>
            <a:off x="4732679" y="2553657"/>
            <a:ext cx="4222707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990000"/>
                </a:solidFill>
              </a:rPr>
              <a:t> </a:t>
            </a:r>
            <a:r>
              <a:rPr lang="en-US" sz="2000" i="1" dirty="0" smtClean="0">
                <a:solidFill>
                  <a:srgbClr val="990000"/>
                </a:solidFill>
              </a:rPr>
              <a:t>What if some humans say Brazil</a:t>
            </a:r>
          </a:p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  is Spanish-speaking and others </a:t>
            </a:r>
          </a:p>
          <a:p>
            <a:pPr algn="l">
              <a:lnSpc>
                <a:spcPct val="90000"/>
              </a:lnSpc>
              <a:spcAft>
                <a:spcPts val="180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  say </a:t>
            </a:r>
            <a:r>
              <a:rPr lang="en-US" sz="2000" i="1" dirty="0" err="1" smtClean="0">
                <a:solidFill>
                  <a:srgbClr val="990000"/>
                </a:solidFill>
              </a:rPr>
              <a:t>Portugese</a:t>
            </a:r>
            <a:r>
              <a:rPr lang="en-US" sz="2000" i="1" dirty="0" smtClean="0">
                <a:solidFill>
                  <a:srgbClr val="990000"/>
                </a:solidFill>
              </a:rPr>
              <a:t>?</a:t>
            </a:r>
          </a:p>
          <a:p>
            <a:pPr algn="l">
              <a:lnSpc>
                <a:spcPct val="90000"/>
              </a:lnSpc>
              <a:spcAft>
                <a:spcPts val="0"/>
              </a:spcAft>
              <a:buFont typeface="Arial" pitchFamily="34" charset="0"/>
              <a:buChar char="•"/>
            </a:pPr>
            <a:r>
              <a:rPr lang="en-US" sz="2000" i="1" dirty="0" smtClean="0">
                <a:solidFill>
                  <a:srgbClr val="990000"/>
                </a:solidFill>
              </a:rPr>
              <a:t> What if some humans answer </a:t>
            </a:r>
          </a:p>
          <a:p>
            <a:pPr algn="l">
              <a:lnSpc>
                <a:spcPct val="90000"/>
              </a:lnSpc>
              <a:spcAft>
                <a:spcPts val="0"/>
              </a:spcAft>
            </a:pPr>
            <a:r>
              <a:rPr lang="en-US" sz="2000" i="1" dirty="0" smtClean="0">
                <a:solidFill>
                  <a:srgbClr val="990000"/>
                </a:solidFill>
              </a:rPr>
              <a:t>  “Chile” and others “Chili”?</a:t>
            </a:r>
            <a:endParaRPr lang="en-US" i="1" dirty="0">
              <a:solidFill>
                <a:srgbClr val="990000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1493594" y="6154503"/>
            <a:ext cx="883315" cy="460860"/>
            <a:chOff x="1591151" y="6164105"/>
            <a:chExt cx="508397" cy="202645"/>
          </a:xfrm>
        </p:grpSpPr>
        <p:pic>
          <p:nvPicPr>
            <p:cNvPr id="43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4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14"/>
          <p:cNvGrpSpPr/>
          <p:nvPr/>
        </p:nvGrpSpPr>
        <p:grpSpPr>
          <a:xfrm>
            <a:off x="2652693" y="6170101"/>
            <a:ext cx="883315" cy="460860"/>
            <a:chOff x="1591151" y="6164105"/>
            <a:chExt cx="508397" cy="202645"/>
          </a:xfrm>
        </p:grpSpPr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8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0" name="Straight Arrow Connector 49"/>
          <p:cNvCxnSpPr>
            <a:cxnSpLocks noChangeShapeType="1"/>
          </p:cNvCxnSpPr>
          <p:nvPr/>
        </p:nvCxnSpPr>
        <p:spPr bwMode="auto">
          <a:xfrm flipH="1">
            <a:off x="2052320" y="5659120"/>
            <a:ext cx="284480" cy="44704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1" name="Straight Arrow Connector 50"/>
          <p:cNvCxnSpPr>
            <a:cxnSpLocks noChangeShapeType="1"/>
          </p:cNvCxnSpPr>
          <p:nvPr/>
        </p:nvCxnSpPr>
        <p:spPr bwMode="auto">
          <a:xfrm>
            <a:off x="2672080" y="5659120"/>
            <a:ext cx="254000" cy="4572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sp>
        <p:nvSpPr>
          <p:cNvPr id="21" name="TextBox 20"/>
          <p:cNvSpPr txBox="1"/>
          <p:nvPr/>
        </p:nvSpPr>
        <p:spPr>
          <a:xfrm>
            <a:off x="5393257" y="1837854"/>
            <a:ext cx="2254143" cy="461665"/>
          </a:xfrm>
          <a:prstGeom prst="rect">
            <a:avLst/>
          </a:prstGeom>
          <a:solidFill>
            <a:srgbClr val="FFFFFF"/>
          </a:solidFill>
          <a:ln w="127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Inconsistencies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Elements of Our Approach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Exploit </a:t>
            </a:r>
            <a:r>
              <a:rPr lang="en-US" dirty="0" smtClean="0">
                <a:solidFill>
                  <a:srgbClr val="990000"/>
                </a:solidFill>
              </a:rPr>
              <a:t>relational model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990000"/>
                </a:solidFill>
              </a:rPr>
              <a:t>SQL query language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Configurable </a:t>
            </a:r>
            <a:r>
              <a:rPr lang="en-US" dirty="0" smtClean="0">
                <a:solidFill>
                  <a:srgbClr val="990000"/>
                </a:solidFill>
              </a:rPr>
              <a:t>fetch rules</a:t>
            </a:r>
            <a:r>
              <a:rPr lang="en-US" dirty="0" smtClean="0"/>
              <a:t> for obtaining data from humans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Configurable </a:t>
            </a:r>
            <a:r>
              <a:rPr lang="en-US" dirty="0" smtClean="0">
                <a:solidFill>
                  <a:srgbClr val="990000"/>
                </a:solidFill>
              </a:rPr>
              <a:t>resolution rules</a:t>
            </a:r>
            <a:r>
              <a:rPr lang="en-US" dirty="0" smtClean="0"/>
              <a:t> for resolving inconsistencies in fetched data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Traditional approach to </a:t>
            </a:r>
            <a:r>
              <a:rPr lang="en-US" dirty="0" smtClean="0">
                <a:solidFill>
                  <a:srgbClr val="990000"/>
                </a:solidFill>
              </a:rPr>
              <a:t>query optimization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 But with many new twists and challenges!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2372008" y="4037846"/>
            <a:ext cx="3250194" cy="2163778"/>
          </a:xfrm>
          <a:prstGeom prst="roundRect">
            <a:avLst/>
          </a:prstGeom>
          <a:solidFill>
            <a:srgbClr val="FFFFFF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630007" y="4218662"/>
            <a:ext cx="2850332" cy="1723496"/>
            <a:chOff x="4938641" y="4291089"/>
            <a:chExt cx="2850332" cy="1723496"/>
          </a:xfrm>
        </p:grpSpPr>
        <p:cxnSp>
          <p:nvCxnSpPr>
            <p:cNvPr id="4" name="Straight Arrow Connector 3"/>
            <p:cNvCxnSpPr>
              <a:cxnSpLocks noChangeShapeType="1"/>
            </p:cNvCxnSpPr>
            <p:nvPr/>
          </p:nvCxnSpPr>
          <p:spPr bwMode="auto">
            <a:xfrm>
              <a:off x="5638290" y="5261900"/>
              <a:ext cx="652885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5" name="Straight Arrow Connector 4"/>
            <p:cNvCxnSpPr>
              <a:cxnSpLocks noChangeShapeType="1"/>
            </p:cNvCxnSpPr>
            <p:nvPr/>
          </p:nvCxnSpPr>
          <p:spPr bwMode="auto">
            <a:xfrm flipH="1" flipV="1">
              <a:off x="5638290" y="4685825"/>
              <a:ext cx="1" cy="574856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6" name="Straight Arrow Connector 5"/>
            <p:cNvCxnSpPr>
              <a:cxnSpLocks noChangeShapeType="1"/>
            </p:cNvCxnSpPr>
            <p:nvPr/>
          </p:nvCxnSpPr>
          <p:spPr bwMode="auto">
            <a:xfrm flipH="1">
              <a:off x="5331050" y="5261899"/>
              <a:ext cx="307241" cy="384053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7" name="Rounded Rectangle 6"/>
            <p:cNvSpPr>
              <a:spLocks noChangeArrowheads="1"/>
            </p:cNvSpPr>
            <p:nvPr/>
          </p:nvSpPr>
          <p:spPr bwMode="auto">
            <a:xfrm>
              <a:off x="5140593" y="4291089"/>
              <a:ext cx="1067773" cy="34326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Latency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>
              <a:spLocks noChangeArrowheads="1"/>
            </p:cNvSpPr>
            <p:nvPr/>
          </p:nvSpPr>
          <p:spPr bwMode="auto">
            <a:xfrm>
              <a:off x="4938641" y="5675751"/>
              <a:ext cx="760275" cy="338834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Cost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9" name="Rounded Rectangle 8"/>
            <p:cNvSpPr>
              <a:spLocks noChangeArrowheads="1"/>
            </p:cNvSpPr>
            <p:nvPr/>
          </p:nvSpPr>
          <p:spPr bwMode="auto">
            <a:xfrm>
              <a:off x="6329583" y="5084504"/>
              <a:ext cx="1459390" cy="42143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Uncertainty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Deco: Declarative </a:t>
            </a:r>
            <a:r>
              <a:rPr lang="en-US" dirty="0" err="1" smtClean="0"/>
              <a:t>Crowdsourcing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600027" y="2354757"/>
            <a:ext cx="2819400" cy="2517171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rot="5400000">
            <a:off x="1769579" y="2319039"/>
            <a:ext cx="457200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 w="med" len="med"/>
            <a:tailEnd type="stealth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1518784" y="2540853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44" name="Group 14"/>
          <p:cNvGrpSpPr/>
          <p:nvPr/>
        </p:nvGrpSpPr>
        <p:grpSpPr>
          <a:xfrm>
            <a:off x="944954" y="5158823"/>
            <a:ext cx="883315" cy="460860"/>
            <a:chOff x="1591151" y="6164105"/>
            <a:chExt cx="508397" cy="202645"/>
          </a:xfrm>
        </p:grpSpPr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8" name="Group 14"/>
          <p:cNvGrpSpPr/>
          <p:nvPr/>
        </p:nvGrpSpPr>
        <p:grpSpPr>
          <a:xfrm>
            <a:off x="2104053" y="5184581"/>
            <a:ext cx="883315" cy="460860"/>
            <a:chOff x="1591151" y="6164105"/>
            <a:chExt cx="508397" cy="202645"/>
          </a:xfrm>
        </p:grpSpPr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 flipH="1">
            <a:off x="1366305" y="4458521"/>
            <a:ext cx="373488" cy="61818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5" name="Straight Arrow Connector 54"/>
          <p:cNvCxnSpPr>
            <a:cxnSpLocks noChangeShapeType="1"/>
          </p:cNvCxnSpPr>
          <p:nvPr/>
        </p:nvCxnSpPr>
        <p:spPr bwMode="auto">
          <a:xfrm>
            <a:off x="2190553" y="4442923"/>
            <a:ext cx="296214" cy="66970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2545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456973" y="346670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08689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805494" y="1645920"/>
            <a:ext cx="33778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Schema Designer (DBA)</a:t>
            </a:r>
            <a:endParaRPr lang="en-US" sz="2400" dirty="0">
              <a:solidFill>
                <a:srgbClr val="0000FF"/>
              </a:solidFill>
            </a:endParaRPr>
          </a:p>
        </p:txBody>
      </p:sp>
      <p:pic>
        <p:nvPicPr>
          <p:cNvPr id="29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3191" y="1663214"/>
            <a:ext cx="348913" cy="4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30" name="TextBox 29"/>
          <p:cNvSpPr txBox="1"/>
          <p:nvPr/>
        </p:nvSpPr>
        <p:spPr>
          <a:xfrm>
            <a:off x="3710489" y="2347776"/>
            <a:ext cx="5327099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1) Schema for conceptual relations</a:t>
            </a:r>
          </a:p>
          <a:p>
            <a:pPr marL="457200" indent="-457200" algn="l">
              <a:spcAft>
                <a:spcPts val="1200"/>
              </a:spcAft>
            </a:pPr>
            <a:r>
              <a:rPr lang="en-US" sz="2400" dirty="0" smtClean="0">
                <a:solidFill>
                  <a:srgbClr val="990000"/>
                </a:solidFill>
              </a:rPr>
              <a:t>    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Restaurant(</a:t>
            </a:r>
            <a:r>
              <a:rPr lang="en-US" sz="2000" dirty="0" err="1" smtClean="0">
                <a:solidFill>
                  <a:schemeClr val="tx1"/>
                </a:solidFill>
                <a:latin typeface="Lucida Console" pitchFamily="49" charset="0"/>
              </a:rPr>
              <a:t>name,cuisine,rating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)</a:t>
            </a:r>
            <a:endParaRPr lang="en-US" sz="2400" dirty="0" smtClean="0">
              <a:solidFill>
                <a:schemeClr val="tx1"/>
              </a:solidFill>
              <a:latin typeface="Lucida Console" pitchFamily="49" charset="0"/>
            </a:endParaRP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2) Fetch rules</a:t>
            </a:r>
          </a:p>
          <a:p>
            <a:pPr marL="457200" indent="-457200" algn="l"/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 name 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  <a:sym typeface="Symbol"/>
              </a:rPr>
              <a:t> cuisine</a:t>
            </a:r>
          </a:p>
          <a:p>
            <a:pPr marL="457200" indent="-457200" algn="l">
              <a:spcAft>
                <a:spcPts val="1200"/>
              </a:spcAft>
            </a:pP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  <a:sym typeface="Symbol"/>
              </a:rPr>
              <a:t>   </a:t>
            </a:r>
            <a:r>
              <a:rPr lang="en-US" sz="2000" dirty="0" err="1" smtClean="0">
                <a:solidFill>
                  <a:schemeClr val="tx1"/>
                </a:solidFill>
                <a:latin typeface="Lucida Console" pitchFamily="49" charset="0"/>
                <a:sym typeface="Symbol"/>
              </a:rPr>
              <a:t>cuisine,rating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  <a:sym typeface="Symbol"/>
              </a:rPr>
              <a:t>  name</a:t>
            </a:r>
            <a:endParaRPr lang="en-US" sz="2000" dirty="0" smtClean="0">
              <a:solidFill>
                <a:schemeClr val="tx1"/>
              </a:solidFill>
              <a:latin typeface="Lucida Console" pitchFamily="49" charset="0"/>
            </a:endParaRP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3) Resolution rules</a:t>
            </a:r>
          </a:p>
          <a:p>
            <a:pPr marL="457200" indent="-457200" algn="l">
              <a:spcBef>
                <a:spcPts val="300"/>
              </a:spcBef>
            </a:pP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 name: </a:t>
            </a:r>
            <a:r>
              <a:rPr lang="en-US" sz="2000" dirty="0" err="1" smtClean="0">
                <a:solidFill>
                  <a:schemeClr val="tx1"/>
                </a:solidFill>
                <a:latin typeface="Lucida Console" pitchFamily="49" charset="0"/>
              </a:rPr>
              <a:t>dedup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()</a:t>
            </a:r>
          </a:p>
          <a:p>
            <a:pPr marL="457200" indent="-457200" algn="l"/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 rating: average</a:t>
            </a:r>
            <a:r>
              <a:rPr lang="en-US" sz="2000" dirty="0" smtClean="0">
                <a:solidFill>
                  <a:schemeClr val="tx1"/>
                </a:solidFill>
                <a:latin typeface="+mj-lt"/>
              </a:rPr>
              <a:t>()</a:t>
            </a:r>
          </a:p>
          <a:p>
            <a:pPr marL="457200" indent="-457200" algn="l"/>
            <a:endParaRPr lang="en-US" sz="2400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Deco: Declarative </a:t>
            </a:r>
            <a:r>
              <a:rPr lang="en-US" dirty="0" err="1" smtClean="0"/>
              <a:t>Crowdsourcing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600027" y="2354757"/>
            <a:ext cx="2819400" cy="2517171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cxnSp>
        <p:nvCxnSpPr>
          <p:cNvPr id="6" name="Straight Arrow Connector 5"/>
          <p:cNvCxnSpPr>
            <a:cxnSpLocks noChangeShapeType="1"/>
          </p:cNvCxnSpPr>
          <p:nvPr/>
        </p:nvCxnSpPr>
        <p:spPr bwMode="auto">
          <a:xfrm rot="5400000">
            <a:off x="1769579" y="2319039"/>
            <a:ext cx="457200" cy="1588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 w="med" len="med"/>
            <a:tailEnd type="stealth" w="med" len="med"/>
          </a:ln>
        </p:spPr>
      </p:cxnSp>
      <p:sp>
        <p:nvSpPr>
          <p:cNvPr id="12" name="TextBox 11"/>
          <p:cNvSpPr txBox="1"/>
          <p:nvPr/>
        </p:nvSpPr>
        <p:spPr>
          <a:xfrm>
            <a:off x="1518784" y="2540853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944954" y="5158823"/>
            <a:ext cx="883315" cy="460860"/>
            <a:chOff x="1591151" y="6164105"/>
            <a:chExt cx="508397" cy="202645"/>
          </a:xfrm>
        </p:grpSpPr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14"/>
          <p:cNvGrpSpPr/>
          <p:nvPr/>
        </p:nvGrpSpPr>
        <p:grpSpPr>
          <a:xfrm>
            <a:off x="2104053" y="5184581"/>
            <a:ext cx="883315" cy="460860"/>
            <a:chOff x="1591151" y="6164105"/>
            <a:chExt cx="508397" cy="202645"/>
          </a:xfrm>
        </p:grpSpPr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 flipH="1">
            <a:off x="1366305" y="4458521"/>
            <a:ext cx="373488" cy="61818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5" name="Straight Arrow Connector 54"/>
          <p:cNvCxnSpPr>
            <a:cxnSpLocks noChangeShapeType="1"/>
          </p:cNvCxnSpPr>
          <p:nvPr/>
        </p:nvCxnSpPr>
        <p:spPr bwMode="auto">
          <a:xfrm>
            <a:off x="2190553" y="4442923"/>
            <a:ext cx="296214" cy="66970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2545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456973" y="346670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08689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762439" y="1609824"/>
            <a:ext cx="281423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User or Application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903001" y="1770239"/>
            <a:ext cx="4618572" cy="4239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Declarative queries</a:t>
            </a:r>
          </a:p>
          <a:p>
            <a:pPr marL="457200" indent="-457200" algn="l">
              <a:spcAft>
                <a:spcPts val="0"/>
              </a:spcAft>
            </a:pPr>
            <a:r>
              <a:rPr lang="en-US" sz="2400" dirty="0" smtClean="0">
                <a:solidFill>
                  <a:srgbClr val="990000"/>
                </a:solidFill>
              </a:rPr>
              <a:t>   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select name from Restaurant</a:t>
            </a:r>
          </a:p>
          <a:p>
            <a:pPr marL="457200" indent="-457200" algn="l">
              <a:spcAft>
                <a:spcPts val="0"/>
              </a:spcAft>
            </a:pP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where cuisine = ‘Thai’</a:t>
            </a:r>
          </a:p>
          <a:p>
            <a:pPr marL="457200" indent="-457200" algn="l">
              <a:spcAft>
                <a:spcPts val="0"/>
              </a:spcAft>
            </a:pP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and rating &gt;= 3</a:t>
            </a:r>
          </a:p>
          <a:p>
            <a:pPr marL="457200" indent="-457200" algn="l">
              <a:spcAft>
                <a:spcPts val="900"/>
              </a:spcAft>
            </a:pP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 </a:t>
            </a:r>
            <a:r>
              <a:rPr lang="en-US" sz="2000" dirty="0" err="1" smtClean="0">
                <a:solidFill>
                  <a:schemeClr val="tx1"/>
                </a:solidFill>
                <a:latin typeface="Lucida Console" pitchFamily="49" charset="0"/>
              </a:rPr>
              <a:t>atleast</a:t>
            </a:r>
            <a:r>
              <a:rPr lang="en-US" sz="2000" dirty="0" smtClean="0">
                <a:solidFill>
                  <a:schemeClr val="tx1"/>
                </a:solidFill>
                <a:latin typeface="Lucida Console" pitchFamily="49" charset="0"/>
              </a:rPr>
              <a:t> 5</a:t>
            </a:r>
            <a:endParaRPr lang="en-US" sz="2400" dirty="0" smtClean="0">
              <a:solidFill>
                <a:schemeClr val="tx1"/>
              </a:solidFill>
              <a:latin typeface="Lucida Console" pitchFamily="49" charset="0"/>
            </a:endParaRP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Query semantics</a:t>
            </a:r>
          </a:p>
          <a:p>
            <a:pPr marL="914400" lvl="1" indent="-457200" algn="l"/>
            <a:r>
              <a:rPr lang="en-US" sz="2400" dirty="0" smtClean="0">
                <a:solidFill>
                  <a:srgbClr val="0000FF"/>
                </a:solidFill>
              </a:rPr>
              <a:t>Relational result over</a:t>
            </a:r>
          </a:p>
          <a:p>
            <a:pPr marL="914400" lvl="1" indent="-457200" algn="l">
              <a:spcAft>
                <a:spcPts val="1200"/>
              </a:spcAft>
            </a:pPr>
            <a:r>
              <a:rPr lang="en-US" sz="2400" dirty="0" smtClean="0">
                <a:solidFill>
                  <a:srgbClr val="0000FF"/>
                </a:solidFill>
              </a:rPr>
              <a:t>“some valid instance”</a:t>
            </a: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Valid instance</a:t>
            </a:r>
          </a:p>
          <a:p>
            <a:pPr marL="914400" lvl="1" indent="-457200" algn="l"/>
            <a:r>
              <a:rPr lang="en-US" sz="2400" dirty="0" smtClean="0">
                <a:solidFill>
                  <a:srgbClr val="0000FF"/>
                </a:solidFill>
              </a:rPr>
              <a:t>Fetch + Resolve + Join</a:t>
            </a:r>
          </a:p>
          <a:p>
            <a:pPr marL="457200" indent="-457200" algn="l"/>
            <a:endParaRPr lang="en-US" sz="2400" dirty="0">
              <a:solidFill>
                <a:srgbClr val="990000"/>
              </a:solidFill>
            </a:endParaRPr>
          </a:p>
        </p:txBody>
      </p:sp>
      <p:pic>
        <p:nvPicPr>
          <p:cNvPr id="22" name="Picture 2" descr="C:\Users\widom\AppData\Local\Microsoft\Windows\Temporary Internet Files\Content.IE5\KHPJFD8T\MC90043262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127" y="1639150"/>
            <a:ext cx="348913" cy="456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Deco: Declarative </a:t>
            </a:r>
            <a:r>
              <a:rPr lang="en-US" dirty="0" err="1" smtClean="0"/>
              <a:t>Crowdsourcing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600027" y="2354757"/>
            <a:ext cx="2819400" cy="2517171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8784" y="2540853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944954" y="5158823"/>
            <a:ext cx="883315" cy="460860"/>
            <a:chOff x="1591151" y="6164105"/>
            <a:chExt cx="508397" cy="202645"/>
          </a:xfrm>
        </p:grpSpPr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14"/>
          <p:cNvGrpSpPr/>
          <p:nvPr/>
        </p:nvGrpSpPr>
        <p:grpSpPr>
          <a:xfrm>
            <a:off x="2104053" y="5184581"/>
            <a:ext cx="883315" cy="460860"/>
            <a:chOff x="1591151" y="6164105"/>
            <a:chExt cx="508397" cy="202645"/>
          </a:xfrm>
        </p:grpSpPr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 flipH="1">
            <a:off x="1366305" y="4458521"/>
            <a:ext cx="373488" cy="61818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5" name="Straight Arrow Connector 54"/>
          <p:cNvCxnSpPr>
            <a:cxnSpLocks noChangeShapeType="1"/>
          </p:cNvCxnSpPr>
          <p:nvPr/>
        </p:nvCxnSpPr>
        <p:spPr bwMode="auto">
          <a:xfrm>
            <a:off x="2190553" y="4442923"/>
            <a:ext cx="296214" cy="66970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2545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456973" y="346670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08689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3734552" y="1649919"/>
            <a:ext cx="5240999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Generate </a:t>
            </a:r>
            <a:r>
              <a:rPr lang="en-US" sz="2400" dirty="0" smtClean="0">
                <a:solidFill>
                  <a:srgbClr val="0000FF"/>
                </a:solidFill>
              </a:rPr>
              <a:t>query execution plan </a:t>
            </a:r>
            <a:r>
              <a:rPr lang="en-US" sz="2400" dirty="0" smtClean="0">
                <a:solidFill>
                  <a:srgbClr val="990000"/>
                </a:solidFill>
              </a:rPr>
              <a:t>that </a:t>
            </a: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orchestrates and optimizes fetches</a:t>
            </a:r>
          </a:p>
          <a:p>
            <a:pPr marL="457200" indent="-457200" algn="l">
              <a:spcAft>
                <a:spcPts val="2400"/>
              </a:spcAft>
            </a:pPr>
            <a:r>
              <a:rPr lang="en-US" sz="2400" dirty="0" smtClean="0">
                <a:solidFill>
                  <a:srgbClr val="990000"/>
                </a:solidFill>
              </a:rPr>
              <a:t>and resolutions to produce answer</a:t>
            </a:r>
          </a:p>
          <a:p>
            <a:pPr marL="457200" indent="-457200" algn="l"/>
            <a:r>
              <a:rPr lang="en-US" sz="2400" dirty="0" smtClean="0">
                <a:solidFill>
                  <a:srgbClr val="990000"/>
                </a:solidFill>
              </a:rPr>
              <a:t>Different possible objectives:</a:t>
            </a:r>
          </a:p>
          <a:p>
            <a:pPr marL="457200" indent="-457200" algn="l"/>
            <a:r>
              <a:rPr lang="en-US" sz="2400" dirty="0" smtClean="0">
                <a:solidFill>
                  <a:srgbClr val="0000FF"/>
                </a:solidFill>
              </a:rPr>
              <a:t>• </a:t>
            </a:r>
            <a:r>
              <a:rPr lang="en-US" sz="2400" i="1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tuples</a:t>
            </a:r>
            <a:r>
              <a:rPr lang="en-US" sz="2400" dirty="0" smtClean="0">
                <a:solidFill>
                  <a:srgbClr val="0000FF"/>
                </a:solidFill>
              </a:rPr>
              <a:t>, minimize cost (fetches)</a:t>
            </a:r>
          </a:p>
          <a:p>
            <a:pPr marL="457200" indent="-457200" algn="l"/>
            <a:r>
              <a:rPr lang="en-US" sz="2400" dirty="0" smtClean="0">
                <a:solidFill>
                  <a:srgbClr val="0000FF"/>
                </a:solidFill>
              </a:rPr>
              <a:t>• </a:t>
            </a:r>
            <a:r>
              <a:rPr lang="en-US" sz="2400" i="1" dirty="0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fetches, maximize </a:t>
            </a:r>
            <a:r>
              <a:rPr lang="en-US" sz="2400" dirty="0" err="1" smtClean="0">
                <a:solidFill>
                  <a:srgbClr val="0000FF"/>
                </a:solidFill>
              </a:rPr>
              <a:t>tuples</a:t>
            </a:r>
            <a:endParaRPr lang="en-US" sz="2400" dirty="0" smtClean="0">
              <a:solidFill>
                <a:srgbClr val="0000FF"/>
              </a:solidFill>
            </a:endParaRPr>
          </a:p>
          <a:p>
            <a:pPr marL="457200" indent="-457200" algn="l"/>
            <a:r>
              <a:rPr lang="en-US" sz="2400" dirty="0" smtClean="0">
                <a:solidFill>
                  <a:srgbClr val="0000FF"/>
                </a:solidFill>
              </a:rPr>
              <a:t>• </a:t>
            </a:r>
            <a:r>
              <a:rPr lang="en-US" sz="2400" i="1" dirty="0" smtClean="0">
                <a:solidFill>
                  <a:srgbClr val="0000FF"/>
                </a:solidFill>
              </a:rPr>
              <a:t>T</a:t>
            </a:r>
            <a:r>
              <a:rPr lang="en-US" sz="2400" dirty="0" smtClean="0">
                <a:solidFill>
                  <a:srgbClr val="0000FF"/>
                </a:solidFill>
              </a:rPr>
              <a:t> time, minimize/maximize ??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23" name="Rounded Rectangle 22"/>
          <p:cNvSpPr/>
          <p:nvPr/>
        </p:nvSpPr>
        <p:spPr bwMode="auto">
          <a:xfrm>
            <a:off x="1082843" y="1732547"/>
            <a:ext cx="1937084" cy="770020"/>
          </a:xfrm>
          <a:prstGeom prst="roundRect">
            <a:avLst/>
          </a:prstGeom>
          <a:solidFill>
            <a:srgbClr val="CC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Query</a:t>
            </a: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1"/>
                </a:solidFill>
              </a:rPr>
              <a:t>Processor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206161" y="4760080"/>
            <a:ext cx="2850332" cy="1723496"/>
            <a:chOff x="4938641" y="4291089"/>
            <a:chExt cx="2850332" cy="1723496"/>
          </a:xfrm>
        </p:grpSpPr>
        <p:cxnSp>
          <p:nvCxnSpPr>
            <p:cNvPr id="26" name="Straight Arrow Connector 25"/>
            <p:cNvCxnSpPr>
              <a:cxnSpLocks noChangeShapeType="1"/>
            </p:cNvCxnSpPr>
            <p:nvPr/>
          </p:nvCxnSpPr>
          <p:spPr bwMode="auto">
            <a:xfrm>
              <a:off x="5638290" y="5261900"/>
              <a:ext cx="652885" cy="0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7" name="Straight Arrow Connector 26"/>
            <p:cNvCxnSpPr>
              <a:cxnSpLocks noChangeShapeType="1"/>
            </p:cNvCxnSpPr>
            <p:nvPr/>
          </p:nvCxnSpPr>
          <p:spPr bwMode="auto">
            <a:xfrm flipH="1" flipV="1">
              <a:off x="5638290" y="4685825"/>
              <a:ext cx="1" cy="574856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cxnSp>
          <p:nvCxnSpPr>
            <p:cNvPr id="28" name="Straight Arrow Connector 27"/>
            <p:cNvCxnSpPr>
              <a:cxnSpLocks noChangeShapeType="1"/>
            </p:cNvCxnSpPr>
            <p:nvPr/>
          </p:nvCxnSpPr>
          <p:spPr bwMode="auto">
            <a:xfrm flipH="1">
              <a:off x="5331050" y="5261899"/>
              <a:ext cx="307241" cy="384053"/>
            </a:xfrm>
            <a:prstGeom prst="straightConnector1">
              <a:avLst/>
            </a:prstGeom>
            <a:noFill/>
            <a:ln w="2540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29" name="Rounded Rectangle 28"/>
            <p:cNvSpPr>
              <a:spLocks noChangeArrowheads="1"/>
            </p:cNvSpPr>
            <p:nvPr/>
          </p:nvSpPr>
          <p:spPr bwMode="auto">
            <a:xfrm>
              <a:off x="5140593" y="4291089"/>
              <a:ext cx="1067773" cy="343268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Latency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1" name="Rounded Rectangle 30"/>
            <p:cNvSpPr>
              <a:spLocks noChangeArrowheads="1"/>
            </p:cNvSpPr>
            <p:nvPr/>
          </p:nvSpPr>
          <p:spPr bwMode="auto">
            <a:xfrm>
              <a:off x="4938641" y="5675751"/>
              <a:ext cx="760275" cy="338834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Cost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  <p:sp>
          <p:nvSpPr>
            <p:cNvPr id="32" name="Rounded Rectangle 31"/>
            <p:cNvSpPr>
              <a:spLocks noChangeArrowheads="1"/>
            </p:cNvSpPr>
            <p:nvPr/>
          </p:nvSpPr>
          <p:spPr bwMode="auto">
            <a:xfrm>
              <a:off x="6329583" y="5084504"/>
              <a:ext cx="1459390" cy="421430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19050" algn="ctr">
              <a:noFill/>
              <a:round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anchor="ctr"/>
            <a:lstStyle/>
            <a:p>
              <a:pPr algn="ctr">
                <a:defRPr/>
              </a:pPr>
              <a:r>
                <a:rPr lang="en-US" sz="1800" dirty="0" smtClean="0">
                  <a:solidFill>
                    <a:schemeClr val="tx1"/>
                  </a:solidFill>
                </a:rPr>
                <a:t>Uncertainty</a:t>
              </a:r>
              <a:endParaRPr lang="en-US" sz="18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0-Point Star 3"/>
          <p:cNvSpPr/>
          <p:nvPr/>
        </p:nvSpPr>
        <p:spPr bwMode="auto">
          <a:xfrm>
            <a:off x="3228975" y="1620838"/>
            <a:ext cx="2763838" cy="1844675"/>
          </a:xfrm>
          <a:prstGeom prst="star10">
            <a:avLst/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>
              <a:defRPr/>
            </a:pPr>
            <a:endParaRPr lang="en-US">
              <a:latin typeface="Times New Roman" pitchFamily="-32" charset="0"/>
            </a:endParaRPr>
          </a:p>
        </p:txBody>
      </p:sp>
      <p:sp>
        <p:nvSpPr>
          <p:cNvPr id="14340" name="Content Placeholder 2"/>
          <p:cNvSpPr>
            <a:spLocks noGrp="1"/>
          </p:cNvSpPr>
          <p:nvPr>
            <p:ph idx="4294967295"/>
          </p:nvPr>
        </p:nvSpPr>
        <p:spPr>
          <a:xfrm>
            <a:off x="3843338" y="2197100"/>
            <a:ext cx="1574800" cy="692150"/>
          </a:xfrm>
          <a:prstGeom prst="rect">
            <a:avLst/>
          </a:prstGeom>
        </p:spPr>
        <p:txBody>
          <a:bodyPr/>
          <a:lstStyle/>
          <a:p>
            <a:pPr>
              <a:buFontTx/>
              <a:buNone/>
            </a:pPr>
            <a:r>
              <a:rPr sz="3600" b="1" dirty="0"/>
              <a:t>Cloud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3765550" y="2197100"/>
            <a:ext cx="1728788" cy="69215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 algn="l">
              <a:spcBef>
                <a:spcPts val="1800"/>
              </a:spcBef>
              <a:defRPr/>
            </a:pPr>
            <a:r>
              <a:rPr lang="en-US" sz="3600" b="1" kern="0" dirty="0">
                <a:solidFill>
                  <a:srgbClr val="0000FF"/>
                </a:solidFill>
                <a:latin typeface="+mn-lt"/>
              </a:rPr>
              <a:t>Crowd</a:t>
            </a:r>
          </a:p>
        </p:txBody>
      </p:sp>
      <p:sp>
        <p:nvSpPr>
          <p:cNvPr id="143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Mega-Trends in </a:t>
            </a:r>
            <a:r>
              <a:rPr lang="en-US" dirty="0" err="1" smtClean="0"/>
              <a:t>C.S.</a:t>
            </a:r>
            <a:r>
              <a:rPr lang="en-US" dirty="0" smtClean="0"/>
              <a:t> Research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84874" y="1761616"/>
            <a:ext cx="1639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990000"/>
                </a:solidFill>
              </a:rPr>
              <a:t>2000’s</a:t>
            </a:r>
            <a:endParaRPr lang="en-US" sz="3600" b="1" dirty="0">
              <a:solidFill>
                <a:srgbClr val="99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71995" y="2535600"/>
            <a:ext cx="16393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990000"/>
                </a:solidFill>
              </a:rPr>
              <a:t>2010’s</a:t>
            </a:r>
            <a:endParaRPr lang="en-US" sz="3600" b="1" dirty="0">
              <a:solidFill>
                <a:srgbClr val="99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4340" grpId="0" build="p"/>
      <p:bldP spid="5" grpId="1" animBg="1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Deco: Declarative </a:t>
            </a:r>
            <a:r>
              <a:rPr lang="en-US" dirty="0" err="1" smtClean="0"/>
              <a:t>Crowdsourcing</a:t>
            </a:r>
            <a:endParaRPr lang="en-US" dirty="0"/>
          </a:p>
        </p:txBody>
      </p:sp>
      <p:sp>
        <p:nvSpPr>
          <p:cNvPr id="4" name="Flowchart: Magnetic Disk 3"/>
          <p:cNvSpPr>
            <a:spLocks noChangeArrowheads="1"/>
          </p:cNvSpPr>
          <p:nvPr/>
        </p:nvSpPr>
        <p:spPr bwMode="auto">
          <a:xfrm>
            <a:off x="600027" y="2354757"/>
            <a:ext cx="2819400" cy="2517171"/>
          </a:xfrm>
          <a:prstGeom prst="flowChartMagneticDisk">
            <a:avLst/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2400" b="1" dirty="0">
              <a:solidFill>
                <a:srgbClr val="99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18784" y="2540853"/>
            <a:ext cx="9509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DBMS</a:t>
            </a:r>
            <a:endParaRPr lang="en-US" sz="2400" b="1" dirty="0">
              <a:solidFill>
                <a:schemeClr val="tx1"/>
              </a:solidFill>
            </a:endParaRPr>
          </a:p>
        </p:txBody>
      </p:sp>
      <p:grpSp>
        <p:nvGrpSpPr>
          <p:cNvPr id="3" name="Group 14"/>
          <p:cNvGrpSpPr/>
          <p:nvPr/>
        </p:nvGrpSpPr>
        <p:grpSpPr>
          <a:xfrm>
            <a:off x="944954" y="5158823"/>
            <a:ext cx="883315" cy="460860"/>
            <a:chOff x="1591151" y="6164105"/>
            <a:chExt cx="508397" cy="202645"/>
          </a:xfrm>
        </p:grpSpPr>
        <p:pic>
          <p:nvPicPr>
            <p:cNvPr id="4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4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5" name="Group 14"/>
          <p:cNvGrpSpPr/>
          <p:nvPr/>
        </p:nvGrpSpPr>
        <p:grpSpPr>
          <a:xfrm>
            <a:off x="2104053" y="5184581"/>
            <a:ext cx="883315" cy="460860"/>
            <a:chOff x="1591151" y="6164105"/>
            <a:chExt cx="508397" cy="202645"/>
          </a:xfrm>
        </p:grpSpPr>
        <p:pic>
          <p:nvPicPr>
            <p:cNvPr id="4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5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cxnSp>
        <p:nvCxnSpPr>
          <p:cNvPr id="52" name="Straight Arrow Connector 51"/>
          <p:cNvCxnSpPr>
            <a:cxnSpLocks noChangeShapeType="1"/>
          </p:cNvCxnSpPr>
          <p:nvPr/>
        </p:nvCxnSpPr>
        <p:spPr bwMode="auto">
          <a:xfrm flipH="1">
            <a:off x="1366305" y="4458521"/>
            <a:ext cx="373488" cy="618185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cxnSp>
        <p:nvCxnSpPr>
          <p:cNvPr id="55" name="Straight Arrow Connector 54"/>
          <p:cNvCxnSpPr>
            <a:cxnSpLocks noChangeShapeType="1"/>
          </p:cNvCxnSpPr>
          <p:nvPr/>
        </p:nvCxnSpPr>
        <p:spPr bwMode="auto">
          <a:xfrm>
            <a:off x="2190553" y="4442923"/>
            <a:ext cx="296214" cy="669701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 type="stealth"/>
            <a:tailEnd type="stealth" w="med" len="med"/>
          </a:ln>
        </p:spPr>
      </p:cxnSp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72545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1456973" y="346670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2086893" y="3324461"/>
          <a:ext cx="1174468" cy="861597"/>
        </p:xfrm>
        <a:graphic>
          <a:graphicData uri="http://schemas.openxmlformats.org/drawingml/2006/table">
            <a:tbl>
              <a:tblPr firstRow="1">
                <a:tableStyleId>{00A15C55-8517-42AA-B614-E9B94910E393}</a:tableStyleId>
              </a:tblPr>
              <a:tblGrid>
                <a:gridCol w="341347"/>
                <a:gridCol w="426720"/>
                <a:gridCol w="406401"/>
              </a:tblGrid>
              <a:tr h="0"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solidFill>
                          <a:schemeClr val="bg1">
                            <a:lumMod val="65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493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221517">
                <a:tc>
                  <a:txBody>
                    <a:bodyPr/>
                    <a:lstStyle/>
                    <a:p>
                      <a:endParaRPr lang="en-US" sz="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  <a:tr h="124496"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3" name="Rounded Rectangle 22"/>
          <p:cNvSpPr/>
          <p:nvPr/>
        </p:nvSpPr>
        <p:spPr bwMode="auto">
          <a:xfrm>
            <a:off x="1082843" y="1732547"/>
            <a:ext cx="1937084" cy="770020"/>
          </a:xfrm>
          <a:prstGeom prst="roundRect">
            <a:avLst/>
          </a:prstGeom>
          <a:solidFill>
            <a:srgbClr val="CC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Query</a:t>
            </a:r>
          </a:p>
          <a:p>
            <a:pPr marL="0" marR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="1" dirty="0" smtClean="0">
                <a:solidFill>
                  <a:schemeClr val="tx1"/>
                </a:solidFill>
              </a:rPr>
              <a:t>Processor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pic>
        <p:nvPicPr>
          <p:cNvPr id="6" name="Picture 2" descr="C:\Users\widom\Desktop\Picture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35263" y="1399822"/>
            <a:ext cx="5679177" cy="47042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Crowdsourcing</a:t>
            </a:r>
            <a:r>
              <a:rPr lang="en-US" dirty="0" smtClean="0"/>
              <a:t> Research</a:t>
            </a:r>
            <a:endParaRPr lang="en-US" dirty="0"/>
          </a:p>
        </p:txBody>
      </p:sp>
      <p:grpSp>
        <p:nvGrpSpPr>
          <p:cNvPr id="3" name="Group 14"/>
          <p:cNvGrpSpPr/>
          <p:nvPr/>
        </p:nvGrpSpPr>
        <p:grpSpPr>
          <a:xfrm>
            <a:off x="2983541" y="5701566"/>
            <a:ext cx="883315" cy="460860"/>
            <a:chOff x="1591151" y="6164105"/>
            <a:chExt cx="508397" cy="202645"/>
          </a:xfrm>
        </p:grpSpPr>
        <p:pic>
          <p:nvPicPr>
            <p:cNvPr id="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" name="Group 14"/>
          <p:cNvGrpSpPr/>
          <p:nvPr/>
        </p:nvGrpSpPr>
        <p:grpSpPr>
          <a:xfrm>
            <a:off x="3820667" y="5701567"/>
            <a:ext cx="883315" cy="460860"/>
            <a:chOff x="1591151" y="6164105"/>
            <a:chExt cx="508397" cy="202645"/>
          </a:xfrm>
        </p:grpSpPr>
        <p:pic>
          <p:nvPicPr>
            <p:cNvPr id="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8" name="Group 14"/>
          <p:cNvGrpSpPr/>
          <p:nvPr/>
        </p:nvGrpSpPr>
        <p:grpSpPr>
          <a:xfrm>
            <a:off x="5460220" y="5683321"/>
            <a:ext cx="883315" cy="460860"/>
            <a:chOff x="1591151" y="6164105"/>
            <a:chExt cx="508397" cy="202645"/>
          </a:xfrm>
        </p:grpSpPr>
        <p:pic>
          <p:nvPicPr>
            <p:cNvPr id="13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4"/>
          <p:cNvGrpSpPr/>
          <p:nvPr/>
        </p:nvGrpSpPr>
        <p:grpSpPr>
          <a:xfrm>
            <a:off x="6271588" y="5696201"/>
            <a:ext cx="883315" cy="460860"/>
            <a:chOff x="1591151" y="6164105"/>
            <a:chExt cx="508397" cy="202645"/>
          </a:xfrm>
        </p:grpSpPr>
        <p:pic>
          <p:nvPicPr>
            <p:cNvPr id="1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0" name="Rounded Rectangle 19"/>
          <p:cNvSpPr/>
          <p:nvPr/>
        </p:nvSpPr>
        <p:spPr bwMode="auto">
          <a:xfrm>
            <a:off x="1434813" y="48259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#1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657313" y="48386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743413" y="48513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endParaRPr lang="en-US" sz="2000" i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831922" y="4165600"/>
            <a:ext cx="486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…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flipV="1">
            <a:off x="2988670" y="4308886"/>
            <a:ext cx="857819" cy="453614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flipH="1" flipV="1">
            <a:off x="5414370" y="4292600"/>
            <a:ext cx="1282701" cy="6731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 flipH="1" flipV="1">
            <a:off x="4316390" y="4308886"/>
            <a:ext cx="18480" cy="453614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33" name="TextBox 32"/>
          <p:cNvSpPr txBox="1"/>
          <p:nvPr/>
        </p:nvSpPr>
        <p:spPr>
          <a:xfrm>
            <a:off x="5975744" y="4676470"/>
            <a:ext cx="486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…</a:t>
            </a:r>
            <a:endParaRPr lang="en-US" sz="3200" b="1" dirty="0"/>
          </a:p>
        </p:txBody>
      </p: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 flipV="1">
            <a:off x="3299278" y="34671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35" name="Rectangle 34"/>
          <p:cNvSpPr/>
          <p:nvPr/>
        </p:nvSpPr>
        <p:spPr bwMode="auto">
          <a:xfrm>
            <a:off x="2937870" y="3733800"/>
            <a:ext cx="3098800" cy="520700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Platforms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950570" y="2565400"/>
            <a:ext cx="1955800" cy="876300"/>
          </a:xfrm>
          <a:prstGeom prst="rect">
            <a:avLst/>
          </a:prstGeom>
          <a:solidFill>
            <a:srgbClr val="FFCC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Algorithms</a:t>
            </a:r>
          </a:p>
        </p:txBody>
      </p:sp>
      <p:grpSp>
        <p:nvGrpSpPr>
          <p:cNvPr id="16" name="Group 39"/>
          <p:cNvGrpSpPr/>
          <p:nvPr/>
        </p:nvGrpSpPr>
        <p:grpSpPr>
          <a:xfrm>
            <a:off x="2620437" y="1447800"/>
            <a:ext cx="3797233" cy="2006600"/>
            <a:chOff x="1786614" y="1538892"/>
            <a:chExt cx="3694602" cy="1141499"/>
          </a:xfrm>
        </p:grpSpPr>
        <p:sp>
          <p:nvSpPr>
            <p:cNvPr id="31" name="L-Shape 30"/>
            <p:cNvSpPr/>
            <p:nvPr/>
          </p:nvSpPr>
          <p:spPr bwMode="auto">
            <a:xfrm rot="10800000">
              <a:off x="2094268" y="1538892"/>
              <a:ext cx="2991531" cy="1141499"/>
            </a:xfrm>
            <a:prstGeom prst="corner">
              <a:avLst>
                <a:gd name="adj1" fmla="val 40797"/>
                <a:gd name="adj2" fmla="val 43651"/>
              </a:avLst>
            </a:prstGeom>
            <a:solidFill>
              <a:srgbClr val="CCCC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86614" y="1564531"/>
              <a:ext cx="3694602" cy="430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b="1" dirty="0" smtClean="0">
                  <a:solidFill>
                    <a:schemeClr val="tx1"/>
                  </a:solidFill>
                </a:rPr>
                <a:t>Data Gathering /</a:t>
              </a:r>
            </a:p>
            <a:p>
              <a:pPr>
                <a:lnSpc>
                  <a:spcPct val="90000"/>
                </a:lnSpc>
              </a:pPr>
              <a:r>
                <a:rPr lang="en-US" sz="2400" b="1" dirty="0" smtClean="0">
                  <a:solidFill>
                    <a:schemeClr val="tx1"/>
                  </a:solidFill>
                </a:rPr>
                <a:t>Query Answering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flipV="1">
            <a:off x="3312341" y="22987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43" name="Straight Arrow Connector 42"/>
          <p:cNvCxnSpPr>
            <a:cxnSpLocks noChangeShapeType="1"/>
          </p:cNvCxnSpPr>
          <p:nvPr/>
        </p:nvCxnSpPr>
        <p:spPr bwMode="auto">
          <a:xfrm flipV="1">
            <a:off x="5769970" y="34671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37" name="Rounded Rectangular Callout 36"/>
          <p:cNvSpPr/>
          <p:nvPr/>
        </p:nvSpPr>
        <p:spPr bwMode="auto">
          <a:xfrm>
            <a:off x="222610" y="2333534"/>
            <a:ext cx="2357120" cy="917666"/>
          </a:xfrm>
          <a:prstGeom prst="wedgeRoundRectCallout">
            <a:avLst>
              <a:gd name="adj1" fmla="val 64768"/>
              <a:gd name="adj2" fmla="val 20040"/>
              <a:gd name="adj3" fmla="val 16667"/>
            </a:avLst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rgbClr val="990000"/>
                </a:solidFill>
              </a:rPr>
              <a:t>Humans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As</a:t>
            </a:r>
            <a:endParaRPr lang="en-US" sz="2400" dirty="0" smtClean="0">
              <a:solidFill>
                <a:srgbClr val="990000"/>
              </a:solidFill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Data Processors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rgbClr val="990000"/>
              </a:solidFill>
              <a:effectLst/>
              <a:latin typeface="Trebuchet MS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0" name="Rounded Rectangular Callout 39"/>
          <p:cNvSpPr/>
          <p:nvPr/>
        </p:nvSpPr>
        <p:spPr bwMode="auto">
          <a:xfrm>
            <a:off x="6450690" y="2049054"/>
            <a:ext cx="2357120" cy="917666"/>
          </a:xfrm>
          <a:prstGeom prst="wedgeRoundRectCallout">
            <a:avLst>
              <a:gd name="adj1" fmla="val -66697"/>
              <a:gd name="adj2" fmla="val 18933"/>
              <a:gd name="adj3" fmla="val 16667"/>
            </a:avLst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400" dirty="0" smtClean="0">
                <a:solidFill>
                  <a:srgbClr val="990000"/>
                </a:solidFill>
              </a:rPr>
              <a:t>Humans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As</a:t>
            </a:r>
            <a:endParaRPr lang="en-US" sz="2400" dirty="0" smtClean="0">
              <a:solidFill>
                <a:srgbClr val="990000"/>
              </a:solidFill>
            </a:endParaRPr>
          </a:p>
          <a:p>
            <a:pPr marL="0" marR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400" b="0" i="1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Data Providers</a:t>
            </a:r>
            <a:endParaRPr kumimoji="0" lang="en-US" sz="2400" b="0" i="1" u="none" strike="noStrike" cap="none" normalizeH="0" baseline="0" dirty="0" smtClean="0">
              <a:ln>
                <a:noFill/>
              </a:ln>
              <a:solidFill>
                <a:srgbClr val="990000"/>
              </a:solidFill>
              <a:effectLst/>
              <a:latin typeface="Trebuchet MS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sz="2000" dirty="0" smtClean="0">
              <a:solidFill>
                <a:schemeClr val="tx1"/>
              </a:solidFill>
            </a:endParaRPr>
          </a:p>
        </p:txBody>
      </p:sp>
      <p:sp>
        <p:nvSpPr>
          <p:cNvPr id="41" name="Rounded Rectangle 40"/>
          <p:cNvSpPr/>
          <p:nvPr/>
        </p:nvSpPr>
        <p:spPr bwMode="auto">
          <a:xfrm>
            <a:off x="2681405" y="1310640"/>
            <a:ext cx="3606800" cy="2286000"/>
          </a:xfrm>
          <a:prstGeom prst="roundRect">
            <a:avLst/>
          </a:prstGeom>
          <a:noFill/>
          <a:ln w="635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>
          <a:xfrm>
            <a:off x="685800" y="1730480"/>
            <a:ext cx="7772400" cy="1143000"/>
          </a:xfrm>
        </p:spPr>
        <p:txBody>
          <a:bodyPr/>
          <a:lstStyle/>
          <a:p>
            <a:r>
              <a:rPr lang="en-US" dirty="0" smtClean="0"/>
              <a:t>Data-Centric</a:t>
            </a:r>
            <a:br>
              <a:rPr lang="en-US" dirty="0" smtClean="0"/>
            </a:br>
            <a:r>
              <a:rPr lang="en-US" dirty="0" smtClean="0"/>
              <a:t>Human Computation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>
          <a:xfrm>
            <a:off x="0" y="3809992"/>
            <a:ext cx="9143999" cy="176784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>
                <a:solidFill>
                  <a:schemeClr val="tx1"/>
                </a:solidFill>
              </a:rPr>
              <a:t>Joint work with: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 smtClean="0"/>
              <a:t>Hector Garcia-Molina, Neoklis Polyzotis,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3200" dirty="0" err="1" smtClean="0"/>
              <a:t>Aditya</a:t>
            </a:r>
            <a:r>
              <a:rPr lang="en-US" sz="3200" dirty="0" smtClean="0"/>
              <a:t> </a:t>
            </a:r>
            <a:r>
              <a:rPr lang="en-US" sz="3200" dirty="0" err="1" smtClean="0"/>
              <a:t>Parameswaran</a:t>
            </a:r>
            <a:r>
              <a:rPr lang="en-US" sz="3200" dirty="0" smtClean="0"/>
              <a:t>, </a:t>
            </a:r>
            <a:r>
              <a:rPr lang="en-US" sz="3200" dirty="0" err="1" smtClean="0"/>
              <a:t>Hyunjung</a:t>
            </a:r>
            <a:r>
              <a:rPr lang="en-US" sz="3200" dirty="0" smtClean="0"/>
              <a:t> Park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Human Computation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 smtClean="0"/>
              <a:t>Augmenting computation with the use of human 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 smtClean="0"/>
              <a:t>abilities to solve (sub)problems that are difficult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i="1" dirty="0" smtClean="0"/>
              <a:t>for computers</a:t>
            </a:r>
          </a:p>
          <a:p>
            <a:pPr lvl="1">
              <a:spcBef>
                <a:spcPts val="1200"/>
              </a:spcBef>
            </a:pPr>
            <a:r>
              <a:rPr lang="en-US" dirty="0" smtClean="0"/>
              <a:t>Object/image comparisons</a:t>
            </a:r>
          </a:p>
          <a:p>
            <a:pPr lvl="1"/>
            <a:r>
              <a:rPr lang="en-US" dirty="0" smtClean="0"/>
              <a:t>Information extraction</a:t>
            </a:r>
          </a:p>
          <a:p>
            <a:pPr lvl="1"/>
            <a:r>
              <a:rPr lang="en-US" dirty="0" smtClean="0"/>
              <a:t>Data gathering</a:t>
            </a:r>
          </a:p>
          <a:p>
            <a:pPr lvl="1"/>
            <a:r>
              <a:rPr lang="en-US" dirty="0" smtClean="0"/>
              <a:t>Relevance judgments</a:t>
            </a:r>
          </a:p>
          <a:p>
            <a:pPr lvl="1"/>
            <a:r>
              <a:rPr lang="en-US" dirty="0" smtClean="0"/>
              <a:t>Many more…</a:t>
            </a:r>
          </a:p>
          <a:p>
            <a:pPr>
              <a:buNone/>
            </a:pPr>
            <a:r>
              <a:rPr lang="en-US" dirty="0" smtClean="0">
                <a:sym typeface="Symbol"/>
              </a:rPr>
              <a:t> “</a:t>
            </a:r>
            <a:r>
              <a:rPr lang="en-US" dirty="0" err="1" smtClean="0"/>
              <a:t>Crowdsourcing</a:t>
            </a:r>
            <a:r>
              <a:rPr lang="en-US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Crowdsourcing</a:t>
            </a:r>
            <a:r>
              <a:rPr lang="en-US" dirty="0" smtClean="0"/>
              <a:t> Research</a:t>
            </a:r>
            <a:endParaRPr lang="en-US" dirty="0"/>
          </a:p>
        </p:txBody>
      </p:sp>
      <p:grpSp>
        <p:nvGrpSpPr>
          <p:cNvPr id="4" name="Group 14"/>
          <p:cNvGrpSpPr/>
          <p:nvPr/>
        </p:nvGrpSpPr>
        <p:grpSpPr>
          <a:xfrm>
            <a:off x="2395171" y="5701566"/>
            <a:ext cx="883315" cy="460860"/>
            <a:chOff x="1591151" y="6164105"/>
            <a:chExt cx="508397" cy="202645"/>
          </a:xfrm>
        </p:grpSpPr>
        <p:pic>
          <p:nvPicPr>
            <p:cNvPr id="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6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8" name="Group 14"/>
          <p:cNvGrpSpPr/>
          <p:nvPr/>
        </p:nvGrpSpPr>
        <p:grpSpPr>
          <a:xfrm>
            <a:off x="3232297" y="5701567"/>
            <a:ext cx="883315" cy="460860"/>
            <a:chOff x="1591151" y="6164105"/>
            <a:chExt cx="508397" cy="202645"/>
          </a:xfrm>
        </p:grpSpPr>
        <p:pic>
          <p:nvPicPr>
            <p:cNvPr id="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0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1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" name="Group 14"/>
          <p:cNvGrpSpPr/>
          <p:nvPr/>
        </p:nvGrpSpPr>
        <p:grpSpPr>
          <a:xfrm>
            <a:off x="4871850" y="5683321"/>
            <a:ext cx="883315" cy="460860"/>
            <a:chOff x="1591151" y="6164105"/>
            <a:chExt cx="508397" cy="202645"/>
          </a:xfrm>
        </p:grpSpPr>
        <p:pic>
          <p:nvPicPr>
            <p:cNvPr id="13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4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5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6" name="Group 14"/>
          <p:cNvGrpSpPr/>
          <p:nvPr/>
        </p:nvGrpSpPr>
        <p:grpSpPr>
          <a:xfrm>
            <a:off x="5683218" y="5696201"/>
            <a:ext cx="883315" cy="460860"/>
            <a:chOff x="1591151" y="6164105"/>
            <a:chExt cx="508397" cy="202645"/>
          </a:xfrm>
        </p:grpSpPr>
        <p:pic>
          <p:nvPicPr>
            <p:cNvPr id="17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5911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8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743551" y="6164105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9" name="Picture 2" descr="C:\Users\widom\AppData\Local\Microsoft\Windows\Temporary Internet Files\Content.IE5\KHPJFD8T\MC900432626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898729" y="6165931"/>
              <a:ext cx="200819" cy="200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sp>
        <p:nvSpPr>
          <p:cNvPr id="20" name="Rounded Rectangle 19"/>
          <p:cNvSpPr/>
          <p:nvPr/>
        </p:nvSpPr>
        <p:spPr bwMode="auto">
          <a:xfrm>
            <a:off x="846443" y="48259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#1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1" name="Rounded Rectangle 20"/>
          <p:cNvSpPr/>
          <p:nvPr/>
        </p:nvSpPr>
        <p:spPr bwMode="auto">
          <a:xfrm>
            <a:off x="3068943" y="48386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2" name="Rounded Rectangle 21"/>
          <p:cNvSpPr/>
          <p:nvPr/>
        </p:nvSpPr>
        <p:spPr bwMode="auto">
          <a:xfrm>
            <a:off x="6155043" y="4851399"/>
            <a:ext cx="2023758" cy="50800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000" dirty="0" smtClean="0">
                <a:solidFill>
                  <a:srgbClr val="0000FF"/>
                </a:solidFill>
              </a:rPr>
              <a:t>Marketplace #</a:t>
            </a:r>
            <a:r>
              <a:rPr lang="en-US" sz="2000" i="1" dirty="0" smtClean="0">
                <a:solidFill>
                  <a:srgbClr val="0000FF"/>
                </a:solidFill>
              </a:rPr>
              <a:t>n</a:t>
            </a:r>
            <a:endParaRPr lang="en-US" sz="2000" i="1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43552" y="4165600"/>
            <a:ext cx="486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…</a:t>
            </a:r>
            <a:endParaRPr lang="en-US" sz="3200" b="1" dirty="0">
              <a:solidFill>
                <a:schemeClr val="tx1"/>
              </a:solidFill>
            </a:endParaRPr>
          </a:p>
        </p:txBody>
      </p: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 flipV="1">
            <a:off x="2400300" y="4308886"/>
            <a:ext cx="857819" cy="453614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flipH="1" flipV="1">
            <a:off x="4826000" y="4292600"/>
            <a:ext cx="1282701" cy="6731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30" name="Straight Arrow Connector 29"/>
          <p:cNvCxnSpPr>
            <a:cxnSpLocks noChangeShapeType="1"/>
          </p:cNvCxnSpPr>
          <p:nvPr/>
        </p:nvCxnSpPr>
        <p:spPr bwMode="auto">
          <a:xfrm flipH="1" flipV="1">
            <a:off x="3728020" y="4308886"/>
            <a:ext cx="18480" cy="453614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33" name="TextBox 32"/>
          <p:cNvSpPr txBox="1"/>
          <p:nvPr/>
        </p:nvSpPr>
        <p:spPr>
          <a:xfrm>
            <a:off x="5387374" y="4676470"/>
            <a:ext cx="4860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/>
              <a:t>…</a:t>
            </a:r>
            <a:endParaRPr lang="en-US" sz="3200" b="1" dirty="0"/>
          </a:p>
        </p:txBody>
      </p:sp>
      <p:sp>
        <p:nvSpPr>
          <p:cNvPr id="34" name="Rounded Rectangular Callout 33"/>
          <p:cNvSpPr/>
          <p:nvPr/>
        </p:nvSpPr>
        <p:spPr bwMode="auto">
          <a:xfrm>
            <a:off x="6310544" y="3135087"/>
            <a:ext cx="2452456" cy="1587638"/>
          </a:xfrm>
          <a:prstGeom prst="wedgeRoundRectCallout">
            <a:avLst>
              <a:gd name="adj1" fmla="val -82293"/>
              <a:gd name="adj2" fmla="val 12728"/>
              <a:gd name="adj3" fmla="val 16667"/>
            </a:avLst>
          </a:prstGeom>
          <a:solidFill>
            <a:srgbClr val="FFFFCC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Interfaces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rgbClr val="990000"/>
                </a:solidFill>
              </a:rPr>
              <a:t> Incentives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Trust,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</a:t>
            </a:r>
            <a:r>
              <a:rPr lang="en-US" sz="2000" dirty="0" smtClean="0">
                <a:solidFill>
                  <a:srgbClr val="990000"/>
                </a:solidFill>
              </a:rPr>
              <a:t>reputation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Spam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baseline="0" dirty="0" smtClean="0">
                <a:solidFill>
                  <a:srgbClr val="990000"/>
                </a:solidFill>
              </a:rPr>
              <a:t> Pricing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990000"/>
              </a:solidFill>
              <a:effectLst/>
              <a:latin typeface="Trebuchet MS" pitchFamily="34" charset="0"/>
            </a:endParaRPr>
          </a:p>
        </p:txBody>
      </p: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 flipV="1">
            <a:off x="2710908" y="34671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35" name="Rectangle 34"/>
          <p:cNvSpPr/>
          <p:nvPr/>
        </p:nvSpPr>
        <p:spPr bwMode="auto">
          <a:xfrm>
            <a:off x="2349500" y="3733800"/>
            <a:ext cx="3098800" cy="520700"/>
          </a:xfrm>
          <a:prstGeom prst="rect">
            <a:avLst/>
          </a:prstGeom>
          <a:solidFill>
            <a:srgbClr val="CCFF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Platforms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2362200" y="2565400"/>
            <a:ext cx="1955800" cy="876300"/>
          </a:xfrm>
          <a:prstGeom prst="rect">
            <a:avLst/>
          </a:prstGeom>
          <a:solidFill>
            <a:srgbClr val="FFCCFF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</a:rPr>
              <a:t>Algorithms</a:t>
            </a:r>
          </a:p>
        </p:txBody>
      </p:sp>
      <p:grpSp>
        <p:nvGrpSpPr>
          <p:cNvPr id="40" name="Group 39"/>
          <p:cNvGrpSpPr/>
          <p:nvPr/>
        </p:nvGrpSpPr>
        <p:grpSpPr>
          <a:xfrm>
            <a:off x="2032067" y="1447800"/>
            <a:ext cx="3797233" cy="2006600"/>
            <a:chOff x="1786614" y="1538892"/>
            <a:chExt cx="3694602" cy="1141499"/>
          </a:xfrm>
        </p:grpSpPr>
        <p:sp>
          <p:nvSpPr>
            <p:cNvPr id="31" name="L-Shape 30"/>
            <p:cNvSpPr/>
            <p:nvPr/>
          </p:nvSpPr>
          <p:spPr bwMode="auto">
            <a:xfrm rot="10800000">
              <a:off x="2094268" y="1538892"/>
              <a:ext cx="2991531" cy="1141499"/>
            </a:xfrm>
            <a:prstGeom prst="corner">
              <a:avLst>
                <a:gd name="adj1" fmla="val 40797"/>
                <a:gd name="adj2" fmla="val 43651"/>
              </a:avLst>
            </a:prstGeom>
            <a:solidFill>
              <a:srgbClr val="CCCCFF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786614" y="1564531"/>
              <a:ext cx="3694602" cy="4307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90000"/>
                </a:lnSpc>
              </a:pPr>
              <a:r>
                <a:rPr lang="en-US" sz="2400" b="1" dirty="0" smtClean="0">
                  <a:solidFill>
                    <a:schemeClr val="tx1"/>
                  </a:solidFill>
                </a:rPr>
                <a:t>Data Gathering /</a:t>
              </a:r>
            </a:p>
            <a:p>
              <a:pPr>
                <a:lnSpc>
                  <a:spcPct val="90000"/>
                </a:lnSpc>
              </a:pPr>
              <a:r>
                <a:rPr lang="en-US" sz="2400" b="1" dirty="0" smtClean="0">
                  <a:solidFill>
                    <a:schemeClr val="tx1"/>
                  </a:solidFill>
                </a:rPr>
                <a:t>Query Answering</a:t>
              </a:r>
              <a:endParaRPr lang="en-US" sz="2400" b="1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42" name="Straight Arrow Connector 41"/>
          <p:cNvCxnSpPr>
            <a:cxnSpLocks noChangeShapeType="1"/>
          </p:cNvCxnSpPr>
          <p:nvPr/>
        </p:nvCxnSpPr>
        <p:spPr bwMode="auto">
          <a:xfrm flipV="1">
            <a:off x="2723971" y="22987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cxnSp>
        <p:nvCxnSpPr>
          <p:cNvPr id="43" name="Straight Arrow Connector 42"/>
          <p:cNvCxnSpPr>
            <a:cxnSpLocks noChangeShapeType="1"/>
          </p:cNvCxnSpPr>
          <p:nvPr/>
        </p:nvCxnSpPr>
        <p:spPr bwMode="auto">
          <a:xfrm flipV="1">
            <a:off x="5181600" y="3467100"/>
            <a:ext cx="0" cy="241300"/>
          </a:xfrm>
          <a:prstGeom prst="straightConnector1">
            <a:avLst/>
          </a:prstGeom>
          <a:noFill/>
          <a:ln w="38100" algn="ctr">
            <a:solidFill>
              <a:schemeClr val="tx1"/>
            </a:solidFill>
            <a:round/>
            <a:headEnd/>
            <a:tailEnd type="none" w="med" len="med"/>
          </a:ln>
        </p:spPr>
      </p:cxnSp>
      <p:sp>
        <p:nvSpPr>
          <p:cNvPr id="44" name="Rounded Rectangular Callout 43"/>
          <p:cNvSpPr/>
          <p:nvPr/>
        </p:nvSpPr>
        <p:spPr bwMode="auto">
          <a:xfrm>
            <a:off x="444500" y="3175000"/>
            <a:ext cx="1460500" cy="1206500"/>
          </a:xfrm>
          <a:prstGeom prst="wedgeRoundRectCallout">
            <a:avLst>
              <a:gd name="adj1" fmla="val 99614"/>
              <a:gd name="adj2" fmla="val -16488"/>
              <a:gd name="adj3" fmla="val 16667"/>
            </a:avLst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Basic ops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 Compare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 Filter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rebuchet MS" pitchFamily="34" charset="0"/>
            </a:endParaRPr>
          </a:p>
        </p:txBody>
      </p:sp>
      <p:sp>
        <p:nvSpPr>
          <p:cNvPr id="45" name="Rounded Rectangular Callout 44"/>
          <p:cNvSpPr/>
          <p:nvPr/>
        </p:nvSpPr>
        <p:spPr bwMode="auto">
          <a:xfrm>
            <a:off x="238396" y="1510574"/>
            <a:ext cx="1689100" cy="1371600"/>
          </a:xfrm>
          <a:prstGeom prst="wedgeRoundRectCallout">
            <a:avLst>
              <a:gd name="adj1" fmla="val 93439"/>
              <a:gd name="adj2" fmla="val 12897"/>
              <a:gd name="adj3" fmla="val 16667"/>
            </a:avLst>
          </a:prstGeom>
          <a:solidFill>
            <a:srgbClr val="FFFFCC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US" sz="2000" dirty="0" smtClean="0">
                <a:solidFill>
                  <a:srgbClr val="990000"/>
                </a:solidFill>
              </a:rPr>
              <a:t>Complex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ops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 Sort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 Cluster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chemeClr val="tx1"/>
                </a:solidFill>
              </a:rPr>
              <a:t> Clean</a:t>
            </a:r>
          </a:p>
        </p:txBody>
      </p:sp>
      <p:sp>
        <p:nvSpPr>
          <p:cNvPr id="46" name="Rounded Rectangular Callout 45"/>
          <p:cNvSpPr/>
          <p:nvPr/>
        </p:nvSpPr>
        <p:spPr bwMode="auto">
          <a:xfrm>
            <a:off x="5942244" y="1993900"/>
            <a:ext cx="1398356" cy="977900"/>
          </a:xfrm>
          <a:prstGeom prst="wedgeRoundRectCallout">
            <a:avLst>
              <a:gd name="adj1" fmla="val -94370"/>
              <a:gd name="adj2" fmla="val 115850"/>
              <a:gd name="adj3" fmla="val 16667"/>
            </a:avLst>
          </a:prstGeom>
          <a:solidFill>
            <a:srgbClr val="FFFFCC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rebuchet MS" pitchFamily="34" charset="0"/>
              </a:rPr>
              <a:t> </a:t>
            </a:r>
            <a:r>
              <a:rPr lang="en-US" sz="2000" dirty="0" smtClean="0">
                <a:solidFill>
                  <a:srgbClr val="990000"/>
                </a:solidFill>
              </a:rPr>
              <a:t>Get data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990000"/>
              </a:solidFill>
              <a:effectLst/>
              <a:latin typeface="Trebuchet MS" pitchFamily="34" charset="0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n-US" sz="2000" dirty="0" smtClean="0">
                <a:solidFill>
                  <a:srgbClr val="990000"/>
                </a:solidFill>
              </a:rPr>
              <a:t> Verify</a:t>
            </a:r>
          </a:p>
        </p:txBody>
      </p:sp>
      <p:sp>
        <p:nvSpPr>
          <p:cNvPr id="47" name="Rounded Rectangle 46"/>
          <p:cNvSpPr/>
          <p:nvPr/>
        </p:nvSpPr>
        <p:spPr bwMode="auto">
          <a:xfrm>
            <a:off x="2092960" y="1310640"/>
            <a:ext cx="3606800" cy="2286000"/>
          </a:xfrm>
          <a:prstGeom prst="roundRect">
            <a:avLst/>
          </a:prstGeom>
          <a:noFill/>
          <a:ln w="1270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10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/>
      <p:bldP spid="33" grpId="0"/>
      <p:bldP spid="34" grpId="0" animBg="1"/>
      <p:bldP spid="35" grpId="0" animBg="1"/>
      <p:bldP spid="36" grpId="0" animBg="1"/>
      <p:bldP spid="44" grpId="0" animBg="1"/>
      <p:bldP spid="45" grpId="0" animBg="1"/>
      <p:bldP spid="46" grpId="0" animBg="1"/>
      <p:bldP spid="4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New Considerations </a:t>
            </a:r>
            <a:r>
              <a:rPr lang="en-US" dirty="0" smtClean="0">
                <a:latin typeface="Calibri" pitchFamily="34" charset="0"/>
                <a:cs typeface="Times New Roman" pitchFamily="18" charset="0"/>
              </a:rPr>
              <a:t>&amp;</a:t>
            </a:r>
            <a:r>
              <a:rPr lang="en-US" dirty="0" smtClean="0"/>
              <a:t> Tradeoffs</a:t>
            </a:r>
          </a:p>
        </p:txBody>
      </p:sp>
      <p:cxnSp>
        <p:nvCxnSpPr>
          <p:cNvPr id="25" name="Straight Arrow Connector 24"/>
          <p:cNvCxnSpPr>
            <a:cxnSpLocks noChangeShapeType="1"/>
          </p:cNvCxnSpPr>
          <p:nvPr/>
        </p:nvCxnSpPr>
        <p:spPr bwMode="auto">
          <a:xfrm>
            <a:off x="3574398" y="3848439"/>
            <a:ext cx="1382580" cy="1588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7" name="Straight Arrow Connector 26"/>
          <p:cNvCxnSpPr>
            <a:cxnSpLocks noChangeShapeType="1"/>
          </p:cNvCxnSpPr>
          <p:nvPr/>
        </p:nvCxnSpPr>
        <p:spPr bwMode="auto">
          <a:xfrm rot="5400000" flipH="1" flipV="1">
            <a:off x="2980341" y="3251941"/>
            <a:ext cx="1189335" cy="122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" name="Straight Arrow Connector 28"/>
          <p:cNvCxnSpPr>
            <a:cxnSpLocks noChangeShapeType="1"/>
          </p:cNvCxnSpPr>
          <p:nvPr/>
        </p:nvCxnSpPr>
        <p:spPr bwMode="auto">
          <a:xfrm rot="5400000">
            <a:off x="2902311" y="3906046"/>
            <a:ext cx="729695" cy="614480"/>
          </a:xfrm>
          <a:prstGeom prst="straightConnector1">
            <a:avLst/>
          </a:prstGeom>
          <a:noFill/>
          <a:ln w="2540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3" name="Rounded Rectangle 32"/>
          <p:cNvSpPr>
            <a:spLocks noChangeArrowheads="1"/>
          </p:cNvSpPr>
          <p:nvPr/>
        </p:nvSpPr>
        <p:spPr bwMode="auto">
          <a:xfrm>
            <a:off x="2830432" y="2047740"/>
            <a:ext cx="1496868" cy="566671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Latency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4" name="Rounded Rectangle 33"/>
          <p:cNvSpPr>
            <a:spLocks noChangeArrowheads="1"/>
          </p:cNvSpPr>
          <p:nvPr/>
        </p:nvSpPr>
        <p:spPr bwMode="auto">
          <a:xfrm>
            <a:off x="2410993" y="4616307"/>
            <a:ext cx="1104937" cy="460860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Cost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5" name="Rounded Rectangle 34"/>
          <p:cNvSpPr>
            <a:spLocks noChangeArrowheads="1"/>
          </p:cNvSpPr>
          <p:nvPr/>
        </p:nvSpPr>
        <p:spPr bwMode="auto">
          <a:xfrm>
            <a:off x="5008029" y="3591555"/>
            <a:ext cx="2152623" cy="555442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19050" algn="ctr">
            <a:solidFill>
              <a:schemeClr val="tx1"/>
            </a:solidFill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800" dirty="0" smtClean="0">
                <a:solidFill>
                  <a:schemeClr val="tx1"/>
                </a:solidFill>
              </a:rPr>
              <a:t>Uncertainty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>
            <a:spLocks noChangeArrowheads="1"/>
          </p:cNvSpPr>
          <p:nvPr/>
        </p:nvSpPr>
        <p:spPr bwMode="auto">
          <a:xfrm>
            <a:off x="704813" y="5192614"/>
            <a:ext cx="4781582" cy="460860"/>
          </a:xfrm>
          <a:prstGeom prst="roundRect">
            <a:avLst>
              <a:gd name="adj" fmla="val 16667"/>
            </a:avLst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How much am I willing to spend?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5" name="Rounded Rectangle 14"/>
          <p:cNvSpPr>
            <a:spLocks noChangeArrowheads="1"/>
          </p:cNvSpPr>
          <p:nvPr/>
        </p:nvSpPr>
        <p:spPr bwMode="auto">
          <a:xfrm>
            <a:off x="1960232" y="1466815"/>
            <a:ext cx="3165560" cy="460860"/>
          </a:xfrm>
          <a:prstGeom prst="roundRect">
            <a:avLst>
              <a:gd name="adj" fmla="val 16667"/>
            </a:avLst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How long can I wait?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6" name="Rounded Rectangle 15"/>
          <p:cNvSpPr>
            <a:spLocks noChangeArrowheads="1"/>
          </p:cNvSpPr>
          <p:nvPr/>
        </p:nvSpPr>
        <p:spPr bwMode="auto">
          <a:xfrm>
            <a:off x="4252341" y="3022001"/>
            <a:ext cx="4003017" cy="460860"/>
          </a:xfrm>
          <a:prstGeom prst="roundRect">
            <a:avLst>
              <a:gd name="adj" fmla="val 16667"/>
            </a:avLst>
          </a:prstGeom>
          <a:solidFill>
            <a:schemeClr val="bg2">
              <a:lumMod val="20000"/>
              <a:lumOff val="80000"/>
            </a:schemeClr>
          </a:solidFill>
          <a:ln w="19050" algn="ctr">
            <a:noFill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US" sz="2400" dirty="0" smtClean="0">
                <a:solidFill>
                  <a:srgbClr val="0000FF"/>
                </a:solidFill>
              </a:rPr>
              <a:t>What is my desired quality?</a:t>
            </a: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17" name="Flowchart: Connector 16"/>
          <p:cNvSpPr/>
          <p:nvPr/>
        </p:nvSpPr>
        <p:spPr bwMode="auto">
          <a:xfrm>
            <a:off x="3515933" y="3786388"/>
            <a:ext cx="115910" cy="115911"/>
          </a:xfrm>
          <a:prstGeom prst="flowChartConnector">
            <a:avLst/>
          </a:prstGeom>
          <a:solidFill>
            <a:schemeClr val="tx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smtClean="0">
              <a:ln>
                <a:noFill/>
              </a:ln>
              <a:solidFill>
                <a:schemeClr val="accent2"/>
              </a:solidFill>
              <a:effectLst/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1" animBg="1"/>
      <p:bldP spid="12" grpId="0" animBg="1"/>
      <p:bldP spid="15" grpId="0" animBg="1"/>
      <p:bldP spid="16" grpId="0" animBg="1"/>
      <p:bldP spid="1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Experiment </a:t>
            </a:r>
            <a:r>
              <a:rPr lang="en-US" dirty="0" smtClean="0">
                <a:latin typeface="Tahoma"/>
                <a:ea typeface="Tahoma"/>
                <a:cs typeface="Tahoma"/>
              </a:rPr>
              <a:t>‒</a:t>
            </a:r>
            <a:r>
              <a:rPr lang="en-US" dirty="0" smtClean="0"/>
              <a:t> Human Filter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87215" y="1430216"/>
            <a:ext cx="8458200" cy="5559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Are there more than 40 dots?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647230" y="2344992"/>
            <a:ext cx="5759410" cy="3063078"/>
            <a:chOff x="1413550" y="2903792"/>
            <a:chExt cx="5759410" cy="3063078"/>
          </a:xfrm>
        </p:grpSpPr>
        <p:sp>
          <p:nvSpPr>
            <p:cNvPr id="5" name="Oval 4"/>
            <p:cNvSpPr/>
            <p:nvPr/>
          </p:nvSpPr>
          <p:spPr bwMode="auto">
            <a:xfrm>
              <a:off x="1789470" y="322530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2642910" y="39974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1494830" y="50642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3089950" y="29306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4410750" y="3621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1413550" y="36520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3313470" y="4129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409230" y="355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2683550" y="482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6158270" y="427178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1985132" y="387915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4301612" y="295459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702172" y="335083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3062092" y="342195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5033132" y="30257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3976492" y="43973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1" name="Oval 20"/>
            <p:cNvSpPr/>
            <p:nvPr/>
          </p:nvSpPr>
          <p:spPr bwMode="auto">
            <a:xfrm>
              <a:off x="2015612" y="52101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2249292" y="290379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4260972" y="50577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676012" y="550475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6018653" y="37369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452493" y="453955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754493" y="3127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612253" y="548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3854573" y="294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3925693" y="397059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4504813" y="4143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4982333" y="379787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648573" y="372675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1487293" y="42652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5314990" y="390602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6" name="Oval 35"/>
            <p:cNvSpPr/>
            <p:nvPr/>
          </p:nvSpPr>
          <p:spPr bwMode="auto">
            <a:xfrm>
              <a:off x="3262670" y="472898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7" name="Oval 36"/>
            <p:cNvSpPr/>
            <p:nvPr/>
          </p:nvSpPr>
          <p:spPr bwMode="auto">
            <a:xfrm>
              <a:off x="5538510" y="474930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6198910" y="295098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1698030" y="439370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168430" y="53385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4817150" y="445466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5000030" y="49321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4674910" y="55316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3577630" y="547066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6483390" y="486106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6788190" y="40584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Computing the Answer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937455" y="1430216"/>
            <a:ext cx="5260145" cy="4953000"/>
          </a:xfrm>
        </p:spPr>
        <p:txBody>
          <a:bodyPr/>
          <a:lstStyle/>
          <a:p>
            <a:r>
              <a:rPr lang="en-US" i="1" dirty="0" smtClean="0">
                <a:solidFill>
                  <a:schemeClr val="tx1"/>
                </a:solidFill>
              </a:rPr>
              <a:t>Yes</a:t>
            </a:r>
            <a:r>
              <a:rPr lang="en-US" dirty="0" smtClean="0"/>
              <a:t> or </a:t>
            </a:r>
            <a:r>
              <a:rPr lang="en-US" i="1" dirty="0" smtClean="0">
                <a:solidFill>
                  <a:schemeClr val="tx1"/>
                </a:solidFill>
              </a:rPr>
              <a:t>No</a:t>
            </a:r>
            <a:r>
              <a:rPr lang="en-US" i="1" dirty="0" smtClean="0"/>
              <a:t> </a:t>
            </a:r>
            <a:r>
              <a:rPr lang="en-US" dirty="0" smtClean="0"/>
              <a:t>?</a:t>
            </a:r>
          </a:p>
          <a:p>
            <a:r>
              <a:rPr lang="en-US" dirty="0" smtClean="0"/>
              <a:t>With what confidence?</a:t>
            </a:r>
          </a:p>
          <a:p>
            <a:r>
              <a:rPr lang="en-US" dirty="0" smtClean="0"/>
              <a:t>Should I ask more questions?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More cost (</a:t>
            </a:r>
            <a:r>
              <a:rPr lang="en-US" dirty="0" smtClean="0">
                <a:latin typeface="Tahoma"/>
                <a:ea typeface="Tahoma"/>
                <a:cs typeface="Tahoma"/>
              </a:rPr>
              <a:t>‒</a:t>
            </a:r>
            <a:r>
              <a:rPr lang="en-US" dirty="0" smtClean="0">
                <a:latin typeface="+mj-lt"/>
                <a:ea typeface="Tahoma"/>
                <a:cs typeface="Tahoma"/>
              </a:rPr>
              <a:t>)</a:t>
            </a:r>
            <a:endParaRPr lang="en-US" dirty="0" smtClean="0">
              <a:latin typeface="+mj-lt"/>
            </a:endParaRP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Higher latency (</a:t>
            </a:r>
            <a:r>
              <a:rPr lang="en-US" dirty="0" smtClean="0">
                <a:latin typeface="Tahoma"/>
                <a:ea typeface="Tahoma"/>
                <a:cs typeface="Tahoma"/>
              </a:rPr>
              <a:t>‒</a:t>
            </a:r>
            <a:r>
              <a:rPr lang="en-US" dirty="0" smtClean="0">
                <a:ea typeface="Tahoma"/>
                <a:cs typeface="Tahoma"/>
              </a:rPr>
              <a:t>)</a:t>
            </a:r>
            <a:endParaRPr lang="en-US" dirty="0" smtClean="0"/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Higher accuracy (</a:t>
            </a:r>
            <a:r>
              <a:rPr lang="en-US" b="1" dirty="0" smtClean="0"/>
              <a:t>+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Experiment </a:t>
            </a:r>
            <a:r>
              <a:rPr lang="en-US" dirty="0" smtClean="0">
                <a:latin typeface="Tahoma"/>
                <a:ea typeface="Tahoma"/>
                <a:cs typeface="Tahoma"/>
              </a:rPr>
              <a:t>‒</a:t>
            </a:r>
            <a:r>
              <a:rPr lang="en-US" dirty="0" smtClean="0"/>
              <a:t> Filter #2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87215" y="1430215"/>
            <a:ext cx="8458200" cy="703385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dirty="0" smtClean="0"/>
              <a:t>Are more than half of the dots blue?</a:t>
            </a:r>
            <a:endParaRPr lang="en-US" dirty="0"/>
          </a:p>
        </p:txBody>
      </p:sp>
      <p:grpSp>
        <p:nvGrpSpPr>
          <p:cNvPr id="21" name="Group 48"/>
          <p:cNvGrpSpPr/>
          <p:nvPr/>
        </p:nvGrpSpPr>
        <p:grpSpPr>
          <a:xfrm>
            <a:off x="1647230" y="2344992"/>
            <a:ext cx="5759410" cy="3063078"/>
            <a:chOff x="1413550" y="2903792"/>
            <a:chExt cx="5759410" cy="3063078"/>
          </a:xfrm>
        </p:grpSpPr>
        <p:sp>
          <p:nvSpPr>
            <p:cNvPr id="4" name="Oval 3"/>
            <p:cNvSpPr/>
            <p:nvPr/>
          </p:nvSpPr>
          <p:spPr bwMode="auto">
            <a:xfrm>
              <a:off x="1789470" y="3225307"/>
              <a:ext cx="324465" cy="334297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2642910" y="39974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1494830" y="50642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3089950" y="2930667"/>
              <a:ext cx="324465" cy="334297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410750" y="3621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1413550" y="36520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313470" y="4129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409230" y="355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683550" y="482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6158270" y="427178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985132" y="387915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301612" y="295459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702172" y="335083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062092" y="342195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5033132" y="30257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3976492" y="43973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2015612" y="521011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2249292" y="290379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4260972" y="505771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676012" y="550475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6018653" y="37369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452493" y="453955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754493" y="3127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612253" y="548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3854573" y="294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3925693" y="397059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4504813" y="4143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4982333" y="379787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648573" y="372675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1487293" y="426523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5314990" y="390602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3262670" y="472898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5538510" y="474930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198910" y="295098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1698030" y="439370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6168430" y="53385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4817150" y="4454667"/>
              <a:ext cx="384770" cy="39165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000030" y="49321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4674910" y="55316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3577630" y="547066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6483390" y="4861067"/>
              <a:ext cx="384770" cy="39165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6788190" y="40584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Live Experiment </a:t>
            </a:r>
            <a:r>
              <a:rPr lang="en-US" dirty="0" smtClean="0">
                <a:latin typeface="Tahoma"/>
                <a:ea typeface="Tahoma"/>
                <a:cs typeface="Tahoma"/>
              </a:rPr>
              <a:t>‒</a:t>
            </a:r>
            <a:r>
              <a:rPr lang="en-US" dirty="0" smtClean="0"/>
              <a:t> Two Filters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4294967295"/>
          </p:nvPr>
        </p:nvSpPr>
        <p:spPr>
          <a:xfrm>
            <a:off x="287215" y="1430215"/>
            <a:ext cx="8458200" cy="1211385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r>
              <a:rPr lang="en-US" dirty="0" smtClean="0"/>
              <a:t>Are there more than 40 dots</a:t>
            </a:r>
          </a:p>
          <a:p>
            <a:pPr algn="ctr"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990000"/>
                </a:solidFill>
              </a:rPr>
              <a:t>and</a:t>
            </a:r>
            <a:r>
              <a:rPr lang="en-US" dirty="0" smtClean="0"/>
              <a:t> are more than half of the dots blue?</a:t>
            </a:r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1647230" y="2822512"/>
            <a:ext cx="5759410" cy="3063078"/>
            <a:chOff x="1413550" y="2903792"/>
            <a:chExt cx="5759410" cy="3063078"/>
          </a:xfrm>
        </p:grpSpPr>
        <p:sp>
          <p:nvSpPr>
            <p:cNvPr id="4" name="Oval 3"/>
            <p:cNvSpPr/>
            <p:nvPr/>
          </p:nvSpPr>
          <p:spPr bwMode="auto">
            <a:xfrm>
              <a:off x="1789470" y="3225307"/>
              <a:ext cx="324465" cy="334297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5" name="Oval 4"/>
            <p:cNvSpPr/>
            <p:nvPr/>
          </p:nvSpPr>
          <p:spPr bwMode="auto">
            <a:xfrm>
              <a:off x="2642910" y="39974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1494830" y="506426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7" name="Oval 6"/>
            <p:cNvSpPr/>
            <p:nvPr/>
          </p:nvSpPr>
          <p:spPr bwMode="auto">
            <a:xfrm>
              <a:off x="3089950" y="2930667"/>
              <a:ext cx="324465" cy="334297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4410750" y="3621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9" name="Oval 8"/>
            <p:cNvSpPr/>
            <p:nvPr/>
          </p:nvSpPr>
          <p:spPr bwMode="auto">
            <a:xfrm>
              <a:off x="1413550" y="36520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0" name="Oval 9"/>
            <p:cNvSpPr/>
            <p:nvPr/>
          </p:nvSpPr>
          <p:spPr bwMode="auto">
            <a:xfrm>
              <a:off x="3313470" y="412954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1" name="Oval 10"/>
            <p:cNvSpPr/>
            <p:nvPr/>
          </p:nvSpPr>
          <p:spPr bwMode="auto">
            <a:xfrm>
              <a:off x="2409230" y="355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2" name="Oval 11"/>
            <p:cNvSpPr/>
            <p:nvPr/>
          </p:nvSpPr>
          <p:spPr bwMode="auto">
            <a:xfrm>
              <a:off x="2683550" y="482042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3" name="Oval 12"/>
            <p:cNvSpPr/>
            <p:nvPr/>
          </p:nvSpPr>
          <p:spPr bwMode="auto">
            <a:xfrm>
              <a:off x="6158270" y="4271787"/>
              <a:ext cx="324465" cy="334297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4" name="Oval 13"/>
            <p:cNvSpPr/>
            <p:nvPr/>
          </p:nvSpPr>
          <p:spPr bwMode="auto">
            <a:xfrm>
              <a:off x="1985132" y="387915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4301612" y="295459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6" name="Oval 15"/>
            <p:cNvSpPr/>
            <p:nvPr/>
          </p:nvSpPr>
          <p:spPr bwMode="auto">
            <a:xfrm>
              <a:off x="3702172" y="335083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7" name="Oval 16"/>
            <p:cNvSpPr/>
            <p:nvPr/>
          </p:nvSpPr>
          <p:spPr bwMode="auto">
            <a:xfrm>
              <a:off x="3062092" y="342195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8" name="Oval 17"/>
            <p:cNvSpPr/>
            <p:nvPr/>
          </p:nvSpPr>
          <p:spPr bwMode="auto">
            <a:xfrm>
              <a:off x="5033132" y="30257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19" name="Oval 18"/>
            <p:cNvSpPr/>
            <p:nvPr/>
          </p:nvSpPr>
          <p:spPr bwMode="auto">
            <a:xfrm>
              <a:off x="3976492" y="4397312"/>
              <a:ext cx="442453" cy="46211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0" name="Oval 19"/>
            <p:cNvSpPr/>
            <p:nvPr/>
          </p:nvSpPr>
          <p:spPr bwMode="auto">
            <a:xfrm>
              <a:off x="2015612" y="521011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2" name="Oval 21"/>
            <p:cNvSpPr/>
            <p:nvPr/>
          </p:nvSpPr>
          <p:spPr bwMode="auto">
            <a:xfrm>
              <a:off x="2249292" y="290379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3" name="Oval 22"/>
            <p:cNvSpPr/>
            <p:nvPr/>
          </p:nvSpPr>
          <p:spPr bwMode="auto">
            <a:xfrm>
              <a:off x="4260972" y="505771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4" name="Oval 23"/>
            <p:cNvSpPr/>
            <p:nvPr/>
          </p:nvSpPr>
          <p:spPr bwMode="auto">
            <a:xfrm>
              <a:off x="2676012" y="5504752"/>
              <a:ext cx="442453" cy="46211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5" name="Oval 24"/>
            <p:cNvSpPr/>
            <p:nvPr/>
          </p:nvSpPr>
          <p:spPr bwMode="auto">
            <a:xfrm>
              <a:off x="6018653" y="37369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6" name="Oval 25"/>
            <p:cNvSpPr/>
            <p:nvPr/>
          </p:nvSpPr>
          <p:spPr bwMode="auto">
            <a:xfrm>
              <a:off x="2452493" y="453955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7" name="Oval 26"/>
            <p:cNvSpPr/>
            <p:nvPr/>
          </p:nvSpPr>
          <p:spPr bwMode="auto">
            <a:xfrm>
              <a:off x="5754493" y="3127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8" name="Oval 27"/>
            <p:cNvSpPr/>
            <p:nvPr/>
          </p:nvSpPr>
          <p:spPr bwMode="auto">
            <a:xfrm>
              <a:off x="5612253" y="548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29" name="Oval 28"/>
            <p:cNvSpPr/>
            <p:nvPr/>
          </p:nvSpPr>
          <p:spPr bwMode="auto">
            <a:xfrm>
              <a:off x="3854573" y="294443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 bwMode="auto">
            <a:xfrm>
              <a:off x="3925693" y="397059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 bwMode="auto">
            <a:xfrm>
              <a:off x="4504813" y="4143312"/>
              <a:ext cx="209428" cy="215328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 bwMode="auto">
            <a:xfrm>
              <a:off x="4982333" y="379787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3" name="Oval 32"/>
            <p:cNvSpPr/>
            <p:nvPr/>
          </p:nvSpPr>
          <p:spPr bwMode="auto">
            <a:xfrm>
              <a:off x="6648573" y="372675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4" name="Oval 33"/>
            <p:cNvSpPr/>
            <p:nvPr/>
          </p:nvSpPr>
          <p:spPr bwMode="auto">
            <a:xfrm>
              <a:off x="1487293" y="4265232"/>
              <a:ext cx="209428" cy="215328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5" name="Oval 34"/>
            <p:cNvSpPr/>
            <p:nvPr/>
          </p:nvSpPr>
          <p:spPr bwMode="auto">
            <a:xfrm>
              <a:off x="5314990" y="390602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3262670" y="472898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 bwMode="auto">
            <a:xfrm>
              <a:off x="5538510" y="474930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0" name="Oval 39"/>
            <p:cNvSpPr/>
            <p:nvPr/>
          </p:nvSpPr>
          <p:spPr bwMode="auto">
            <a:xfrm>
              <a:off x="6198910" y="2950987"/>
              <a:ext cx="527010" cy="55421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1" name="Oval 40"/>
            <p:cNvSpPr/>
            <p:nvPr/>
          </p:nvSpPr>
          <p:spPr bwMode="auto">
            <a:xfrm>
              <a:off x="1698030" y="4393707"/>
              <a:ext cx="527010" cy="55421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2" name="Oval 41"/>
            <p:cNvSpPr/>
            <p:nvPr/>
          </p:nvSpPr>
          <p:spPr bwMode="auto">
            <a:xfrm>
              <a:off x="6168430" y="53385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3" name="Oval 42"/>
            <p:cNvSpPr/>
            <p:nvPr/>
          </p:nvSpPr>
          <p:spPr bwMode="auto">
            <a:xfrm>
              <a:off x="4817150" y="4454667"/>
              <a:ext cx="384770" cy="39165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4" name="Oval 43"/>
            <p:cNvSpPr/>
            <p:nvPr/>
          </p:nvSpPr>
          <p:spPr bwMode="auto">
            <a:xfrm>
              <a:off x="5000030" y="493218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5" name="Oval 44"/>
            <p:cNvSpPr/>
            <p:nvPr/>
          </p:nvSpPr>
          <p:spPr bwMode="auto">
            <a:xfrm>
              <a:off x="4674910" y="55316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6" name="Oval 45"/>
            <p:cNvSpPr/>
            <p:nvPr/>
          </p:nvSpPr>
          <p:spPr bwMode="auto">
            <a:xfrm>
              <a:off x="3577630" y="547066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7" name="Oval 46"/>
            <p:cNvSpPr/>
            <p:nvPr/>
          </p:nvSpPr>
          <p:spPr bwMode="auto">
            <a:xfrm>
              <a:off x="6483390" y="4861067"/>
              <a:ext cx="384770" cy="391653"/>
            </a:xfrm>
            <a:prstGeom prst="ellipse">
              <a:avLst/>
            </a:prstGeom>
            <a:solidFill>
              <a:srgbClr val="66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  <p:sp>
          <p:nvSpPr>
            <p:cNvPr id="48" name="Oval 47"/>
            <p:cNvSpPr/>
            <p:nvPr/>
          </p:nvSpPr>
          <p:spPr bwMode="auto">
            <a:xfrm>
              <a:off x="6788190" y="4058427"/>
              <a:ext cx="384770" cy="391653"/>
            </a:xfrm>
            <a:prstGeom prst="ellipse">
              <a:avLst/>
            </a:prstGeom>
            <a:solidFill>
              <a:srgbClr val="FFCCFF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non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400" b="0" i="0" u="none" strike="noStrike" cap="none" normalizeH="0" baseline="0" smtClean="0">
                <a:ln>
                  <a:noFill/>
                </a:ln>
                <a:solidFill>
                  <a:schemeClr val="accent2"/>
                </a:solidFill>
                <a:effectLst/>
                <a:latin typeface="Trebuchet MS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Trebuchet MS" pitchFamily="34" charset="0"/>
          </a:defRPr>
        </a:defPPr>
      </a:lstStyle>
    </a:lnDef>
  </a:objectDefaults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6918</TotalTime>
  <Words>793</Words>
  <Application>Microsoft Office PowerPoint</Application>
  <PresentationFormat>On-screen Show (4:3)</PresentationFormat>
  <Paragraphs>241</Paragraphs>
  <Slides>22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3_Default Design</vt:lpstr>
      <vt:lpstr>Data-Centric Human Computation</vt:lpstr>
      <vt:lpstr>Mega-Trends in C.S. Research</vt:lpstr>
      <vt:lpstr>Human Computation</vt:lpstr>
      <vt:lpstr>Crowdsourcing Research</vt:lpstr>
      <vt:lpstr>New Considerations &amp; Tradeoffs</vt:lpstr>
      <vt:lpstr>Live Experiment ‒ Human Filter</vt:lpstr>
      <vt:lpstr>Computing the Answer</vt:lpstr>
      <vt:lpstr>Live Experiment ‒ Filter #2</vt:lpstr>
      <vt:lpstr>Live Experiment ‒ Two Filters</vt:lpstr>
      <vt:lpstr>Computing the Answer</vt:lpstr>
      <vt:lpstr>Crowd Algorithms</vt:lpstr>
      <vt:lpstr>Algorithms We’ve Looked At</vt:lpstr>
      <vt:lpstr>Sample Results: Filtering</vt:lpstr>
      <vt:lpstr>Human-Powered Query Answering</vt:lpstr>
      <vt:lpstr>Human-Powered Query Answering</vt:lpstr>
      <vt:lpstr>Key Elements of Our Approach</vt:lpstr>
      <vt:lpstr>Deco: Declarative Crowdsourcing</vt:lpstr>
      <vt:lpstr>Deco: Declarative Crowdsourcing</vt:lpstr>
      <vt:lpstr>Deco: Declarative Crowdsourcing</vt:lpstr>
      <vt:lpstr>Deco: Declarative Crowdsourcing</vt:lpstr>
      <vt:lpstr>Crowdsourcing Research</vt:lpstr>
      <vt:lpstr>Data-Centric Human Computation</vt:lpstr>
    </vt:vector>
  </TitlesOfParts>
  <Company>Stanford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Jennifer Widom</dc:creator>
  <cp:lastModifiedBy>Aditya</cp:lastModifiedBy>
  <cp:revision>588</cp:revision>
  <dcterms:created xsi:type="dcterms:W3CDTF">2000-09-26T05:57:16Z</dcterms:created>
  <dcterms:modified xsi:type="dcterms:W3CDTF">2012-04-10T23:59:24Z</dcterms:modified>
</cp:coreProperties>
</file>