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37.xml.rels" ContentType="application/vnd.openxmlformats-package.relationships+xml"/>
  <Override PartName="/ppt/notesSlides/notesSlide40.xml" ContentType="application/vnd.openxmlformats-officedocument.presentationml.notesSlide+xml"/>
  <Override PartName="/ppt/notesSlides/notesSlide37.xml" ContentType="application/vnd.openxmlformats-officedocument.presentationml.notes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3.xml" ContentType="application/vnd.openxmlformats-officedocument.presentationml.slide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6.xml.rels" ContentType="application/vnd.openxmlformats-package.relationships+xml"/>
  <Override PartName="/ppt/slides/_rels/slide38.xml.rels" ContentType="application/vnd.openxmlformats-package.relationships+xml"/>
  <Override PartName="/ppt/slides/_rels/slide35.xml.rels" ContentType="application/vnd.openxmlformats-package.relationships+xml"/>
  <Override PartName="/ppt/slides/_rels/slide32.xml.rels" ContentType="application/vnd.openxmlformats-package.relationships+xml"/>
  <Override PartName="/ppt/slides/_rels/slide29.xml.rels" ContentType="application/vnd.openxmlformats-package.relationships+xml"/>
  <Override PartName="/ppt/slides/_rels/slide24.xml.rels" ContentType="application/vnd.openxmlformats-package.relationships+xml"/>
  <Override PartName="/ppt/slides/_rels/slide31.xml.rels" ContentType="application/vnd.openxmlformats-package.relationships+xml"/>
  <Override PartName="/ppt/slides/_rels/slide28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15.xml.rels" ContentType="application/vnd.openxmlformats-package.relationships+xml"/>
  <Override PartName="/ppt/slides/_rels/slide20.xml.rels" ContentType="application/vnd.openxmlformats-package.relationships+xml"/>
  <Override PartName="/ppt/slides/_rels/slide30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37.xml.rels" ContentType="application/vnd.openxmlformats-package.relationships+xml"/>
  <Override PartName="/ppt/slides/_rels/slide4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3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4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4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23.png" ContentType="image/png"/>
  <Override PartName="/ppt/media/image24.png" ContentType="image/png"/>
  <Override PartName="/ppt/media/image21.png" ContentType="image/png"/>
  <Override PartName="/ppt/media/image20.png" ContentType="image/png"/>
  <Override PartName="/ppt/media/image17.png" ContentType="image/png"/>
  <Override PartName="/ppt/media/image14.png" ContentType="image/png"/>
  <Override PartName="/ppt/media/image16.png" ContentType="image/png"/>
  <Override PartName="/ppt/media/image13.png" ContentType="image/png"/>
  <Override PartName="/ppt/media/image11.png" ContentType="image/png"/>
  <Override PartName="/ppt/media/image9.png" ContentType="image/png"/>
  <Override PartName="/ppt/media/image15.png" ContentType="image/png"/>
  <Override PartName="/ppt/media/image22.png" ContentType="image/png"/>
  <Override PartName="/ppt/media/image8.jpeg" ContentType="image/jpeg"/>
  <Override PartName="/ppt/media/image19.png" ContentType="image/png"/>
  <Override PartName="/ppt/media/image5.jpeg" ContentType="image/jpeg"/>
  <Override PartName="/ppt/media/image12.jpeg" ContentType="image/jpeg"/>
  <Override PartName="/ppt/media/image18.png" ContentType="image/png"/>
  <Override PartName="/ppt/media/image4.png" ContentType="image/png"/>
  <Override PartName="/ppt/media/image7.png" ContentType="image/png"/>
  <Override PartName="/ppt/media/image3.png" ContentType="image/png"/>
  <Override PartName="/ppt/media/image2.jpeg" ContentType="image/jpeg"/>
  <Override PartName="/ppt/media/image6.png" ContentType="image/png"/>
  <Override PartName="/ppt/media/image10.png" ContentType="image/png"/>
  <Override PartName="/ppt/media/image1.jpeg" ContentType="image/jpeg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8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182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183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184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BEC5DBCB-2335-43CB-8C56-8F595E4E0A87}" type="slidenum">
              <a:rPr lang="en-US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r>
              <a:rPr lang="en-US" sz="2000" strike="noStrike">
                <a:latin typeface="Arial"/>
              </a:rPr>
              <a:t>Text selection: extract selected text and any surrounding text within a 5-token window.</a:t>
            </a:r>
            <a:endParaRPr/>
          </a:p>
        </p:txBody>
      </p:sp>
      <p:sp>
        <p:nvSpPr>
          <p:cNvPr id="27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ADDAE8D-822E-4DB5-BC9B-B350D68DED8A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r>
              <a:rPr lang="en-US" sz="2000" strike="noStrike">
                <a:latin typeface="Arial"/>
              </a:rPr>
              <a:t>Row selection predicate: complexity=(number of clauses).</a:t>
            </a:r>
            <a:endParaRPr/>
          </a:p>
          <a:p>
            <a:r>
              <a:rPr lang="en-US" sz="2000" strike="noStrike">
                <a:latin typeface="Arial"/>
              </a:rPr>
              <a:t>Regex: complexity=(number of tokens)</a:t>
            </a:r>
            <a:endParaRPr/>
          </a:p>
          <a:p>
            <a:r>
              <a:rPr lang="en-US" sz="2000" strike="noStrike">
                <a:latin typeface="Arial"/>
              </a:rPr>
              <a:t>Else 0.</a:t>
            </a:r>
            <a:endParaRPr/>
          </a:p>
        </p:txBody>
      </p:sp>
      <p:sp>
        <p:nvSpPr>
          <p:cNvPr id="27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87850AC-1E36-4FF6-87B9-EBF4735A6004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6" name="" descr=""/>
          <p:cNvPicPr/>
          <p:nvPr/>
        </p:nvPicPr>
        <p:blipFill>
          <a:blip r:embed="rId2"/>
          <a:stretch/>
        </p:blipFill>
        <p:spPr>
          <a:xfrm>
            <a:off x="1735560" y="14810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47" name="" descr=""/>
          <p:cNvPicPr/>
          <p:nvPr/>
        </p:nvPicPr>
        <p:blipFill>
          <a:blip r:embed="rId3"/>
          <a:stretch/>
        </p:blipFill>
        <p:spPr>
          <a:xfrm>
            <a:off x="1735560" y="14810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9" name="" descr=""/>
          <p:cNvPicPr/>
          <p:nvPr/>
        </p:nvPicPr>
        <p:blipFill>
          <a:blip r:embed="rId2"/>
          <a:stretch/>
        </p:blipFill>
        <p:spPr>
          <a:xfrm>
            <a:off x="1735560" y="14810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90" name="" descr=""/>
          <p:cNvPicPr/>
          <p:nvPr/>
        </p:nvPicPr>
        <p:blipFill>
          <a:blip r:embed="rId3"/>
          <a:stretch/>
        </p:blipFill>
        <p:spPr>
          <a:xfrm>
            <a:off x="1735560" y="14810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subTitle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32" name="" descr=""/>
          <p:cNvPicPr/>
          <p:nvPr/>
        </p:nvPicPr>
        <p:blipFill>
          <a:blip r:embed="rId2"/>
          <a:stretch/>
        </p:blipFill>
        <p:spPr>
          <a:xfrm>
            <a:off x="1735560" y="14810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33" name="" descr=""/>
          <p:cNvPicPr/>
          <p:nvPr/>
        </p:nvPicPr>
        <p:blipFill>
          <a:blip r:embed="rId3"/>
          <a:stretch/>
        </p:blipFill>
        <p:spPr>
          <a:xfrm>
            <a:off x="1735560" y="14810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78" name="" descr=""/>
          <p:cNvPicPr/>
          <p:nvPr/>
        </p:nvPicPr>
        <p:blipFill>
          <a:blip r:embed="rId2"/>
          <a:stretch/>
        </p:blipFill>
        <p:spPr>
          <a:xfrm>
            <a:off x="1735560" y="14810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79" name="" descr=""/>
          <p:cNvPicPr/>
          <p:nvPr/>
        </p:nvPicPr>
        <p:blipFill>
          <a:blip r:embed="rId3"/>
          <a:stretch/>
        </p:blipFill>
        <p:spPr>
          <a:xfrm>
            <a:off x="1735560" y="14810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/>
            <a:ahLst/>
            <a:rect l="0" t="0" r="r" b="b"/>
            <a:pathLst>
              <a:path w="7486" h="338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-53640" y="5785200"/>
            <a:ext cx="3801600" cy="837720"/>
          </a:xfrm>
          <a:custGeom>
            <a:avLst/>
            <a:gdLst/>
            <a:ahLst/>
            <a:rect l="0" t="0" r="r" b="b"/>
            <a:pathLst>
              <a:path w="5592" h="589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>
            <a:blip r:embed="rId2"/>
            <a:tile/>
          </a:blipFill>
          <a:ln w="12600">
            <a:noFill/>
          </a:ln>
          <a:effectLst>
            <a:outerShdw blurRad="50800" dir="5400000" dist="381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</p:sp>
      <p:sp>
        <p:nvSpPr>
          <p:cNvPr id="4" name="CustomShape 5"/>
          <p:cNvSpPr/>
          <p:nvPr/>
        </p:nvSpPr>
        <p:spPr>
          <a:xfrm>
            <a:off x="0" y="4664160"/>
            <a:ext cx="9150840" cy="360"/>
          </a:xfrm>
          <a:prstGeom prst="rtTriangle">
            <a:avLst/>
          </a:prstGeom>
          <a:gradFill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/>
          </a:gradFill>
          <a:ln w="12600">
            <a:noFill/>
          </a:ln>
          <a:effectLst>
            <a:outerShdw blurRad="50800" dir="5400000" dist="381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685800" y="1752480"/>
            <a:ext cx="7772040" cy="1829520"/>
          </a:xfrm>
          <a:prstGeom prst="rect">
            <a:avLst/>
          </a:prstGeom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r>
              <a:rPr b="1" lang="en-US" sz="4800" strike="noStrike">
                <a:solidFill>
                  <a:srgbClr val="464646"/>
                </a:solidFill>
                <a:latin typeface="Lucida Sans Unicode"/>
              </a:rPr>
              <a:t>Click to edit the title text formatClick to edit Master title style</a:t>
            </a:r>
            <a:endParaRPr/>
          </a:p>
        </p:txBody>
      </p:sp>
      <p:sp>
        <p:nvSpPr>
          <p:cNvPr id="6" name="CustomShape 7"/>
          <p:cNvSpPr/>
          <p:nvPr/>
        </p:nvSpPr>
        <p:spPr>
          <a:xfrm>
            <a:off x="1687680" y="4952880"/>
            <a:ext cx="7455960" cy="487800"/>
          </a:xfrm>
          <a:custGeom>
            <a:avLst/>
            <a:gdLst/>
            <a:ahLst/>
            <a:rect l="0" t="0" r="r" b="b"/>
            <a:pathLst>
              <a:path w="4698" h="368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8"/>
          <p:cNvSpPr/>
          <p:nvPr/>
        </p:nvSpPr>
        <p:spPr>
          <a:xfrm>
            <a:off x="35280" y="5237640"/>
            <a:ext cx="9108360" cy="788400"/>
          </a:xfrm>
          <a:custGeom>
            <a:avLst/>
            <a:gdLst/>
            <a:ahLst/>
            <a:rect l="0" t="0" r="r" b="b"/>
            <a:pathLst>
              <a:path w="5761" h="529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CustomShape 9"/>
          <p:cNvSpPr/>
          <p:nvPr/>
        </p:nvSpPr>
        <p:spPr>
          <a:xfrm>
            <a:off x="0" y="5001120"/>
            <a:ext cx="9143640" cy="1863720"/>
          </a:xfrm>
          <a:custGeom>
            <a:avLst/>
            <a:gdLst/>
            <a:ahLst/>
            <a:rect l="0" t="0" r="r" b="b"/>
            <a:pathLst>
              <a:path w="5761" h="1249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</a:path>
            </a:pathLst>
          </a:custGeom>
          <a:blipFill>
            <a:blip r:embed="rId3"/>
            <a:tile/>
          </a:blipFill>
          <a:ln w="12600">
            <a:noFill/>
          </a:ln>
          <a:effectLst>
            <a:outerShdw blurRad="50800" dir="5400000" dist="381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Line 10"/>
          <p:cNvSpPr/>
          <p:nvPr/>
        </p:nvSpPr>
        <p:spPr>
          <a:xfrm>
            <a:off x="-3600" y="4997520"/>
            <a:ext cx="9147600" cy="79020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</p:sp>
      <p:sp>
        <p:nvSpPr>
          <p:cNvPr id="10" name="PlaceHolder 11"/>
          <p:cNvSpPr>
            <a:spLocks noGrp="1"/>
          </p:cNvSpPr>
          <p:nvPr>
            <p:ph type="dt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en-US" sz="1000" strike="noStrike">
                <a:solidFill>
                  <a:srgbClr val="ffffff"/>
                </a:solidFill>
                <a:latin typeface="Lucida Sans Unicode"/>
              </a:rPr>
              <a:t>10/9/15</a:t>
            </a:r>
            <a:endParaRPr/>
          </a:p>
        </p:txBody>
      </p:sp>
      <p:sp>
        <p:nvSpPr>
          <p:cNvPr id="11" name="PlaceHolder 12"/>
          <p:cNvSpPr>
            <a:spLocks noGrp="1"/>
          </p:cNvSpPr>
          <p:nvPr>
            <p:ph type="ftr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rIns="90000" tIns="45000" bIns="45000" anchor="b"/>
          <a:p>
            <a:endParaRPr/>
          </a:p>
        </p:txBody>
      </p:sp>
      <p:sp>
        <p:nvSpPr>
          <p:cNvPr id="12" name="PlaceHolder 13"/>
          <p:cNvSpPr>
            <a:spLocks noGrp="1"/>
          </p:cNvSpPr>
          <p:nvPr>
            <p:ph type="sldNum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fld id="{CCE37234-E36B-48E6-81DD-C81DB21A8625}" type="slidenum">
              <a:rPr lang="en-US" sz="1000" strike="noStrike">
                <a:solidFill>
                  <a:srgbClr val="ffffff"/>
                </a:solidFill>
                <a:latin typeface="Lucida Sans Unicode"/>
              </a:rPr>
              <a:t>&lt;number&gt;</a:t>
            </a:fld>
            <a:endParaRPr/>
          </a:p>
        </p:txBody>
      </p:sp>
      <p:sp>
        <p:nvSpPr>
          <p:cNvPr id="13" name="PlaceHolder 1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700">
                <a:latin typeface="Lucida Sans Unicode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100">
                <a:latin typeface="Lucida Sans Unicode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900">
                <a:latin typeface="Lucida Sans Unicode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Lucida Sans Unicode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Lucida Sans Unicode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Lucida Sans Unicode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Lucida Sans Unicode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/>
            <a:ahLst/>
            <a:rect l="0" t="0" r="r" b="b"/>
            <a:pathLst>
              <a:path w="7486" h="338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2"/>
          <p:cNvSpPr/>
          <p:nvPr/>
        </p:nvSpPr>
        <p:spPr>
          <a:xfrm>
            <a:off x="-53640" y="5785200"/>
            <a:ext cx="3801600" cy="837720"/>
          </a:xfrm>
          <a:custGeom>
            <a:avLst/>
            <a:gdLst/>
            <a:ahLst/>
            <a:rect l="0" t="0" r="r" b="b"/>
            <a:pathLst>
              <a:path w="5592" h="589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>
            <a:blip r:embed="rId2"/>
            <a:tile/>
          </a:blipFill>
          <a:ln w="12600">
            <a:noFill/>
          </a:ln>
          <a:effectLst>
            <a:outerShdw blurRad="50800" dir="5400000" dist="381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1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Wingdings 2" charset="2"/>
              <a:buChar char=""/>
            </a:pPr>
            <a:r>
              <a:rPr lang="en-US" sz="2100" strike="noStrike">
                <a:solidFill>
                  <a:srgbClr val="000000"/>
                </a:solidFill>
                <a:latin typeface="Lucida Sans Unicode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Wingdings 2" charset="2"/>
              <a:buChar char=""/>
            </a:pPr>
            <a:r>
              <a:rPr lang="en-US" sz="1900" strike="noStrike">
                <a:solidFill>
                  <a:srgbClr val="000000"/>
                </a:solidFill>
                <a:latin typeface="Lucida Sans Unicode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Wingdings 2" charset="2"/>
              <a:buChar char=""/>
            </a:pPr>
            <a:r>
              <a:rPr lang="en-US" strike="noStrike">
                <a:solidFill>
                  <a:srgbClr val="000000"/>
                </a:solidFill>
                <a:latin typeface="Lucida Sans Unicode"/>
              </a:rPr>
              <a:t>Fifth level</a:t>
            </a:r>
            <a:endParaRPr/>
          </a:p>
        </p:txBody>
      </p:sp>
      <p:sp>
        <p:nvSpPr>
          <p:cNvPr id="53" name="PlaceHolder 6"/>
          <p:cNvSpPr>
            <a:spLocks noGrp="1"/>
          </p:cNvSpPr>
          <p:nvPr>
            <p:ph type="dt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en-US" sz="1000" strike="noStrike">
                <a:solidFill>
                  <a:srgbClr val="000000"/>
                </a:solidFill>
                <a:latin typeface="Lucida Sans Unicode"/>
              </a:rPr>
              <a:t>10/9/15</a:t>
            </a:r>
            <a:endParaRPr/>
          </a:p>
        </p:txBody>
      </p:sp>
      <p:sp>
        <p:nvSpPr>
          <p:cNvPr id="54" name="PlaceHolder 7"/>
          <p:cNvSpPr>
            <a:spLocks noGrp="1"/>
          </p:cNvSpPr>
          <p:nvPr>
            <p:ph type="ftr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rIns="90000" tIns="45000" bIns="45000" anchor="b"/>
          <a:p>
            <a:endParaRPr/>
          </a:p>
        </p:txBody>
      </p:sp>
      <p:sp>
        <p:nvSpPr>
          <p:cNvPr id="55" name="PlaceHolder 8"/>
          <p:cNvSpPr>
            <a:spLocks noGrp="1"/>
          </p:cNvSpPr>
          <p:nvPr>
            <p:ph type="sldNum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4D888FC8-0BF0-437B-A816-55DB8928B99D}" type="slidenum">
              <a:rPr lang="en-US" sz="1000" strike="noStrike">
                <a:solidFill>
                  <a:srgbClr val="000000"/>
                </a:solidFill>
                <a:latin typeface="Lucida Sans Unicode"/>
              </a:rPr>
              <a:t>&lt;number&gt;</a:t>
            </a:fld>
            <a:endParaRPr/>
          </a:p>
        </p:txBody>
      </p:sp>
      <p:sp>
        <p:nvSpPr>
          <p:cNvPr id="56" name="PlaceHolder 9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Click to edit the title text formatClick to edit Master title style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/>
            <a:ahLst/>
            <a:rect l="0" t="0" r="r" b="b"/>
            <a:pathLst>
              <a:path w="7486" h="338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2"/>
          <p:cNvSpPr/>
          <p:nvPr/>
        </p:nvSpPr>
        <p:spPr>
          <a:xfrm>
            <a:off x="-53640" y="5785200"/>
            <a:ext cx="3801600" cy="837720"/>
          </a:xfrm>
          <a:custGeom>
            <a:avLst/>
            <a:gdLst/>
            <a:ahLst/>
            <a:rect l="0" t="0" r="r" b="b"/>
            <a:pathLst>
              <a:path w="5592" h="589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>
            <a:blip r:embed="rId2"/>
            <a:tile/>
          </a:blipFill>
          <a:ln w="12600">
            <a:noFill/>
          </a:ln>
          <a:effectLst>
            <a:outerShdw blurRad="50800" dir="5400000" dist="381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4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</p:sp>
      <p:sp>
        <p:nvSpPr>
          <p:cNvPr id="95" name="PlaceHolder 5"/>
          <p:cNvSpPr>
            <a:spLocks noGrp="1"/>
          </p:cNvSpPr>
          <p:nvPr>
            <p:ph type="dt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en-US" sz="1000" strike="noStrike">
                <a:solidFill>
                  <a:srgbClr val="ffffff"/>
                </a:solidFill>
                <a:latin typeface="Lucida Sans Unicode"/>
              </a:rPr>
              <a:t>10/9/15</a:t>
            </a:r>
            <a:endParaRPr/>
          </a:p>
        </p:txBody>
      </p:sp>
      <p:sp>
        <p:nvSpPr>
          <p:cNvPr id="96" name="PlaceHolder 6"/>
          <p:cNvSpPr>
            <a:spLocks noGrp="1"/>
          </p:cNvSpPr>
          <p:nvPr>
            <p:ph type="ftr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rIns="90000" tIns="45000" bIns="45000" anchor="b"/>
          <a:p>
            <a:endParaRPr/>
          </a:p>
        </p:txBody>
      </p:sp>
      <p:sp>
        <p:nvSpPr>
          <p:cNvPr id="97" name="PlaceHolder 7"/>
          <p:cNvSpPr>
            <a:spLocks noGrp="1"/>
          </p:cNvSpPr>
          <p:nvPr>
            <p:ph type="sldNum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9D2D7E6E-CDE4-4B22-8B46-3531FD204383}" type="slidenum">
              <a:rPr lang="en-US" sz="1000" strike="noStrike">
                <a:solidFill>
                  <a:srgbClr val="ffffff"/>
                </a:solidFill>
                <a:latin typeface="Lucida Sans Unicode"/>
              </a:rPr>
              <a:t>&lt;number&gt;</a:t>
            </a:fld>
            <a:endParaRPr/>
          </a:p>
        </p:txBody>
      </p:sp>
      <p:sp>
        <p:nvSpPr>
          <p:cNvPr id="98" name="PlaceHolder 8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def5fa"/>
                </a:solidFill>
                <a:latin typeface="Lucida Sans Unicode"/>
              </a:rPr>
              <a:t>Click to edit the title text formatClick to edit Master title style</a:t>
            </a:r>
            <a:endParaRPr/>
          </a:p>
        </p:txBody>
      </p:sp>
      <p:sp>
        <p:nvSpPr>
          <p:cNvPr id="99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700">
                <a:latin typeface="Lucida Sans Unicode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100">
                <a:latin typeface="Lucida Sans Unicode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900">
                <a:latin typeface="Lucida Sans Unicode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Lucida Sans Unicode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Lucida Sans Unicode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Lucida Sans Unicode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Lucida Sans Unicode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/>
            <a:ahLst/>
            <a:rect l="0" t="0" r="r" b="b"/>
            <a:pathLst>
              <a:path w="7486" h="338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2"/>
          <p:cNvSpPr/>
          <p:nvPr/>
        </p:nvSpPr>
        <p:spPr>
          <a:xfrm>
            <a:off x="-53640" y="5785200"/>
            <a:ext cx="3801600" cy="837720"/>
          </a:xfrm>
          <a:custGeom>
            <a:avLst/>
            <a:gdLst/>
            <a:ahLst/>
            <a:rect l="0" t="0" r="r" b="b"/>
            <a:pathLst>
              <a:path w="5592" h="589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>
            <a:blip r:embed="rId3"/>
            <a:tile/>
          </a:blipFill>
          <a:ln w="12600">
            <a:noFill/>
          </a:ln>
          <a:effectLst>
            <a:outerShdw blurRad="50800" dir="5400000" dist="381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7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</p:sp>
      <p:sp>
        <p:nvSpPr>
          <p:cNvPr id="138" name="PlaceHolder 5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29240" cy="114264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Click to edit the title text formatClick to edit Master title style</a:t>
            </a:r>
            <a:endParaRPr/>
          </a:p>
        </p:txBody>
      </p:sp>
      <p:sp>
        <p:nvSpPr>
          <p:cNvPr id="139" name="PlaceHolder 6"/>
          <p:cNvSpPr>
            <a:spLocks noGrp="1"/>
          </p:cNvSpPr>
          <p:nvPr>
            <p:ph type="body"/>
          </p:nvPr>
        </p:nvSpPr>
        <p:spPr>
          <a:xfrm>
            <a:off x="457200" y="5410080"/>
            <a:ext cx="4039920" cy="761760"/>
          </a:xfrm>
          <a:prstGeom prst="rect">
            <a:avLst/>
          </a:prstGeom>
        </p:spPr>
        <p:txBody>
          <a:bodyPr lIns="182880" rIns="90000" tIns="45000" bIns="45000" anchor="ctr"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ffffff"/>
                </a:solidFill>
                <a:latin typeface="Lucida Sans Unicode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ffffff"/>
                </a:solidFill>
                <a:latin typeface="Lucida Sans Unicode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ffffff"/>
                </a:solidFill>
                <a:latin typeface="Lucida Sans Unicode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ffffff"/>
                </a:solidFill>
                <a:latin typeface="Lucida Sans Unicode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ffffff"/>
                </a:solidFill>
                <a:latin typeface="Lucida Sans Unicode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ffffff"/>
                </a:solidFill>
                <a:latin typeface="Lucida Sans Unicode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ffffff"/>
                </a:solidFill>
                <a:latin typeface="Lucida Sans Unicode"/>
              </a:rPr>
              <a:t>Seventh Outline LevelClick to edit Master text styles</a:t>
            </a:r>
            <a:endParaRPr/>
          </a:p>
        </p:txBody>
      </p:sp>
      <p:sp>
        <p:nvSpPr>
          <p:cNvPr id="140" name="PlaceHolder 7"/>
          <p:cNvSpPr>
            <a:spLocks noGrp="1"/>
          </p:cNvSpPr>
          <p:nvPr>
            <p:ph type="body"/>
          </p:nvPr>
        </p:nvSpPr>
        <p:spPr>
          <a:xfrm>
            <a:off x="4645080" y="5410080"/>
            <a:ext cx="4041360" cy="761760"/>
          </a:xfrm>
          <a:prstGeom prst="rect">
            <a:avLst/>
          </a:prstGeom>
        </p:spPr>
        <p:txBody>
          <a:bodyPr lIns="182880" rIns="90000" tIns="45000" bIns="45000" anchor="ctr"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ffffff"/>
                </a:solidFill>
                <a:latin typeface="Lucida Sans Unicode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ffffff"/>
                </a:solidFill>
                <a:latin typeface="Lucida Sans Unicode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ffffff"/>
                </a:solidFill>
                <a:latin typeface="Lucida Sans Unicode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ffffff"/>
                </a:solidFill>
                <a:latin typeface="Lucida Sans Unicode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ffffff"/>
                </a:solidFill>
                <a:latin typeface="Lucida Sans Unicode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ffffff"/>
                </a:solidFill>
                <a:latin typeface="Lucida Sans Unicode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ffffff"/>
                </a:solidFill>
                <a:latin typeface="Lucida Sans Unicode"/>
              </a:rPr>
              <a:t>Seventh Outline LevelClick to edit Master text styles</a:t>
            </a:r>
            <a:endParaRPr/>
          </a:p>
        </p:txBody>
      </p:sp>
      <p:sp>
        <p:nvSpPr>
          <p:cNvPr id="141" name="PlaceHolder 8"/>
          <p:cNvSpPr>
            <a:spLocks noGrp="1"/>
          </p:cNvSpPr>
          <p:nvPr>
            <p:ph type="body"/>
          </p:nvPr>
        </p:nvSpPr>
        <p:spPr>
          <a:xfrm>
            <a:off x="457200" y="1444320"/>
            <a:ext cx="4039920" cy="3941280"/>
          </a:xfrm>
          <a:prstGeom prst="rect">
            <a:avLst/>
          </a:prstGeom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Lucida Sans Unicode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Lucida Sans Unicode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Lucida Sans Unicode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Lucida Sans Unicode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Lucida Sans Unicode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Lucida Sans Unicode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400" strike="noStrike">
                <a:solidFill>
                  <a:srgbClr val="000000"/>
                </a:solidFill>
                <a:latin typeface="Lucida Sans Unicode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en-US" sz="2000" strike="noStrike">
                <a:solidFill>
                  <a:srgbClr val="000000"/>
                </a:solidFill>
                <a:latin typeface="Lucida Sans Unicode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Wingdings 2" charset="2"/>
              <a:buChar char=""/>
            </a:pPr>
            <a:r>
              <a:rPr lang="en-US" strike="noStrike">
                <a:solidFill>
                  <a:srgbClr val="000000"/>
                </a:solidFill>
                <a:latin typeface="Lucida Sans Unicode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Wingdings 2" charset="2"/>
              <a:buChar char=""/>
            </a:pPr>
            <a:r>
              <a:rPr lang="en-US" sz="1600" strike="noStrike">
                <a:solidFill>
                  <a:srgbClr val="000000"/>
                </a:solidFill>
                <a:latin typeface="Lucida Sans Unicode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Wingdings 2" charset="2"/>
              <a:buChar char=""/>
            </a:pPr>
            <a:r>
              <a:rPr lang="en-US" sz="1600" strike="noStrike">
                <a:solidFill>
                  <a:srgbClr val="000000"/>
                </a:solidFill>
                <a:latin typeface="Lucida Sans Unicode"/>
              </a:rPr>
              <a:t>Fifth level</a:t>
            </a:r>
            <a:endParaRPr/>
          </a:p>
        </p:txBody>
      </p:sp>
      <p:sp>
        <p:nvSpPr>
          <p:cNvPr id="142" name="PlaceHolder 9"/>
          <p:cNvSpPr>
            <a:spLocks noGrp="1"/>
          </p:cNvSpPr>
          <p:nvPr>
            <p:ph type="body"/>
          </p:nvPr>
        </p:nvSpPr>
        <p:spPr>
          <a:xfrm>
            <a:off x="4645080" y="1444320"/>
            <a:ext cx="4041360" cy="3941280"/>
          </a:xfrm>
          <a:prstGeom prst="rect">
            <a:avLst/>
          </a:prstGeom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Lucida Sans Unicode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Lucida Sans Unicode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Lucida Sans Unicode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Lucida Sans Unicode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Lucida Sans Unicode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Lucida Sans Unicode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400" strike="noStrike">
                <a:solidFill>
                  <a:srgbClr val="000000"/>
                </a:solidFill>
                <a:latin typeface="Lucida Sans Unicode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en-US" sz="2000" strike="noStrike">
                <a:solidFill>
                  <a:srgbClr val="000000"/>
                </a:solidFill>
                <a:latin typeface="Lucida Sans Unicode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Wingdings 2" charset="2"/>
              <a:buChar char=""/>
            </a:pPr>
            <a:r>
              <a:rPr lang="en-US" strike="noStrike">
                <a:solidFill>
                  <a:srgbClr val="000000"/>
                </a:solidFill>
                <a:latin typeface="Lucida Sans Unicode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Wingdings 2" charset="2"/>
              <a:buChar char=""/>
            </a:pPr>
            <a:r>
              <a:rPr lang="en-US" sz="1600" strike="noStrike">
                <a:solidFill>
                  <a:srgbClr val="000000"/>
                </a:solidFill>
                <a:latin typeface="Lucida Sans Unicode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Wingdings 2" charset="2"/>
              <a:buChar char=""/>
            </a:pPr>
            <a:r>
              <a:rPr lang="en-US" sz="1600" strike="noStrike">
                <a:solidFill>
                  <a:srgbClr val="000000"/>
                </a:solidFill>
                <a:latin typeface="Lucida Sans Unicode"/>
              </a:rPr>
              <a:t>Fifth level</a:t>
            </a:r>
            <a:endParaRPr/>
          </a:p>
        </p:txBody>
      </p:sp>
      <p:sp>
        <p:nvSpPr>
          <p:cNvPr id="143" name="PlaceHolder 10"/>
          <p:cNvSpPr>
            <a:spLocks noGrp="1"/>
          </p:cNvSpPr>
          <p:nvPr>
            <p:ph type="dt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en-US" sz="1000" strike="noStrike">
                <a:solidFill>
                  <a:srgbClr val="000000"/>
                </a:solidFill>
                <a:latin typeface="Lucida Sans Unicode"/>
              </a:rPr>
              <a:t>10/9/15</a:t>
            </a:r>
            <a:endParaRPr/>
          </a:p>
        </p:txBody>
      </p:sp>
      <p:sp>
        <p:nvSpPr>
          <p:cNvPr id="144" name="PlaceHolder 11"/>
          <p:cNvSpPr>
            <a:spLocks noGrp="1"/>
          </p:cNvSpPr>
          <p:nvPr>
            <p:ph type="ftr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rIns="90000" tIns="45000" bIns="45000" anchor="b"/>
          <a:p>
            <a:endParaRPr/>
          </a:p>
        </p:txBody>
      </p:sp>
      <p:sp>
        <p:nvSpPr>
          <p:cNvPr id="145" name="PlaceHolder 12"/>
          <p:cNvSpPr>
            <a:spLocks noGrp="1"/>
          </p:cNvSpPr>
          <p:nvPr>
            <p:ph type="sldNum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8D6389CD-82A1-4FA8-99ED-AA27073D4A0D}" type="slidenum">
              <a:rPr lang="en-US" sz="1000" strike="noStrike">
                <a:solidFill>
                  <a:srgbClr val="000000"/>
                </a:solidFill>
                <a:latin typeface="Lucida Sans Unicode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685800" y="1752480"/>
            <a:ext cx="7772040" cy="1829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r>
              <a:rPr b="1" lang="en-US" sz="4800" strike="noStrike">
                <a:solidFill>
                  <a:srgbClr val="464646"/>
                </a:solidFill>
                <a:latin typeface="Lucida Sans Unicode"/>
              </a:rPr>
              <a:t>Wrangler: Interactive Visual Specification of Data Transformation Scripts</a:t>
            </a:r>
            <a:endParaRPr/>
          </a:p>
        </p:txBody>
      </p:sp>
      <p:sp>
        <p:nvSpPr>
          <p:cNvPr id="186" name="TextShape 2"/>
          <p:cNvSpPr txBox="1"/>
          <p:nvPr/>
        </p:nvSpPr>
        <p:spPr>
          <a:xfrm>
            <a:off x="685800" y="3611520"/>
            <a:ext cx="7772040" cy="119952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/>
          <a:p>
            <a:pPr algn="r">
              <a:lnSpc>
                <a:spcPct val="100000"/>
              </a:lnSpc>
            </a:pPr>
            <a:r>
              <a:rPr lang="en-US" sz="2700" strike="noStrike">
                <a:solidFill>
                  <a:srgbClr val="464646"/>
                </a:solidFill>
                <a:latin typeface="Lucida Sans Unicode"/>
              </a:rPr>
              <a:t>Presented by Tifany Yung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2700" strike="noStrike">
                <a:solidFill>
                  <a:srgbClr val="464646"/>
                </a:solidFill>
                <a:latin typeface="Lucida Sans Unicode"/>
              </a:rPr>
              <a:t>October 5, 2015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2" descr=""/>
          <p:cNvPicPr/>
          <p:nvPr/>
        </p:nvPicPr>
        <p:blipFill>
          <a:blip r:embed="rId1"/>
          <a:stretch/>
        </p:blipFill>
        <p:spPr>
          <a:xfrm>
            <a:off x="1490040" y="1481040"/>
            <a:ext cx="6163560" cy="4525560"/>
          </a:xfrm>
          <a:prstGeom prst="rect">
            <a:avLst/>
          </a:prstGeom>
          <a:ln w="9360">
            <a:noFill/>
          </a:ln>
        </p:spPr>
      </p:pic>
      <p:sp>
        <p:nvSpPr>
          <p:cNvPr id="20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Fold transform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2" descr=""/>
          <p:cNvPicPr/>
          <p:nvPr/>
        </p:nvPicPr>
        <p:blipFill>
          <a:blip r:embed="rId1"/>
          <a:stretch/>
        </p:blipFill>
        <p:spPr>
          <a:xfrm>
            <a:off x="457200" y="1824840"/>
            <a:ext cx="8229240" cy="3838320"/>
          </a:xfrm>
          <a:prstGeom prst="rect">
            <a:avLst/>
          </a:prstGeom>
          <a:ln w="9360">
            <a:noFill/>
          </a:ln>
        </p:spPr>
      </p:pic>
      <p:sp>
        <p:nvSpPr>
          <p:cNvPr id="20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Unfold transform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b="1" lang="en-US" sz="2700" strike="noStrike">
                <a:solidFill>
                  <a:srgbClr val="000000"/>
                </a:solidFill>
                <a:latin typeface="Lucida Sans Unicode"/>
              </a:rPr>
              <a:t>Positional</a:t>
            </a: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: modifies the values or their position based on their location in the table.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i="1" lang="en-US" sz="2300" strike="noStrike">
                <a:solidFill>
                  <a:srgbClr val="000000"/>
                </a:solidFill>
                <a:latin typeface="Lucida Sans Unicode"/>
              </a:rPr>
              <a:t>Fill</a:t>
            </a: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: generate values based on neighboring values.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i="1" lang="en-US" sz="2300" strike="noStrike">
                <a:solidFill>
                  <a:srgbClr val="000000"/>
                </a:solidFill>
                <a:latin typeface="Lucida Sans Unicode"/>
              </a:rPr>
              <a:t>Lag</a:t>
            </a: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: shift column values up or down by a specified number of rows.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b="1" lang="en-US" sz="2700" strike="noStrike">
                <a:solidFill>
                  <a:srgbClr val="000000"/>
                </a:solidFill>
                <a:latin typeface="Lucida Sans Unicode"/>
              </a:rPr>
              <a:t>Sorting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b="1" lang="en-US" sz="2700" strike="noStrike">
                <a:solidFill>
                  <a:srgbClr val="000000"/>
                </a:solidFill>
                <a:latin typeface="Lucida Sans Unicode"/>
              </a:rPr>
              <a:t>Aggregation</a:t>
            </a: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 (sum, min, max, mean, etc.)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b="1" lang="en-US" sz="2700" strike="noStrike">
                <a:solidFill>
                  <a:srgbClr val="000000"/>
                </a:solidFill>
                <a:latin typeface="Lucida Sans Unicode"/>
              </a:rPr>
              <a:t>Key generation</a:t>
            </a: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 (skolemization): retrieval of keys for new records.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b="1" lang="en-US" sz="2700" strike="noStrike">
                <a:solidFill>
                  <a:srgbClr val="000000"/>
                </a:solidFill>
                <a:latin typeface="Lucida Sans Unicode"/>
              </a:rPr>
              <a:t>Schema transforms</a:t>
            </a: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: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Set column name.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Specify column data type.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Assign semantic role.</a:t>
            </a:r>
            <a:endParaRPr/>
          </a:p>
        </p:txBody>
      </p:sp>
      <p:sp>
        <p:nvSpPr>
          <p:cNvPr id="207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Classes of transforms (cont.)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Standard data types: primitives and their corresponding parsing functions.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Integers, strings, numeric.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Higher-level </a:t>
            </a:r>
            <a:r>
              <a:rPr i="1" lang="en-US" sz="2700" strike="noStrike">
                <a:solidFill>
                  <a:srgbClr val="000000"/>
                </a:solidFill>
                <a:latin typeface="Lucida Sans Unicode"/>
              </a:rPr>
              <a:t>semantic roles</a:t>
            </a: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: additional parsing functions, transformation functions mapping related roles, e.g.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Semantic role: zip code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Parsing function: check for 5 digits, valid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Mapping: return the state it is in</a:t>
            </a:r>
            <a:endParaRPr/>
          </a:p>
        </p:txBody>
      </p:sp>
      <p:sp>
        <p:nvSpPr>
          <p:cNvPr id="209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Data types and semantic roles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457200" y="28195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def5fa"/>
                </a:solidFill>
                <a:latin typeface="Lucida Sans Unicode"/>
              </a:rPr>
              <a:t>Interface design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Direct manipulation of and interaction with the data.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Automatic suggestion of possible transforms.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Inference engine that bases suggestions of user input and data type/semantic role.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Menu-based transform selection.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Manual editing of transform parameters.</a:t>
            </a:r>
            <a:endParaRPr/>
          </a:p>
        </p:txBody>
      </p:sp>
      <p:sp>
        <p:nvSpPr>
          <p:cNvPr id="212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Components</a:t>
            </a: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2" descr=""/>
          <p:cNvPicPr/>
          <p:nvPr/>
        </p:nvPicPr>
        <p:blipFill>
          <a:blip r:embed="rId1"/>
          <a:stretch/>
        </p:blipFill>
        <p:spPr>
          <a:xfrm>
            <a:off x="457200" y="1661760"/>
            <a:ext cx="8229240" cy="4164480"/>
          </a:xfrm>
          <a:prstGeom prst="rect">
            <a:avLst/>
          </a:prstGeom>
          <a:ln w="9360">
            <a:noFill/>
          </a:ln>
        </p:spPr>
      </p:pic>
      <p:sp>
        <p:nvSpPr>
          <p:cNvPr id="21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The Wrangler interface</a:t>
            </a: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457200" y="1600200"/>
            <a:ext cx="830556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Wrangler supports six basic interactions between the user and the data table.</a:t>
            </a:r>
            <a:endParaRPr/>
          </a:p>
          <a:p>
            <a:pPr lvl="1">
              <a:lnSpc>
                <a:spcPct val="100000"/>
              </a:lnSpc>
              <a:buFont typeface="Lucida Sans Unicode"/>
              <a:buAutoNum type="arabicPeriod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Select row.</a:t>
            </a:r>
            <a:endParaRPr/>
          </a:p>
          <a:p>
            <a:pPr lvl="1">
              <a:lnSpc>
                <a:spcPct val="100000"/>
              </a:lnSpc>
              <a:buFont typeface="Lucida Sans Unicode"/>
              <a:buAutoNum type="arabicPeriod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Select column.</a:t>
            </a:r>
            <a:endParaRPr/>
          </a:p>
          <a:p>
            <a:pPr lvl="1">
              <a:lnSpc>
                <a:spcPct val="100000"/>
              </a:lnSpc>
              <a:buFont typeface="Lucida Sans Unicode"/>
              <a:buAutoNum type="arabicPeriod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Click bars in the data quality meter.</a:t>
            </a:r>
            <a:endParaRPr/>
          </a:p>
          <a:p>
            <a:pPr lvl="1">
              <a:lnSpc>
                <a:spcPct val="100000"/>
              </a:lnSpc>
              <a:buFont typeface="Lucida Sans Unicode"/>
              <a:buAutoNum type="arabicPeriod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Select text in a cell.</a:t>
            </a:r>
            <a:endParaRPr/>
          </a:p>
          <a:p>
            <a:pPr lvl="1">
              <a:lnSpc>
                <a:spcPct val="100000"/>
              </a:lnSpc>
              <a:buFont typeface="Lucida Sans Unicode"/>
              <a:buAutoNum type="arabicPeriod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Edit a value in the table.</a:t>
            </a:r>
            <a:endParaRPr/>
          </a:p>
          <a:p>
            <a:pPr lvl="1">
              <a:lnSpc>
                <a:spcPct val="100000"/>
              </a:lnSpc>
              <a:buFont typeface="Lucida Sans Unicode"/>
              <a:buAutoNum type="arabicPeriod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Assign column name, data type, or semantic role.</a:t>
            </a:r>
            <a:endParaRPr/>
          </a:p>
        </p:txBody>
      </p:sp>
      <p:sp>
        <p:nvSpPr>
          <p:cNvPr id="216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Basic interactions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Users can choose transforms from the menu to apply.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Users can also edit transform descriptions and their parameters to customize a transform.</a:t>
            </a:r>
            <a:endParaRPr/>
          </a:p>
        </p:txBody>
      </p:sp>
      <p:sp>
        <p:nvSpPr>
          <p:cNvPr id="218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Additional interactions</a:t>
            </a:r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457200" y="1600200"/>
            <a:ext cx="838152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Wrangler generates a list of suggested transforms while the user interacts with data.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Displays only a fraction of the entire suggestion space if there are many possible transforms.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Users can prune and reorder the suggestion shown:</a:t>
            </a:r>
            <a:endParaRPr/>
          </a:p>
          <a:p>
            <a:pPr lvl="2">
              <a:lnSpc>
                <a:spcPct val="100000"/>
              </a:lnSpc>
              <a:buFont typeface="Lucida Sans Unicode"/>
              <a:buAutoNum type="arabicPeriod"/>
            </a:pPr>
            <a:r>
              <a:rPr lang="en-US" sz="2100" strike="noStrike">
                <a:solidFill>
                  <a:srgbClr val="000000"/>
                </a:solidFill>
                <a:latin typeface="Lucida Sans Unicode"/>
              </a:rPr>
              <a:t>Select more example data to disambiguate input.</a:t>
            </a:r>
            <a:endParaRPr/>
          </a:p>
          <a:p>
            <a:pPr lvl="2">
              <a:lnSpc>
                <a:spcPct val="100000"/>
              </a:lnSpc>
              <a:buFont typeface="Lucida Sans Unicode"/>
              <a:buAutoNum type="arabicPeriod"/>
            </a:pPr>
            <a:r>
              <a:rPr lang="en-US" sz="2100" strike="noStrike">
                <a:solidFill>
                  <a:srgbClr val="000000"/>
                </a:solidFill>
                <a:latin typeface="Lucida Sans Unicode"/>
              </a:rPr>
              <a:t>Select an operator from the transform menu.</a:t>
            </a:r>
            <a:endParaRPr/>
          </a:p>
          <a:p>
            <a:pPr lvl="2">
              <a:lnSpc>
                <a:spcPct val="100000"/>
              </a:lnSpc>
              <a:buFont typeface="Lucida Sans Unicode"/>
              <a:buAutoNum type="arabicPeriod"/>
            </a:pPr>
            <a:r>
              <a:rPr lang="en-US" sz="2100" strike="noStrike">
                <a:solidFill>
                  <a:srgbClr val="000000"/>
                </a:solidFill>
                <a:latin typeface="Lucida Sans Unicode"/>
              </a:rPr>
              <a:t>Edit a transform’s parameters.</a:t>
            </a:r>
            <a:endParaRPr/>
          </a:p>
        </p:txBody>
      </p:sp>
      <p:sp>
        <p:nvSpPr>
          <p:cNvPr id="220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Automated transform suggestion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Before analysis, data must be “wrangled” into a usable form.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Data wrangling: restructure data, identifying and correcting erroneous/missing values, combining data sources.</a:t>
            </a:r>
            <a:endParaRPr/>
          </a:p>
        </p:txBody>
      </p:sp>
      <p:sp>
        <p:nvSpPr>
          <p:cNvPr id="188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Introduction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Wrangler does not immediately execute a selected transform.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Creates a </a:t>
            </a:r>
            <a:r>
              <a:rPr i="1" lang="en-US" sz="2700" strike="noStrike">
                <a:solidFill>
                  <a:srgbClr val="000000"/>
                </a:solidFill>
                <a:latin typeface="Lucida Sans Unicode"/>
              </a:rPr>
              <a:t>current working transform</a:t>
            </a: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Displays natural language description: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Transform type and parameters, both editable.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Non-critical defaults may be omitted.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Allows user to edit transform parameters and updates the suggestions as edits are made.</a:t>
            </a:r>
            <a:endParaRPr/>
          </a:p>
        </p:txBody>
      </p:sp>
      <p:sp>
        <p:nvSpPr>
          <p:cNvPr id="222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Editing transforms</a:t>
            </a:r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Shows users the effects of their transforms within the source data itself, not as a separate view (e.g. side-by-side before and after).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Five different preview classes.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Preview selected by Wrangler based on transform type.</a:t>
            </a:r>
            <a:endParaRPr/>
          </a:p>
        </p:txBody>
      </p:sp>
      <p:sp>
        <p:nvSpPr>
          <p:cNvPr id="224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Visual previews</a:t>
            </a:r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b="1" lang="en-US" sz="2700" strike="noStrike">
                <a:solidFill>
                  <a:srgbClr val="000000"/>
                </a:solidFill>
                <a:latin typeface="Lucida Sans Unicode"/>
              </a:rPr>
              <a:t>Selection preview</a:t>
            </a: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: Highlights in yellow the regions of text that will be affected by the transform.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b="1" lang="en-US" sz="2700" strike="noStrike">
                <a:solidFill>
                  <a:srgbClr val="000000"/>
                </a:solidFill>
                <a:latin typeface="Lucida Sans Unicode"/>
              </a:rPr>
              <a:t>Deletion preview</a:t>
            </a: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: Highlights in red the cells to be deleted.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b="1" lang="en-US" sz="2700" strike="noStrike">
                <a:solidFill>
                  <a:srgbClr val="000000"/>
                </a:solidFill>
                <a:latin typeface="Lucida Sans Unicode"/>
              </a:rPr>
              <a:t>Update preview</a:t>
            </a: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: Overwrites values with their new values and highlights them in yellow.</a:t>
            </a:r>
            <a:endParaRPr/>
          </a:p>
        </p:txBody>
      </p:sp>
      <p:sp>
        <p:nvSpPr>
          <p:cNvPr id="226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Visual previews (cont.)</a:t>
            </a:r>
            <a:endParaRPr/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b="1" lang="en-US" sz="2700" strike="noStrike">
                <a:solidFill>
                  <a:srgbClr val="000000"/>
                </a:solidFill>
                <a:latin typeface="Lucida Sans Unicode"/>
              </a:rPr>
              <a:t>Column preview</a:t>
            </a: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: displays newly-derived columns and highlights them in yellow.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b="1" lang="en-US" sz="2700" strike="noStrike">
                <a:solidFill>
                  <a:srgbClr val="000000"/>
                </a:solidFill>
                <a:latin typeface="Lucida Sans Unicode"/>
              </a:rPr>
              <a:t>Table preview</a:t>
            </a: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: for fold and unfold, shows the new table side-by-side with the old since these transforms modify the table too much</a:t>
            </a:r>
            <a:endParaRPr/>
          </a:p>
        </p:txBody>
      </p:sp>
      <p:sp>
        <p:nvSpPr>
          <p:cNvPr id="228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Visual previews (cont.)</a:t>
            </a:r>
            <a:endParaRPr/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Picture 2" descr=""/>
          <p:cNvPicPr/>
          <p:nvPr/>
        </p:nvPicPr>
        <p:blipFill>
          <a:blip r:embed="rId1"/>
          <a:stretch/>
        </p:blipFill>
        <p:spPr>
          <a:xfrm>
            <a:off x="457200" y="1580760"/>
            <a:ext cx="8229240" cy="4326480"/>
          </a:xfrm>
          <a:prstGeom prst="rect">
            <a:avLst/>
          </a:prstGeom>
          <a:ln w="9360">
            <a:noFill/>
          </a:ln>
        </p:spPr>
      </p:pic>
      <p:sp>
        <p:nvSpPr>
          <p:cNvPr id="23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Example of selection preview</a:t>
            </a:r>
            <a:endParaRPr/>
          </a:p>
        </p:txBody>
      </p:sp>
      <p:sp>
        <p:nvSpPr>
          <p:cNvPr id="231" name="CustomShape 2"/>
          <p:cNvSpPr/>
          <p:nvPr/>
        </p:nvSpPr>
        <p:spPr>
          <a:xfrm>
            <a:off x="5638680" y="3352680"/>
            <a:ext cx="2209320" cy="38052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CustomShape 3"/>
          <p:cNvSpPr/>
          <p:nvPr/>
        </p:nvSpPr>
        <p:spPr>
          <a:xfrm>
            <a:off x="5638680" y="2743200"/>
            <a:ext cx="2209320" cy="38052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2" descr=""/>
          <p:cNvPicPr/>
          <p:nvPr/>
        </p:nvPicPr>
        <p:blipFill>
          <a:blip r:embed="rId1"/>
          <a:stretch/>
        </p:blipFill>
        <p:spPr>
          <a:xfrm>
            <a:off x="457200" y="1937880"/>
            <a:ext cx="8229240" cy="3612240"/>
          </a:xfrm>
          <a:prstGeom prst="rect">
            <a:avLst/>
          </a:prstGeom>
          <a:ln w="9360">
            <a:noFill/>
          </a:ln>
        </p:spPr>
      </p:pic>
      <p:sp>
        <p:nvSpPr>
          <p:cNvPr id="23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Example of deletion preview</a:t>
            </a:r>
            <a:endParaRPr/>
          </a:p>
        </p:txBody>
      </p:sp>
      <p:sp>
        <p:nvSpPr>
          <p:cNvPr id="235" name="CustomShape 2"/>
          <p:cNvSpPr/>
          <p:nvPr/>
        </p:nvSpPr>
        <p:spPr>
          <a:xfrm rot="10800000">
            <a:off x="8686800" y="2895480"/>
            <a:ext cx="914040" cy="1080"/>
          </a:xfrm>
          <a:prstGeom prst="straightConnector1">
            <a:avLst/>
          </a:prstGeom>
          <a:noFill/>
          <a:ln w="3816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CustomShape 3"/>
          <p:cNvSpPr/>
          <p:nvPr/>
        </p:nvSpPr>
        <p:spPr>
          <a:xfrm rot="10800000">
            <a:off x="8686800" y="4114800"/>
            <a:ext cx="914040" cy="1080"/>
          </a:xfrm>
          <a:prstGeom prst="straightConnector1">
            <a:avLst/>
          </a:prstGeom>
          <a:noFill/>
          <a:ln w="3816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CustomShape 4"/>
          <p:cNvSpPr/>
          <p:nvPr/>
        </p:nvSpPr>
        <p:spPr>
          <a:xfrm rot="10800000">
            <a:off x="8686800" y="4572000"/>
            <a:ext cx="914040" cy="1080"/>
          </a:xfrm>
          <a:prstGeom prst="straightConnector1">
            <a:avLst/>
          </a:prstGeom>
          <a:noFill/>
          <a:ln w="3816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2" descr=""/>
          <p:cNvPicPr/>
          <p:nvPr/>
        </p:nvPicPr>
        <p:blipFill>
          <a:blip r:embed="rId1"/>
          <a:stretch/>
        </p:blipFill>
        <p:spPr>
          <a:xfrm>
            <a:off x="1128960" y="1481040"/>
            <a:ext cx="6885720" cy="4525560"/>
          </a:xfrm>
          <a:prstGeom prst="rect">
            <a:avLst/>
          </a:prstGeom>
          <a:ln w="9360">
            <a:noFill/>
          </a:ln>
        </p:spPr>
      </p:pic>
      <p:sp>
        <p:nvSpPr>
          <p:cNvPr id="23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Example of update preview</a:t>
            </a:r>
            <a:endParaRPr/>
          </a:p>
        </p:txBody>
      </p:sp>
      <p:sp>
        <p:nvSpPr>
          <p:cNvPr id="240" name="CustomShape 2"/>
          <p:cNvSpPr/>
          <p:nvPr/>
        </p:nvSpPr>
        <p:spPr>
          <a:xfrm>
            <a:off x="5257800" y="2362320"/>
            <a:ext cx="2209320" cy="38052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2" descr=""/>
          <p:cNvPicPr/>
          <p:nvPr/>
        </p:nvPicPr>
        <p:blipFill>
          <a:blip r:embed="rId1"/>
          <a:stretch/>
        </p:blipFill>
        <p:spPr>
          <a:xfrm>
            <a:off x="457200" y="1580760"/>
            <a:ext cx="8229240" cy="4326480"/>
          </a:xfrm>
          <a:prstGeom prst="rect">
            <a:avLst/>
          </a:prstGeom>
          <a:ln w="9360">
            <a:noFill/>
          </a:ln>
        </p:spPr>
      </p:pic>
      <p:sp>
        <p:nvSpPr>
          <p:cNvPr id="24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Example of column preview</a:t>
            </a:r>
            <a:endParaRPr/>
          </a:p>
        </p:txBody>
      </p:sp>
      <p:sp>
        <p:nvSpPr>
          <p:cNvPr id="243" name="CustomShape 2"/>
          <p:cNvSpPr/>
          <p:nvPr/>
        </p:nvSpPr>
        <p:spPr>
          <a:xfrm>
            <a:off x="5562720" y="1295280"/>
            <a:ext cx="2209320" cy="449532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2" descr=""/>
          <p:cNvPicPr/>
          <p:nvPr/>
        </p:nvPicPr>
        <p:blipFill>
          <a:blip r:embed="rId1"/>
          <a:stretch/>
        </p:blipFill>
        <p:spPr>
          <a:xfrm>
            <a:off x="1490040" y="1481040"/>
            <a:ext cx="6163560" cy="4525560"/>
          </a:xfrm>
          <a:prstGeom prst="rect">
            <a:avLst/>
          </a:prstGeom>
          <a:ln w="9360">
            <a:noFill/>
          </a:ln>
        </p:spPr>
      </p:pic>
      <p:sp>
        <p:nvSpPr>
          <p:cNvPr id="24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Example of table preview</a:t>
            </a:r>
            <a:endParaRPr/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457200" y="2728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Transform history</a:t>
            </a:r>
            <a:endParaRPr/>
          </a:p>
        </p:txBody>
      </p:sp>
      <p:sp>
        <p:nvSpPr>
          <p:cNvPr id="247" name="TextShape 2"/>
          <p:cNvSpPr txBox="1"/>
          <p:nvPr/>
        </p:nvSpPr>
        <p:spPr>
          <a:xfrm>
            <a:off x="457200" y="1444320"/>
            <a:ext cx="4039920" cy="3941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400" strike="noStrike">
                <a:solidFill>
                  <a:srgbClr val="000000"/>
                </a:solidFill>
                <a:latin typeface="Lucida Sans Unicode"/>
              </a:rPr>
              <a:t>Allows users to edit individual transform descriptions and enable/disable transforms in the sequence.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400" strike="noStrike">
                <a:solidFill>
                  <a:srgbClr val="000000"/>
                </a:solidFill>
                <a:latin typeface="Lucida Sans Unicode"/>
              </a:rPr>
              <a:t>Allows text annotations for analysts to document why they used a particular transform.</a:t>
            </a:r>
            <a:endParaRPr/>
          </a:p>
        </p:txBody>
      </p:sp>
      <p:pic>
        <p:nvPicPr>
          <p:cNvPr id="248" name="Picture 2" descr=""/>
          <p:cNvPicPr/>
          <p:nvPr/>
        </p:nvPicPr>
        <p:blipFill>
          <a:blip r:embed="rId1"/>
          <a:stretch/>
        </p:blipFill>
        <p:spPr>
          <a:xfrm>
            <a:off x="4645080" y="1605960"/>
            <a:ext cx="4041360" cy="361908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Data analysts still spend a lot of time wrangling data in preparation for analysis.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Transforms for restructuring/validating data can be complicated to specify in scripts.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e.g. Regular expressions to split strings, validate data format.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Reuse and revision of transforms for data updates and changing schemas not possible with scripts or manual editing.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Data wrangling should also output a record of transforms used.</a:t>
            </a:r>
            <a:endParaRPr/>
          </a:p>
        </p:txBody>
      </p:sp>
      <p:sp>
        <p:nvSpPr>
          <p:cNvPr id="190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Motivation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Wrangler applies validation functions to a sample of a column’s data to determine the proportion of values that parse successfully.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Data quality meter: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Green: values that parse successfully.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Yellow: values match type, but not role.</a:t>
            </a:r>
            <a:endParaRPr/>
          </a:p>
          <a:p>
            <a:pPr lvl="2">
              <a:lnSpc>
                <a:spcPct val="100000"/>
              </a:lnSpc>
              <a:buFont typeface="Wingdings 2" charset="2"/>
              <a:buChar char=""/>
            </a:pPr>
            <a:r>
              <a:rPr lang="en-US" sz="2100" strike="noStrike">
                <a:solidFill>
                  <a:srgbClr val="000000"/>
                </a:solidFill>
                <a:latin typeface="Lucida Sans Unicode"/>
              </a:rPr>
              <a:t>e.g. Six-digit zip code in numeric, but not a zip code.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Red: values don’t match type.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Grey: values missing.</a:t>
            </a:r>
            <a:endParaRPr/>
          </a:p>
        </p:txBody>
      </p:sp>
      <p:sp>
        <p:nvSpPr>
          <p:cNvPr id="250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Data quality</a:t>
            </a:r>
            <a:endParaRPr/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icture 2" descr=""/>
          <p:cNvPicPr/>
          <p:nvPr/>
        </p:nvPicPr>
        <p:blipFill>
          <a:blip r:embed="rId1"/>
          <a:stretch/>
        </p:blipFill>
        <p:spPr>
          <a:xfrm>
            <a:off x="1515240" y="1481040"/>
            <a:ext cx="6112800" cy="4525560"/>
          </a:xfrm>
          <a:prstGeom prst="rect">
            <a:avLst/>
          </a:prstGeom>
          <a:ln w="9360">
            <a:noFill/>
          </a:ln>
        </p:spPr>
      </p:pic>
      <p:sp>
        <p:nvSpPr>
          <p:cNvPr id="25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Data quality bar</a:t>
            </a:r>
            <a:endParaRPr/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457200" y="28195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def5fa"/>
                </a:solidFill>
                <a:latin typeface="Lucida Sans Unicode"/>
              </a:rPr>
              <a:t>Inference engine</a:t>
            </a:r>
            <a:endParaRPr/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Inference engine generates a ranked list of suggested transforms.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Input: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user interactions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current working transform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data descriptions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corpus of user’s transform usage history</a:t>
            </a:r>
            <a:endParaRPr/>
          </a:p>
        </p:txBody>
      </p:sp>
      <p:sp>
        <p:nvSpPr>
          <p:cNvPr id="255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Transform suggestions</a:t>
            </a:r>
            <a:endParaRPr/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Three phases:</a:t>
            </a:r>
            <a:endParaRPr/>
          </a:p>
          <a:p>
            <a:pPr lvl="1">
              <a:lnSpc>
                <a:spcPct val="100000"/>
              </a:lnSpc>
              <a:buFont typeface="Lucida Sans Unicode"/>
              <a:buAutoNum type="arabicPeriod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Infer transform parameters from interactions.</a:t>
            </a:r>
            <a:endParaRPr/>
          </a:p>
          <a:p>
            <a:pPr lvl="1">
              <a:lnSpc>
                <a:spcPct val="100000"/>
              </a:lnSpc>
              <a:buFont typeface="Lucida Sans Unicode"/>
              <a:buAutoNum type="arabicPeriod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Generate candidate transforms from inferred parameters.</a:t>
            </a:r>
            <a:endParaRPr/>
          </a:p>
          <a:p>
            <a:pPr lvl="1">
              <a:lnSpc>
                <a:spcPct val="100000"/>
              </a:lnSpc>
              <a:buFont typeface="Lucida Sans Unicode"/>
              <a:buAutoNum type="arabicPeriod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Rank the resulting transform suggestions.</a:t>
            </a:r>
            <a:endParaRPr/>
          </a:p>
        </p:txBody>
      </p:sp>
      <p:sp>
        <p:nvSpPr>
          <p:cNvPr id="257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Suggestion process</a:t>
            </a:r>
            <a:endParaRPr/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Contains frequency counts of transform descriptors and initiating interactions.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Original corpus built by authors from wrangling their own data sets.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Updates as analysts use it.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Generate transform frequencies via a relaxed matching routine.</a:t>
            </a:r>
            <a:endParaRPr/>
          </a:p>
        </p:txBody>
      </p:sp>
      <p:sp>
        <p:nvSpPr>
          <p:cNvPr id="259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Usage corpus</a:t>
            </a:r>
            <a:endParaRPr/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457200" y="1600200"/>
            <a:ext cx="830556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Transforms equivalent if:</a:t>
            </a:r>
            <a:endParaRPr/>
          </a:p>
          <a:p>
            <a:pPr lvl="1">
              <a:lnSpc>
                <a:spcPct val="100000"/>
              </a:lnSpc>
              <a:buFont typeface="Lucida Sans Unicode"/>
              <a:buAutoNum type="arabicPeriod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Identical transform type, e.g. extract, fold, etc.</a:t>
            </a:r>
            <a:endParaRPr/>
          </a:p>
          <a:p>
            <a:pPr lvl="1">
              <a:lnSpc>
                <a:spcPct val="100000"/>
              </a:lnSpc>
              <a:buFont typeface="Lucida Sans Unicode"/>
              <a:buAutoNum type="arabicPeriod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Equivalent parameters.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Four basic parameter types and equivalence:</a:t>
            </a:r>
            <a:endParaRPr/>
          </a:p>
          <a:p>
            <a:pPr lvl="1">
              <a:lnSpc>
                <a:spcPct val="100000"/>
              </a:lnSpc>
              <a:buFont typeface="Lucida Sans Unicode"/>
              <a:buAutoNum type="arabicPeriod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Row: both contain filtering conditions or match all rows in a table.</a:t>
            </a:r>
            <a:endParaRPr/>
          </a:p>
          <a:p>
            <a:pPr lvl="1">
              <a:lnSpc>
                <a:spcPct val="100000"/>
              </a:lnSpc>
              <a:buFont typeface="Lucida Sans Unicode"/>
              <a:buAutoNum type="arabicPeriod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Column: same data type/semantic role</a:t>
            </a:r>
            <a:endParaRPr/>
          </a:p>
          <a:p>
            <a:pPr lvl="1">
              <a:lnSpc>
                <a:spcPct val="100000"/>
              </a:lnSpc>
              <a:buFont typeface="Lucida Sans Unicode"/>
              <a:buAutoNum type="arabicPeriod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Text selection: both index-based or contain regex.</a:t>
            </a:r>
            <a:endParaRPr/>
          </a:p>
          <a:p>
            <a:pPr lvl="1">
              <a:lnSpc>
                <a:spcPct val="100000"/>
              </a:lnSpc>
              <a:buFont typeface="Lucida Sans Unicode"/>
              <a:buAutoNum type="arabicPeriod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Enumerables: exact match</a:t>
            </a:r>
            <a:endParaRPr/>
          </a:p>
        </p:txBody>
      </p:sp>
      <p:sp>
        <p:nvSpPr>
          <p:cNvPr id="261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Usage corpus</a:t>
            </a:r>
            <a:endParaRPr/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Infer a parameter independent of others.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Row selection: row indices and predicate matching.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Column selection: the columns that the user has interacted with.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Text selection: index ranges or inferred regex.</a:t>
            </a:r>
            <a:endParaRPr/>
          </a:p>
        </p:txBody>
      </p:sp>
      <p:sp>
        <p:nvSpPr>
          <p:cNvPr id="263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Inferring parameter sets</a:t>
            </a:r>
            <a:endParaRPr/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Loop over each transform type.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Emit types that can accept all parameters in the inferred parameter set.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Instantiate each transform with parameters from the set.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Filter suggestions to exclude degenerate transforms (no effect on data).</a:t>
            </a:r>
            <a:endParaRPr/>
          </a:p>
        </p:txBody>
      </p:sp>
      <p:sp>
        <p:nvSpPr>
          <p:cNvPr id="265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Suggested transforms</a:t>
            </a:r>
            <a:endParaRPr/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Five criteria: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Three by transform type:</a:t>
            </a:r>
            <a:endParaRPr/>
          </a:p>
          <a:p>
            <a:pPr lvl="2">
              <a:lnSpc>
                <a:spcPct val="100000"/>
              </a:lnSpc>
              <a:buFont typeface="Wingdings 2" charset="2"/>
              <a:buChar char=""/>
            </a:pPr>
            <a:r>
              <a:rPr lang="en-US" sz="2100" strike="noStrike">
                <a:solidFill>
                  <a:srgbClr val="000000"/>
                </a:solidFill>
                <a:latin typeface="Lucida Sans Unicode"/>
              </a:rPr>
              <a:t>Explicit interactions: user chooses from menu or selects a current working transform.</a:t>
            </a:r>
            <a:endParaRPr/>
          </a:p>
          <a:p>
            <a:pPr lvl="2">
              <a:lnSpc>
                <a:spcPct val="100000"/>
              </a:lnSpc>
              <a:buFont typeface="Wingdings 2" charset="2"/>
              <a:buChar char=""/>
            </a:pPr>
            <a:r>
              <a:rPr lang="en-US" sz="2100" strike="noStrike">
                <a:solidFill>
                  <a:srgbClr val="000000"/>
                </a:solidFill>
                <a:latin typeface="Lucida Sans Unicode"/>
              </a:rPr>
              <a:t>Specification difficulty: row and text selection predicates are harder to specify than others; sort types by number of hard parameters each accepts.</a:t>
            </a:r>
            <a:endParaRPr/>
          </a:p>
          <a:p>
            <a:pPr lvl="2">
              <a:lnSpc>
                <a:spcPct val="100000"/>
              </a:lnSpc>
              <a:buFont typeface="Wingdings 2" charset="2"/>
              <a:buChar char=""/>
            </a:pPr>
            <a:r>
              <a:rPr lang="en-US" sz="2100" strike="noStrike">
                <a:solidFill>
                  <a:srgbClr val="000000"/>
                </a:solidFill>
                <a:latin typeface="Lucida Sans Unicode"/>
              </a:rPr>
              <a:t>Corpus frequency: also conditioned on their initiating user interaction.</a:t>
            </a:r>
            <a:endParaRPr/>
          </a:p>
        </p:txBody>
      </p:sp>
      <p:sp>
        <p:nvSpPr>
          <p:cNvPr id="267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Ranking suggestions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Underlying declarative transformation language based on Potter’s Wheel.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Supports six classes of transforms.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Interactive user interface that simplifies the way users can specify and apply transforms to data.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Natural language descriptions of transforms.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Visual previews of transform effects on data.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Interactive history viewer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Inference engine suggests applicable transforms based on user interaction with data.</a:t>
            </a:r>
            <a:endParaRPr/>
          </a:p>
          <a:p>
            <a:endParaRPr/>
          </a:p>
        </p:txBody>
      </p:sp>
      <p:sp>
        <p:nvSpPr>
          <p:cNvPr id="192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Contributions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Five criteria (cont.):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Two within transform type:</a:t>
            </a:r>
            <a:endParaRPr/>
          </a:p>
          <a:p>
            <a:pPr lvl="2">
              <a:lnSpc>
                <a:spcPct val="100000"/>
              </a:lnSpc>
              <a:buFont typeface="Wingdings 2" charset="2"/>
              <a:buChar char=""/>
            </a:pPr>
            <a:r>
              <a:rPr lang="en-US" sz="2600" strike="noStrike">
                <a:solidFill>
                  <a:srgbClr val="000000"/>
                </a:solidFill>
                <a:latin typeface="Lucida Sans Unicode"/>
              </a:rPr>
              <a:t>Frequency of equivalent transforms in the corpus.</a:t>
            </a:r>
            <a:endParaRPr/>
          </a:p>
          <a:p>
            <a:pPr lvl="2">
              <a:lnSpc>
                <a:spcPct val="100000"/>
              </a:lnSpc>
              <a:buFont typeface="Wingdings 2" charset="2"/>
              <a:buChar char=""/>
            </a:pPr>
            <a:r>
              <a:rPr lang="en-US" sz="2600" strike="noStrike">
                <a:solidFill>
                  <a:srgbClr val="000000"/>
                </a:solidFill>
                <a:latin typeface="Lucida Sans Unicode"/>
              </a:rPr>
              <a:t>Ascending order by transform complexity:</a:t>
            </a:r>
            <a:endParaRPr/>
          </a:p>
          <a:p>
            <a:pPr lvl="3">
              <a:lnSpc>
                <a:spcPct val="100000"/>
              </a:lnSpc>
              <a:buFont typeface="Wingdings 2" charset="2"/>
              <a:buChar char=""/>
            </a:pPr>
            <a:r>
              <a:rPr lang="en-US" sz="2600" strike="noStrike">
                <a:solidFill>
                  <a:srgbClr val="000000"/>
                </a:solidFill>
                <a:latin typeface="Lucida Sans Unicode"/>
              </a:rPr>
              <a:t>Rank simpler transforms higher since users can evaluate their descriptions more quickly.</a:t>
            </a:r>
            <a:endParaRPr/>
          </a:p>
          <a:p>
            <a:pPr lvl="3">
              <a:lnSpc>
                <a:spcPct val="100000"/>
              </a:lnSpc>
              <a:buFont typeface="Wingdings 2" charset="2"/>
              <a:buChar char=""/>
            </a:pPr>
            <a:r>
              <a:rPr lang="en-US" sz="2600" strike="noStrike">
                <a:solidFill>
                  <a:srgbClr val="000000"/>
                </a:solidFill>
                <a:latin typeface="Lucida Sans Unicode"/>
              </a:rPr>
              <a:t>Transform complexity: sum of parameter complexities.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Filter transforms so one type is &lt;1/3 of the suggestions.</a:t>
            </a:r>
            <a:endParaRPr/>
          </a:p>
        </p:txBody>
      </p:sp>
      <p:sp>
        <p:nvSpPr>
          <p:cNvPr id="269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Ranking suggestions (cont.)</a:t>
            </a:r>
            <a:endParaRPr/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Comparative user study with MS Excel.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Twelve participants, all of whom have never used Wrangler and with varying degrees of experience with Excel.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Three tasks: extract text, fill missing values, reshape table structure.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Result: Median performance in Wrangler was &gt;2x as fast as in Excel for all experience levels.</a:t>
            </a:r>
            <a:endParaRPr/>
          </a:p>
        </p:txBody>
      </p:sp>
      <p:sp>
        <p:nvSpPr>
          <p:cNvPr id="271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Evaluation</a:t>
            </a:r>
            <a:endParaRPr/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457200" y="1600200"/>
            <a:ext cx="853416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Wrangler: interactive interface for data transformation and cleaning.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Maps user interactions to suggested transforms.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Editable transform history.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In-place transform previews.</a:t>
            </a:r>
            <a:endParaRPr/>
          </a:p>
        </p:txBody>
      </p:sp>
      <p:sp>
        <p:nvSpPr>
          <p:cNvPr id="273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Conclusion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457200" y="28195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def5fa"/>
                </a:solidFill>
                <a:latin typeface="Lucida Sans Unicode"/>
              </a:rPr>
              <a:t>Transformation language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Extension of Potter’s Wheel.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Added operators for data cleaning: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Positional operators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Aggregation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Reshaping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Added conditional mapping operators.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e.g. Update country to “U.S.” where state=“California”.</a:t>
            </a:r>
            <a:endParaRPr/>
          </a:p>
        </p:txBody>
      </p:sp>
      <p:sp>
        <p:nvSpPr>
          <p:cNvPr id="195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General structure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457200" y="1600200"/>
            <a:ext cx="838152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Eight classes of transforms.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b="1" lang="en-US" sz="2700" strike="noStrike">
                <a:solidFill>
                  <a:srgbClr val="000000"/>
                </a:solidFill>
                <a:latin typeface="Lucida Sans Unicode"/>
              </a:rPr>
              <a:t>Map</a:t>
            </a: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: map one input data row to zero or more output rows.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i="1" lang="en-US" sz="2300" strike="noStrike">
                <a:solidFill>
                  <a:srgbClr val="000000"/>
                </a:solidFill>
                <a:latin typeface="Lucida Sans Unicode"/>
              </a:rPr>
              <a:t>Delete</a:t>
            </a: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 (1-to-0): Takes as predicate a row to remove.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i="1" lang="en-US" sz="2300" strike="noStrike">
                <a:solidFill>
                  <a:srgbClr val="000000"/>
                </a:solidFill>
                <a:latin typeface="Lucida Sans Unicode"/>
              </a:rPr>
              <a:t>Extract, cut, update</a:t>
            </a: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 (1-to-1): Process values within a column.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i="1" lang="en-US" sz="2300" strike="noStrike">
                <a:solidFill>
                  <a:srgbClr val="000000"/>
                </a:solidFill>
                <a:latin typeface="Lucida Sans Unicode"/>
              </a:rPr>
              <a:t>Split</a:t>
            </a: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 (1-to-many): Split text on some delimiter to yield multiple rows.</a:t>
            </a:r>
            <a:endParaRPr/>
          </a:p>
        </p:txBody>
      </p:sp>
      <p:sp>
        <p:nvSpPr>
          <p:cNvPr id="197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Classes of transforms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b="1" lang="en-US" sz="2700" strike="noStrike">
                <a:solidFill>
                  <a:srgbClr val="000000"/>
                </a:solidFill>
                <a:latin typeface="Lucida Sans Unicode"/>
              </a:rPr>
              <a:t>Lookups and joins</a:t>
            </a: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: lookup or join data from external tables.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Wrangler provides lookup tables for common transformations, e.g. mapping zip codes to states.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i="1" lang="en-US" sz="2300" strike="noStrike">
                <a:solidFill>
                  <a:srgbClr val="000000"/>
                </a:solidFill>
                <a:latin typeface="Lucida Sans Unicode"/>
              </a:rPr>
              <a:t>Equi-join</a:t>
            </a: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: join on some attribute of two tuples from different tables if their values are the same.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i="1" lang="en-US" sz="2300" strike="noStrike">
                <a:solidFill>
                  <a:srgbClr val="000000"/>
                </a:solidFill>
                <a:latin typeface="Lucida Sans Unicode"/>
              </a:rPr>
              <a:t>Approximate join</a:t>
            </a: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: join if the values of a common attribute of two tuples is within some string edit distance.</a:t>
            </a:r>
            <a:endParaRPr/>
          </a:p>
        </p:txBody>
      </p:sp>
      <p:sp>
        <p:nvSpPr>
          <p:cNvPr id="199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Classes of transforms (cont.)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b="1" lang="en-US" sz="2700" strike="noStrike">
                <a:solidFill>
                  <a:srgbClr val="000000"/>
                </a:solidFill>
                <a:latin typeface="Lucida Sans Unicode"/>
              </a:rPr>
              <a:t>Reshape</a:t>
            </a:r>
            <a:r>
              <a:rPr lang="en-US" sz="2700" strike="noStrike">
                <a:solidFill>
                  <a:srgbClr val="000000"/>
                </a:solidFill>
                <a:latin typeface="Lucida Sans Unicode"/>
              </a:rPr>
              <a:t>: manipulate table structure and schema.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i="1" lang="en-US" sz="2300" strike="noStrike">
                <a:solidFill>
                  <a:srgbClr val="000000"/>
                </a:solidFill>
                <a:latin typeface="Lucida Sans Unicode"/>
              </a:rPr>
              <a:t>Fold</a:t>
            </a: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: collapse multiple columns into fewer columns containing key-value sets rather than individual values.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i="1" lang="en-US" sz="2300" strike="noStrike">
                <a:solidFill>
                  <a:srgbClr val="000000"/>
                </a:solidFill>
                <a:latin typeface="Lucida Sans Unicode"/>
              </a:rPr>
              <a:t>Unfold</a:t>
            </a:r>
            <a:r>
              <a:rPr lang="en-US" sz="2300" strike="noStrike">
                <a:solidFill>
                  <a:srgbClr val="000000"/>
                </a:solidFill>
                <a:latin typeface="Lucida Sans Unicode"/>
              </a:rPr>
              <a:t>: creates new column headers from data values that could be stored in multiple columns.</a:t>
            </a:r>
            <a:endParaRPr/>
          </a:p>
        </p:txBody>
      </p:sp>
      <p:sp>
        <p:nvSpPr>
          <p:cNvPr id="201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100" strike="noStrike">
                <a:solidFill>
                  <a:srgbClr val="464646"/>
                </a:solidFill>
                <a:latin typeface="Lucida Sans Unicode"/>
              </a:rPr>
              <a:t>Classes of transforms (cont.)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