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347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4" r:id="rId39"/>
    <p:sldId id="295" r:id="rId40"/>
    <p:sldId id="296" r:id="rId41"/>
    <p:sldId id="297" r:id="rId42"/>
    <p:sldId id="300" r:id="rId43"/>
    <p:sldId id="303" r:id="rId44"/>
    <p:sldId id="304" r:id="rId45"/>
    <p:sldId id="305" r:id="rId46"/>
    <p:sldId id="306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42" r:id="rId74"/>
    <p:sldId id="346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D18E-511C-DE40-B2CE-A414899CC1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C8F8-935D-174B-B669-6176812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C20B2-0F52-DB4C-B06E-A700B7AB76D8}" type="slidenum">
              <a:rPr lang="en-US"/>
              <a:pPr/>
              <a:t>7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14371-9F33-2C4A-9DCA-87F0D4AF70B9}" type="slidenum">
              <a:rPr lang="en-US"/>
              <a:pPr/>
              <a:t>20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0A1D1-8964-5E43-B322-8D10757A2406}" type="slidenum">
              <a:rPr lang="en-US"/>
              <a:pPr/>
              <a:t>21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87621-785D-DE46-AC4B-B4E75E340556}" type="slidenum">
              <a:rPr lang="en-US"/>
              <a:pPr/>
              <a:t>22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2051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F7FB-AFB6-9C44-810B-628571E485B3}" type="slidenum">
              <a:rPr lang="en-US"/>
              <a:pPr/>
              <a:t>23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2051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C61C-27FA-DE44-842F-25A882708504}" type="slidenum">
              <a:rPr lang="en-US"/>
              <a:pPr/>
              <a:t>24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61DE8-B162-6C47-A75A-603CE3DDC66E}" type="slidenum">
              <a:rPr lang="en-US"/>
              <a:pPr/>
              <a:t>25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1B1D5-E62C-F946-875F-97413FE5AB9D}" type="slidenum">
              <a:rPr lang="en-US"/>
              <a:pPr/>
              <a:t>26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F6543-8B6E-0642-BB43-67224D03C167}" type="slidenum">
              <a:rPr lang="en-US"/>
              <a:pPr/>
              <a:t>29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8B061-DEFA-E74D-9F34-FAF4E8EB2D93}" type="slidenum">
              <a:rPr lang="en-US"/>
              <a:pPr/>
              <a:t>30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1DAB9-9067-E34A-AA45-FA8463FE895D}" type="slidenum">
              <a:rPr lang="en-US"/>
              <a:pPr/>
              <a:t>31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9F97-1122-BE4C-87C4-F62076EE1084}" type="slidenum">
              <a:rPr lang="en-US"/>
              <a:pPr/>
              <a:t>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BC814-D04E-7A47-9CFB-26CD96076243}" type="slidenum">
              <a:rPr lang="en-US"/>
              <a:pPr/>
              <a:t>32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89A3B-2960-2346-A7BC-622A0B0FD232}" type="slidenum">
              <a:rPr lang="en-US"/>
              <a:pPr/>
              <a:t>33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413C-2D8A-6E49-9857-0D3BB6CCD6ED}" type="slidenum">
              <a:rPr lang="en-US"/>
              <a:pPr/>
              <a:t>34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CB28-974F-8B42-B955-305FC2593ADD}" type="slidenum">
              <a:rPr lang="en-US"/>
              <a:pPr/>
              <a:t>35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1272F-BC49-3244-BEBD-7697AA217627}" type="slidenum">
              <a:rPr lang="en-US"/>
              <a:pPr/>
              <a:t>36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CE064-E444-1B42-AA36-1B5B7F9DA804}" type="slidenum">
              <a:rPr lang="en-US"/>
              <a:pPr/>
              <a:t>37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2B307-6065-8F45-A803-3CD33ACA77FE}" type="slidenum">
              <a:rPr lang="en-US"/>
              <a:pPr/>
              <a:t>38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5777F-17EB-5F44-BC04-3463253F72CE}" type="slidenum">
              <a:rPr lang="en-US"/>
              <a:pPr/>
              <a:t>39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81164-7422-AE47-B5B4-36AF35593511}" type="slidenum">
              <a:rPr lang="en-US"/>
              <a:pPr/>
              <a:t>40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C74D7-CE6D-F948-8E86-7C91A9E6193B}" type="slidenum">
              <a:rPr lang="en-US"/>
              <a:pPr/>
              <a:t>41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7B05-3302-664F-BFC5-19E500082B7B}" type="slidenum">
              <a:rPr lang="en-US"/>
              <a:pPr/>
              <a:t>9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FADD5-F5D9-2E4D-B860-4E5A563FF15D}" type="slidenum">
              <a:rPr lang="en-US"/>
              <a:pPr/>
              <a:t>42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0F5F3-35ED-FD45-AC04-B95E2CA15CC7}" type="slidenum">
              <a:rPr lang="en-US"/>
              <a:pPr/>
              <a:t>43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0597F-8654-F143-8226-63B74E38F300}" type="slidenum">
              <a:rPr lang="en-US"/>
              <a:pPr/>
              <a:t>44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7FE24-24EC-374B-AB2C-39D8EFE1BC42}" type="slidenum">
              <a:rPr lang="en-US"/>
              <a:pPr/>
              <a:t>45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44E53-F33E-0A47-863B-0CA5086D0C88}" type="slidenum">
              <a:rPr lang="en-US"/>
              <a:pPr/>
              <a:t>46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FC1D9-51A5-544F-88CD-0583B8560B55}" type="slidenum">
              <a:rPr lang="en-US"/>
              <a:pPr/>
              <a:t>47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59D1F-07F8-5246-8B56-56359AE1F0A3}" type="slidenum">
              <a:rPr lang="en-US"/>
              <a:pPr/>
              <a:t>48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48711-043A-514F-A1AF-735BE865454E}" type="slidenum">
              <a:rPr lang="en-US"/>
              <a:pPr/>
              <a:t>49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45546-4D0B-CA46-B160-87B28B845213}" type="slidenum">
              <a:rPr lang="en-US"/>
              <a:pPr/>
              <a:t>50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016D0-3003-5640-99C0-CD91816DD09B}" type="slidenum">
              <a:rPr lang="en-US"/>
              <a:pPr/>
              <a:t>51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A660E-8CBB-FB42-A4E3-F9103C900AF3}" type="slidenum">
              <a:rPr lang="en-US"/>
              <a:pPr/>
              <a:t>10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9BC5F-388C-7149-A39A-D47D71DE9B5E}" type="slidenum">
              <a:rPr lang="en-US"/>
              <a:pPr/>
              <a:t>52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420B5-1DAB-EC42-A216-301366274363}" type="slidenum">
              <a:rPr lang="en-US"/>
              <a:pPr/>
              <a:t>53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01A18-5B82-E349-8309-7786C3766AEC}" type="slidenum">
              <a:rPr lang="en-US"/>
              <a:pPr/>
              <a:t>54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F0949-5D99-6842-82F8-62463165D8E0}" type="slidenum">
              <a:rPr lang="en-US"/>
              <a:pPr/>
              <a:t>55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1EB53-7736-4045-BEE8-B0D50B97739E}" type="slidenum">
              <a:rPr lang="en-US"/>
              <a:pPr/>
              <a:t>56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B99C1-C01A-D044-80E5-E55C4944297F}" type="slidenum">
              <a:rPr lang="en-US"/>
              <a:pPr/>
              <a:t>57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2DC48-7ADB-354E-930F-99954EA30912}" type="slidenum">
              <a:rPr lang="en-US"/>
              <a:pPr/>
              <a:t>58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31931-DB16-0E43-83FE-E47CAD122685}" type="slidenum">
              <a:rPr lang="en-US"/>
              <a:pPr/>
              <a:t>59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F40E3-49F1-F641-9113-96EB0B7B2E59}" type="slidenum">
              <a:rPr lang="en-US"/>
              <a:pPr/>
              <a:t>60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2D7F1-AB02-AB46-99F1-C7002AA8CAAE}" type="slidenum">
              <a:rPr lang="en-US"/>
              <a:pPr/>
              <a:t>61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A69A9-AD07-444B-B8F4-B8B93F26461C}" type="slidenum">
              <a:rPr lang="en-US"/>
              <a:pPr/>
              <a:t>11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8ACBB-EF0F-C64E-BBBB-87C0585A9F93}" type="slidenum">
              <a:rPr lang="en-US"/>
              <a:pPr/>
              <a:t>62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F220A-495B-5B4B-B471-758C9C042462}" type="slidenum">
              <a:rPr lang="en-US"/>
              <a:pPr/>
              <a:t>63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BB402-5A01-9249-BD44-0976714DF985}" type="slidenum">
              <a:rPr lang="en-US"/>
              <a:pPr/>
              <a:t>64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AB869-4908-1E45-81D1-6C49499F6AC5}" type="slidenum">
              <a:rPr lang="en-US"/>
              <a:pPr/>
              <a:t>65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16B1D-8737-0547-91A0-A5E091BC505C}" type="slidenum">
              <a:rPr lang="en-US"/>
              <a:pPr/>
              <a:t>66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93848-D0CC-914A-B73C-9EB1A0DFA467}" type="slidenum">
              <a:rPr lang="en-US"/>
              <a:pPr/>
              <a:t>67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3A1F1-C063-C24E-BBBF-7B606A5D3812}" type="slidenum">
              <a:rPr lang="en-US"/>
              <a:pPr/>
              <a:t>68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8F9E8-2080-0741-BDD0-3E1AD7D63ECE}" type="slidenum">
              <a:rPr lang="en-US"/>
              <a:pPr/>
              <a:t>69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1A2E-6DF3-C549-8D94-C307EF1059D5}" type="slidenum">
              <a:rPr lang="en-US"/>
              <a:pPr/>
              <a:t>70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343A-7913-F049-9C90-B70F1830D4DB}" type="slidenum">
              <a:rPr lang="en-US"/>
              <a:pPr/>
              <a:t>71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A69A9-AD07-444B-B8F4-B8B93F26461C}" type="slidenum">
              <a:rPr lang="en-US"/>
              <a:pPr/>
              <a:t>12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1DE9C-70ED-A245-875B-60B47E2F7F5C}" type="slidenum">
              <a:rPr lang="en-US"/>
              <a:pPr/>
              <a:t>72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6DDCF-9FA9-7C43-9104-3BE3DB150A91}" type="slidenum">
              <a:rPr lang="en-US"/>
              <a:pPr/>
              <a:t>73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EB8C6-CB2B-024F-9518-548B5ACA8221}" type="slidenum">
              <a:rPr lang="en-US"/>
              <a:pPr/>
              <a:t>74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059F4-7181-A643-983C-F62E51F5F4B2}" type="slidenum">
              <a:rPr lang="en-US"/>
              <a:pPr/>
              <a:t>13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FECC4-F13D-904C-9FFE-EB43889B71AF}" type="slidenum">
              <a:rPr lang="en-US"/>
              <a:pPr/>
              <a:t>14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5B166-2E86-054F-AB7A-88D0D07A5C4C}" type="slidenum">
              <a:rPr lang="en-US"/>
              <a:pPr/>
              <a:t>17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324600"/>
            <a:ext cx="4038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6324600"/>
            <a:ext cx="4038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324600"/>
            <a:ext cx="4038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19600" y="6324600"/>
            <a:ext cx="4038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2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9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D9EC-818A-B14B-A29E-EB4BA676502E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0E6E-9124-9F42-A88C-68A8C88E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mimi.ncibi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Database Systems Usable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6268" y="6240381"/>
            <a:ext cx="5984763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Slides courtesy </a:t>
            </a:r>
            <a:r>
              <a:rPr lang="en-US" sz="2000" dirty="0" err="1" smtClean="0"/>
              <a:t>Jagadish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5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sz="4000" dirty="0" smtClean="0"/>
              <a:t>Challenge 1: </a:t>
            </a:r>
            <a:r>
              <a:rPr lang="en-US" sz="4000" dirty="0"/>
              <a:t>Unknown Query Language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Solutions:</a:t>
            </a:r>
          </a:p>
          <a:p>
            <a:pPr lvl="1"/>
            <a:r>
              <a:rPr lang="en-US" sz="3200"/>
              <a:t>Forms</a:t>
            </a:r>
          </a:p>
          <a:p>
            <a:pPr lvl="1"/>
            <a:r>
              <a:rPr lang="en-US" sz="3200"/>
              <a:t>Natural Language Query</a:t>
            </a:r>
          </a:p>
        </p:txBody>
      </p:sp>
    </p:spTree>
    <p:extLst>
      <p:ext uri="{BB962C8B-B14F-4D97-AF65-F5344CB8AC3E}">
        <p14:creationId xmlns:p14="http://schemas.microsoft.com/office/powerpoint/2010/main" val="29050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Simple, but limited.</a:t>
            </a:r>
          </a:p>
          <a:p>
            <a:r>
              <a:rPr lang="en-US" sz="2800" dirty="0" smtClean="0"/>
              <a:t>How do we create a form to query a database?</a:t>
            </a:r>
          </a:p>
          <a:p>
            <a:r>
              <a:rPr lang="en-US" sz="2800" dirty="0" smtClean="0"/>
              <a:t>When would it be appropriate to use?</a:t>
            </a:r>
          </a:p>
          <a:p>
            <a:r>
              <a:rPr lang="en-US" sz="2800" dirty="0" smtClean="0"/>
              <a:t>Discuss!</a:t>
            </a:r>
          </a:p>
          <a:p>
            <a:endParaRPr lang="en-US" sz="2800" dirty="0"/>
          </a:p>
        </p:txBody>
      </p:sp>
      <p:pic>
        <p:nvPicPr>
          <p:cNvPr id="392196" name="Picture 4" descr="f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14500"/>
            <a:ext cx="3267075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7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Simple, but limited.</a:t>
            </a:r>
          </a:p>
          <a:p>
            <a:r>
              <a:rPr lang="en-US" sz="2800" dirty="0" smtClean="0"/>
              <a:t>How do we create a form to query a database?</a:t>
            </a:r>
          </a:p>
          <a:p>
            <a:r>
              <a:rPr lang="en-US" sz="2800" dirty="0" smtClean="0"/>
              <a:t>When would it be appropriate to use?</a:t>
            </a:r>
          </a:p>
          <a:p>
            <a:r>
              <a:rPr lang="en-US" sz="2800" dirty="0" smtClean="0"/>
              <a:t>Discuss!</a:t>
            </a:r>
          </a:p>
          <a:p>
            <a:pPr lvl="1"/>
            <a:r>
              <a:rPr lang="en-US" sz="2400" dirty="0" smtClean="0"/>
              <a:t>Small number of types of queries</a:t>
            </a:r>
          </a:p>
          <a:p>
            <a:pPr lvl="1"/>
            <a:r>
              <a:rPr lang="en-US" sz="2400" dirty="0" smtClean="0"/>
              <a:t>Small number of predicates</a:t>
            </a:r>
          </a:p>
          <a:p>
            <a:pPr lvl="1"/>
            <a:r>
              <a:rPr lang="en-US" sz="2400" dirty="0" smtClean="0"/>
              <a:t>Small number of joins</a:t>
            </a:r>
          </a:p>
          <a:p>
            <a:pPr lvl="1"/>
            <a:r>
              <a:rPr lang="en-US" sz="2400" dirty="0" smtClean="0"/>
              <a:t>Possibly many values for attributes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Conceptual schema need not be same as actual schema (e.g., flight database)</a:t>
            </a:r>
          </a:p>
          <a:p>
            <a:endParaRPr lang="en-US" sz="2800" dirty="0"/>
          </a:p>
        </p:txBody>
      </p:sp>
      <p:pic>
        <p:nvPicPr>
          <p:cNvPr id="392196" name="Picture 4" descr="f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14500"/>
            <a:ext cx="3267075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Natural Language </a:t>
            </a:r>
            <a:r>
              <a:rPr lang="en-US" sz="3600" dirty="0" smtClean="0"/>
              <a:t>Query</a:t>
            </a:r>
            <a:endParaRPr lang="en-US" sz="3600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generic interface supporting English queries to a database.</a:t>
            </a:r>
          </a:p>
          <a:p>
            <a:endParaRPr lang="en-US" sz="2800" dirty="0"/>
          </a:p>
          <a:p>
            <a:r>
              <a:rPr lang="en-US" sz="2800" dirty="0"/>
              <a:t>Follow Up Queries: conversational iterative specification of queries.</a:t>
            </a:r>
          </a:p>
          <a:p>
            <a:endParaRPr lang="en-US" sz="2800" dirty="0"/>
          </a:p>
          <a:p>
            <a:r>
              <a:rPr lang="en-US" sz="2800" dirty="0"/>
              <a:t>Add Domain Knowledge learning component to improve the generic interface.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3000" dirty="0" smtClean="0"/>
              <a:t>Some more recent work from the same group …</a:t>
            </a:r>
            <a:endParaRPr lang="en-US" sz="3500" dirty="0"/>
          </a:p>
        </p:txBody>
      </p:sp>
      <p:sp>
        <p:nvSpPr>
          <p:cNvPr id="492549" name="AutoShape 5"/>
          <p:cNvSpPr>
            <a:spLocks noChangeArrowheads="1"/>
          </p:cNvSpPr>
          <p:nvPr/>
        </p:nvSpPr>
        <p:spPr bwMode="auto">
          <a:xfrm>
            <a:off x="4953000" y="3581400"/>
            <a:ext cx="1600200" cy="533400"/>
          </a:xfrm>
          <a:prstGeom prst="horizontalScroll">
            <a:avLst>
              <a:gd name="adj" fmla="val 1562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folHlink"/>
                </a:solidFill>
                <a:latin typeface="Times New Roman" charset="0"/>
              </a:rPr>
              <a:t>TODS 07</a:t>
            </a:r>
          </a:p>
        </p:txBody>
      </p:sp>
      <p:sp>
        <p:nvSpPr>
          <p:cNvPr id="492553" name="AutoShape 9"/>
          <p:cNvSpPr>
            <a:spLocks noChangeArrowheads="1"/>
          </p:cNvSpPr>
          <p:nvPr/>
        </p:nvSpPr>
        <p:spPr bwMode="auto">
          <a:xfrm>
            <a:off x="4724400" y="2209800"/>
            <a:ext cx="1600200" cy="533400"/>
          </a:xfrm>
          <a:prstGeom prst="horizontalScroll">
            <a:avLst>
              <a:gd name="adj" fmla="val 1562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folHlink"/>
                </a:solidFill>
                <a:latin typeface="Times New Roman" charset="0"/>
              </a:rPr>
              <a:t>EDBT 06</a:t>
            </a:r>
          </a:p>
        </p:txBody>
      </p:sp>
      <p:sp>
        <p:nvSpPr>
          <p:cNvPr id="492556" name="AutoShape 12"/>
          <p:cNvSpPr>
            <a:spLocks noChangeArrowheads="1"/>
          </p:cNvSpPr>
          <p:nvPr/>
        </p:nvSpPr>
        <p:spPr bwMode="auto">
          <a:xfrm>
            <a:off x="4953000" y="4876800"/>
            <a:ext cx="1600200" cy="533400"/>
          </a:xfrm>
          <a:prstGeom prst="horizontalScroll">
            <a:avLst>
              <a:gd name="adj" fmla="val 1562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folHlink"/>
                </a:solidFill>
                <a:latin typeface="Times New Roman" charset="0"/>
              </a:rPr>
              <a:t>AAAI 07</a:t>
            </a:r>
          </a:p>
        </p:txBody>
      </p:sp>
    </p:spTree>
    <p:extLst>
      <p:ext uri="{BB962C8B-B14F-4D97-AF65-F5344CB8AC3E}">
        <p14:creationId xmlns:p14="http://schemas.microsoft.com/office/powerpoint/2010/main" val="25127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Nesting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6200" y="61722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Q: Return the titles of books with more than 5 authors.</a:t>
            </a:r>
          </a:p>
        </p:txBody>
      </p:sp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1447800" y="1524000"/>
          <a:ext cx="61722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Bitmap Image" r:id="rId4" imgW="7628571" imgH="5723810" progId="Paint.Picture">
                  <p:embed/>
                </p:oleObj>
              </mc:Choice>
              <mc:Fallback>
                <p:oleObj name="Bitmap Image" r:id="rId4" imgW="7628571" imgH="5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61722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26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Interfaces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Pros/Cons?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Interfaces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Pros/Cons?</a:t>
            </a:r>
          </a:p>
          <a:p>
            <a:pPr lvl="1"/>
            <a:r>
              <a:rPr lang="en-US" dirty="0" smtClean="0"/>
              <a:t>No need for SQL:</a:t>
            </a:r>
          </a:p>
          <a:p>
            <a:pPr lvl="2"/>
            <a:r>
              <a:rPr lang="en-US" dirty="0" smtClean="0"/>
              <a:t>But not clear how much one can do without knowledge of schema</a:t>
            </a:r>
          </a:p>
          <a:p>
            <a:pPr lvl="1"/>
            <a:r>
              <a:rPr lang="en-US" dirty="0" smtClean="0"/>
              <a:t>Only short queries</a:t>
            </a:r>
          </a:p>
          <a:p>
            <a:pPr lvl="1"/>
            <a:r>
              <a:rPr lang="en-US" dirty="0" smtClean="0"/>
              <a:t>Probably a wider space of queries than forms</a:t>
            </a:r>
          </a:p>
          <a:p>
            <a:pPr lvl="1"/>
            <a:r>
              <a:rPr lang="en-US" dirty="0" smtClean="0"/>
              <a:t>Sometimes can be annoying</a:t>
            </a:r>
          </a:p>
          <a:p>
            <a:pPr lvl="2"/>
            <a:r>
              <a:rPr lang="en-US" dirty="0" smtClean="0"/>
              <a:t>Imagine having to specify flight searches via NL</a:t>
            </a:r>
          </a:p>
          <a:p>
            <a:pPr lvl="1"/>
            <a:r>
              <a:rPr lang="en-US" dirty="0" smtClean="0"/>
              <a:t>The feeling of less control</a:t>
            </a:r>
          </a:p>
          <a:p>
            <a:pPr lvl="2"/>
            <a:r>
              <a:rPr lang="en-US" dirty="0" smtClean="0"/>
              <a:t>Lack of understanding of knobs</a:t>
            </a:r>
          </a:p>
        </p:txBody>
      </p:sp>
    </p:spTree>
    <p:extLst>
      <p:ext uri="{BB962C8B-B14F-4D97-AF65-F5344CB8AC3E}">
        <p14:creationId xmlns:p14="http://schemas.microsoft.com/office/powerpoint/2010/main" val="148024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Challenges </a:t>
            </a:r>
            <a:r>
              <a:rPr lang="en-US" sz="3200" dirty="0"/>
              <a:t>in Natural Language Querying</a:t>
            </a:r>
            <a:r>
              <a:rPr lang="en-US" sz="4000" dirty="0"/>
              <a:t> 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600"/>
              </a:spcBef>
              <a:spcAft>
                <a:spcPts val="200"/>
              </a:spcAft>
              <a:buFontTx/>
              <a:buNone/>
            </a:pPr>
            <a:r>
              <a:rPr noProof="1">
                <a:solidFill>
                  <a:srgbClr val="000000"/>
                </a:solidFill>
                <a:latin typeface="Symbol" charset="0"/>
              </a:rPr>
              <a:t>·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Challenge 1: </a:t>
            </a:r>
          </a:p>
          <a:p>
            <a:pPr>
              <a:lnSpc>
                <a:spcPct val="90000"/>
              </a:lnSpc>
              <a:spcBef>
                <a:spcPts val="1600"/>
              </a:spcBef>
              <a:spcAft>
                <a:spcPts val="200"/>
              </a:spcAft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	Understand user intent given an arbitrary natural language query.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None/>
            </a:pPr>
            <a:r>
              <a:rPr noProof="1">
                <a:solidFill>
                  <a:srgbClr val="000000"/>
                </a:solidFill>
                <a:latin typeface="Symbol" charset="0"/>
              </a:rPr>
              <a:t>·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Challenge 2: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	Map user intent to database schema.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</a:rPr>
              <a:t>Is 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Gone with the wind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400" dirty="0">
                <a:solidFill>
                  <a:srgbClr val="000000"/>
                </a:solidFill>
              </a:rPr>
              <a:t> a book or a movie (or a person)?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0000"/>
                </a:solidFill>
              </a:rPr>
              <a:t>Are books grouped by year or by author in the bibliography?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565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</a:t>
            </a:r>
            <a:r>
              <a:rPr lang="en-US" dirty="0" smtClean="0"/>
              <a:t>Unknown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Often attributes are codified in obscure or esoteric ways</a:t>
            </a:r>
            <a:endParaRPr lang="en-US" dirty="0"/>
          </a:p>
          <a:p>
            <a:pPr lvl="1"/>
            <a:r>
              <a:rPr lang="en-US" dirty="0" smtClean="0"/>
              <a:t>Often the problem solved by keyword search in databases</a:t>
            </a:r>
          </a:p>
          <a:p>
            <a:pPr lvl="1"/>
            <a:r>
              <a:rPr lang="en-US" dirty="0" smtClean="0"/>
              <a:t>People often </a:t>
            </a:r>
          </a:p>
          <a:p>
            <a:pPr lvl="2"/>
            <a:r>
              <a:rPr lang="en-US" dirty="0" smtClean="0"/>
              <a:t>make mistakes while referring to attribute</a:t>
            </a:r>
          </a:p>
          <a:p>
            <a:r>
              <a:rPr lang="en-US" dirty="0" smtClean="0"/>
              <a:t>The group has done some work in merging keyword search + traditional </a:t>
            </a:r>
            <a:r>
              <a:rPr lang="en-US" dirty="0" err="1" smtClean="0"/>
              <a:t>Xquery</a:t>
            </a:r>
            <a:endParaRPr lang="en-US" dirty="0" smtClean="0"/>
          </a:p>
          <a:p>
            <a:pPr lvl="1"/>
            <a:r>
              <a:rPr lang="en-US" dirty="0" smtClean="0"/>
              <a:t>Still a far way to go</a:t>
            </a:r>
          </a:p>
          <a:p>
            <a:r>
              <a:rPr lang="en-US" dirty="0" smtClean="0"/>
              <a:t>Any solutions that we can borrow from web search?</a:t>
            </a:r>
          </a:p>
        </p:txBody>
      </p:sp>
    </p:spTree>
    <p:extLst>
      <p:ext uri="{BB962C8B-B14F-4D97-AF65-F5344CB8AC3E}">
        <p14:creationId xmlns:p14="http://schemas.microsoft.com/office/powerpoint/2010/main" val="176194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</a:t>
            </a:r>
            <a:r>
              <a:rPr lang="en-US" dirty="0" smtClean="0"/>
              <a:t>Unknown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group has done some work in merging keyword search + traditional </a:t>
            </a:r>
            <a:r>
              <a:rPr lang="en-US" dirty="0" err="1" smtClean="0"/>
              <a:t>Xquery</a:t>
            </a:r>
            <a:endParaRPr lang="en-US" dirty="0" smtClean="0"/>
          </a:p>
          <a:p>
            <a:pPr lvl="1"/>
            <a:r>
              <a:rPr lang="en-US" dirty="0" smtClean="0"/>
              <a:t>Still a far way to go</a:t>
            </a:r>
          </a:p>
          <a:p>
            <a:r>
              <a:rPr lang="en-US" dirty="0" smtClean="0"/>
              <a:t>Any solutions that we can borrow from web search?</a:t>
            </a:r>
          </a:p>
          <a:p>
            <a:pPr lvl="1"/>
            <a:r>
              <a:rPr lang="en-US" dirty="0" smtClean="0"/>
              <a:t>A “did you mean”?</a:t>
            </a:r>
          </a:p>
          <a:p>
            <a:pPr lvl="1"/>
            <a:r>
              <a:rPr lang="en-US" dirty="0" smtClean="0"/>
              <a:t>Map to the closest attribute?</a:t>
            </a:r>
          </a:p>
          <a:p>
            <a:pPr lvl="1"/>
            <a:r>
              <a:rPr lang="en-US" dirty="0" smtClean="0"/>
              <a:t>Map to the semantically closest attribute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“relaxed” queries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293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Unusual, provocative paper</a:t>
            </a:r>
          </a:p>
          <a:p>
            <a:pPr lvl="1"/>
            <a:r>
              <a:rPr lang="en-US" dirty="0" smtClean="0"/>
              <a:t>More problems than solutions</a:t>
            </a:r>
          </a:p>
          <a:p>
            <a:pPr lvl="1"/>
            <a:r>
              <a:rPr lang="en-US" dirty="0" smtClean="0"/>
              <a:t>A showcase of the work the group has done</a:t>
            </a:r>
          </a:p>
          <a:p>
            <a:pPr lvl="2"/>
            <a:r>
              <a:rPr lang="en-US" dirty="0" smtClean="0"/>
              <a:t>Naturally, very far from solving the problems</a:t>
            </a:r>
          </a:p>
          <a:p>
            <a:r>
              <a:rPr lang="en-US" dirty="0" smtClean="0"/>
              <a:t>Better to judge the paper for the questions it raises rather than the solutions it provides!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reacto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21588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 3: </a:t>
            </a:r>
            <a:r>
              <a:rPr lang="en-US" sz="4000" dirty="0"/>
              <a:t>Complex Schema</a:t>
            </a:r>
          </a:p>
        </p:txBody>
      </p:sp>
      <p:graphicFrame>
        <p:nvGraphicFramePr>
          <p:cNvPr id="419874" name="Group 34"/>
          <p:cNvGraphicFramePr>
            <a:graphicFrameLocks noGrp="1"/>
          </p:cNvGraphicFramePr>
          <p:nvPr/>
        </p:nvGraphicFramePr>
        <p:xfrm>
          <a:off x="1008063" y="2570163"/>
          <a:ext cx="7145337" cy="2764156"/>
        </p:xfrm>
        <a:graphic>
          <a:graphicData uri="http://schemas.openxmlformats.org/drawingml/2006/table">
            <a:tbl>
              <a:tblPr/>
              <a:tblGrid>
                <a:gridCol w="1898650"/>
                <a:gridCol w="2330450"/>
                <a:gridCol w="291623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Source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of Elements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BioWarehouse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Relational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MiMI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289 and counting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Reactome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Relational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MAGE-ML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1,581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ATDG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Relational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2,177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914400"/>
          </a:xfrm>
        </p:spPr>
        <p:txBody>
          <a:bodyPr/>
          <a:lstStyle/>
          <a:p>
            <a:r>
              <a:rPr lang="en-US" sz="4000" dirty="0"/>
              <a:t>Schema </a:t>
            </a:r>
            <a:r>
              <a:rPr lang="en-US" sz="4000" dirty="0" smtClean="0"/>
              <a:t>Summarization</a:t>
            </a:r>
            <a:endParaRPr lang="en-US" sz="4000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4648200"/>
          </a:xfrm>
        </p:spPr>
        <p:txBody>
          <a:bodyPr/>
          <a:lstStyle/>
          <a:p>
            <a:r>
              <a:rPr lang="en-US" sz="2800" dirty="0"/>
              <a:t>Schema are often too large and too complex.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Can we present the user with an informative summary?</a:t>
            </a:r>
          </a:p>
          <a:p>
            <a:r>
              <a:rPr lang="en-US" sz="2800" dirty="0"/>
              <a:t>Can the user effectively query the database using this summary alone?</a:t>
            </a:r>
          </a:p>
        </p:txBody>
      </p:sp>
      <p:pic>
        <p:nvPicPr>
          <p:cNvPr id="390151" name="Picture 7" descr="sch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0"/>
            <a:ext cx="5715000" cy="194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0152" name="AutoShape 8"/>
          <p:cNvSpPr>
            <a:spLocks noChangeArrowheads="1"/>
          </p:cNvSpPr>
          <p:nvPr/>
        </p:nvSpPr>
        <p:spPr bwMode="auto">
          <a:xfrm>
            <a:off x="2971800" y="4572000"/>
            <a:ext cx="1600200" cy="533400"/>
          </a:xfrm>
          <a:prstGeom prst="horizontalScroll">
            <a:avLst>
              <a:gd name="adj" fmla="val 15625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folHlink"/>
                </a:solidFill>
                <a:latin typeface="Times New Roman" charset="0"/>
              </a:rPr>
              <a:t>VLDB 06</a:t>
            </a:r>
          </a:p>
        </p:txBody>
      </p:sp>
      <p:sp>
        <p:nvSpPr>
          <p:cNvPr id="390154" name="AutoShape 10"/>
          <p:cNvSpPr>
            <a:spLocks noChangeArrowheads="1"/>
          </p:cNvSpPr>
          <p:nvPr/>
        </p:nvSpPr>
        <p:spPr bwMode="auto">
          <a:xfrm>
            <a:off x="5638800" y="5638800"/>
            <a:ext cx="2057400" cy="533400"/>
          </a:xfrm>
          <a:prstGeom prst="horizontalScroll">
            <a:avLst>
              <a:gd name="adj" fmla="val 15625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folHlink"/>
                </a:solidFill>
                <a:latin typeface="Times New Roman" charset="0"/>
              </a:rPr>
              <a:t>VLDB 07</a:t>
            </a:r>
          </a:p>
        </p:txBody>
      </p:sp>
    </p:spTree>
    <p:extLst>
      <p:ext uri="{BB962C8B-B14F-4D97-AF65-F5344CB8AC3E}">
        <p14:creationId xmlns:p14="http://schemas.microsoft.com/office/powerpoint/2010/main" val="152131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Summarization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18038"/>
          </a:xfrm>
        </p:spPr>
        <p:txBody>
          <a:bodyPr/>
          <a:lstStyle/>
          <a:p>
            <a:r>
              <a:rPr lang="en-US" sz="3000"/>
              <a:t>Basic Idea:</a:t>
            </a:r>
          </a:p>
          <a:p>
            <a:pPr lvl="1"/>
            <a:r>
              <a:rPr lang="en-US" sz="2600"/>
              <a:t>Represent the original complex schema with a smaller and conceptually simpler schema – a </a:t>
            </a:r>
            <a:r>
              <a:rPr lang="en-US" sz="2600" i="1"/>
              <a:t>summary</a:t>
            </a:r>
            <a:r>
              <a:rPr lang="en-US" sz="2600"/>
              <a:t> of the original schema.</a:t>
            </a:r>
          </a:p>
          <a:p>
            <a:pPr lvl="1"/>
            <a:r>
              <a:rPr lang="en-US" sz="2600"/>
              <a:t>Each element in the summary naturally corresponds to a </a:t>
            </a:r>
            <a:r>
              <a:rPr lang="en-US" sz="2600" i="1"/>
              <a:t>subschema</a:t>
            </a:r>
            <a:r>
              <a:rPr lang="en-US" sz="2600"/>
              <a:t> of the original schema.</a:t>
            </a:r>
          </a:p>
          <a:p>
            <a:r>
              <a:rPr lang="en-US" sz="3000"/>
              <a:t>Helps users </a:t>
            </a:r>
            <a:r>
              <a:rPr lang="en-US" sz="3000" i="1"/>
              <a:t>explore</a:t>
            </a:r>
            <a:r>
              <a:rPr lang="en-US" sz="3000"/>
              <a:t> the schema:</a:t>
            </a:r>
          </a:p>
          <a:p>
            <a:pPr lvl="1"/>
            <a:r>
              <a:rPr lang="en-US" sz="2600"/>
              <a:t>Illustrates the main topics of the database.</a:t>
            </a:r>
          </a:p>
          <a:p>
            <a:pPr lvl="1"/>
            <a:r>
              <a:rPr lang="en-US" sz="2600"/>
              <a:t>Filters away irrelevant parts of the schema.</a:t>
            </a:r>
          </a:p>
        </p:txBody>
      </p:sp>
    </p:spTree>
    <p:extLst>
      <p:ext uri="{BB962C8B-B14F-4D97-AF65-F5344CB8AC3E}">
        <p14:creationId xmlns:p14="http://schemas.microsoft.com/office/powerpoint/2010/main" val="30988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Summary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446213"/>
            <a:ext cx="4992688" cy="5411787"/>
          </a:xfrm>
        </p:spPr>
        <p:txBody>
          <a:bodyPr/>
          <a:lstStyle/>
          <a:p>
            <a:r>
              <a:rPr lang="en-US"/>
              <a:t>Summary is a schema:</a:t>
            </a:r>
          </a:p>
          <a:p>
            <a:pPr lvl="1"/>
            <a:r>
              <a:rPr lang="en-US" sz="2600"/>
              <a:t>Contains </a:t>
            </a:r>
            <a:r>
              <a:rPr lang="en-US" sz="2600" i="1"/>
              <a:t>abstract elements</a:t>
            </a:r>
            <a:r>
              <a:rPr lang="en-US" sz="2600"/>
              <a:t> and </a:t>
            </a:r>
            <a:r>
              <a:rPr lang="en-US" sz="2600" i="1"/>
              <a:t>abstract links;</a:t>
            </a:r>
          </a:p>
          <a:p>
            <a:pPr lvl="1"/>
            <a:r>
              <a:rPr lang="en-US" sz="2600"/>
              <a:t>Smaller in size.</a:t>
            </a:r>
          </a:p>
          <a:p>
            <a:r>
              <a:rPr lang="en-US"/>
              <a:t>Abstract element:</a:t>
            </a:r>
          </a:p>
          <a:p>
            <a:pPr lvl="1"/>
            <a:r>
              <a:rPr lang="en-US" sz="2600"/>
              <a:t>Represents a subschema, i.e., a group of original elements.</a:t>
            </a:r>
          </a:p>
          <a:p>
            <a:r>
              <a:rPr lang="en-US"/>
              <a:t>Abstract link:</a:t>
            </a:r>
          </a:p>
          <a:p>
            <a:pPr lvl="1"/>
            <a:r>
              <a:rPr lang="en-US" sz="2600"/>
              <a:t>Connects abstract elements.</a:t>
            </a:r>
          </a:p>
        </p:txBody>
      </p:sp>
      <p:cxnSp>
        <p:nvCxnSpPr>
          <p:cNvPr id="430084" name="AutoShape 4"/>
          <p:cNvCxnSpPr>
            <a:cxnSpLocks noChangeShapeType="1"/>
            <a:stCxn id="430118" idx="2"/>
            <a:endCxn id="430117" idx="2"/>
          </p:cNvCxnSpPr>
          <p:nvPr/>
        </p:nvCxnSpPr>
        <p:spPr bwMode="auto">
          <a:xfrm rot="5400000" flipH="1" flipV="1">
            <a:off x="2279650" y="3003550"/>
            <a:ext cx="384175" cy="1597025"/>
          </a:xfrm>
          <a:prstGeom prst="curvedConnector3">
            <a:avLst>
              <a:gd name="adj1" fmla="val -59505"/>
            </a:avLst>
          </a:prstGeom>
          <a:noFill/>
          <a:ln w="127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1638300" y="1546225"/>
            <a:ext cx="11080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warehouse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430086" name="AutoShape 6"/>
          <p:cNvCxnSpPr>
            <a:cxnSpLocks noChangeShapeType="1"/>
            <a:stCxn id="430085" idx="2"/>
            <a:endCxn id="430087" idx="0"/>
          </p:cNvCxnSpPr>
          <p:nvPr/>
        </p:nvCxnSpPr>
        <p:spPr bwMode="auto">
          <a:xfrm>
            <a:off x="2301875" y="1857375"/>
            <a:ext cx="688975" cy="628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087" name="Text Box 7"/>
          <p:cNvSpPr txBox="1">
            <a:spLocks noChangeArrowheads="1"/>
          </p:cNvSpPr>
          <p:nvPr/>
        </p:nvSpPr>
        <p:spPr bwMode="auto">
          <a:xfrm>
            <a:off x="2303463" y="2486025"/>
            <a:ext cx="1089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authors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2735263" y="3228975"/>
            <a:ext cx="1089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author*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430089" name="AutoShape 9"/>
          <p:cNvCxnSpPr>
            <a:cxnSpLocks noChangeShapeType="1"/>
            <a:stCxn id="430087" idx="2"/>
            <a:endCxn id="430088" idx="0"/>
          </p:cNvCxnSpPr>
          <p:nvPr/>
        </p:nvCxnSpPr>
        <p:spPr bwMode="auto">
          <a:xfrm>
            <a:off x="2990850" y="2797175"/>
            <a:ext cx="45243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2371725" y="3914775"/>
            <a:ext cx="1089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@id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2952750" y="3914775"/>
            <a:ext cx="12334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@name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430092" name="AutoShape 12"/>
          <p:cNvCxnSpPr>
            <a:cxnSpLocks noChangeShapeType="1"/>
            <a:stCxn id="430088" idx="2"/>
            <a:endCxn id="430090" idx="0"/>
          </p:cNvCxnSpPr>
          <p:nvPr/>
        </p:nvCxnSpPr>
        <p:spPr bwMode="auto">
          <a:xfrm flipH="1">
            <a:off x="3062288" y="3540125"/>
            <a:ext cx="381000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093" name="AutoShape 13"/>
          <p:cNvCxnSpPr>
            <a:cxnSpLocks noChangeShapeType="1"/>
            <a:stCxn id="430088" idx="2"/>
            <a:endCxn id="430091" idx="0"/>
          </p:cNvCxnSpPr>
          <p:nvPr/>
        </p:nvCxnSpPr>
        <p:spPr bwMode="auto">
          <a:xfrm>
            <a:off x="3443288" y="3540125"/>
            <a:ext cx="304800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094" name="AutoShape 14"/>
          <p:cNvCxnSpPr>
            <a:cxnSpLocks noChangeShapeType="1"/>
            <a:stCxn id="430100" idx="2"/>
            <a:endCxn id="430090" idx="2"/>
          </p:cNvCxnSpPr>
          <p:nvPr/>
        </p:nvCxnSpPr>
        <p:spPr bwMode="auto">
          <a:xfrm rot="5400000" flipH="1" flipV="1">
            <a:off x="1783557" y="4085431"/>
            <a:ext cx="1138238" cy="1419225"/>
          </a:xfrm>
          <a:prstGeom prst="curvedConnector3">
            <a:avLst>
              <a:gd name="adj1" fmla="val -20083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254000" y="4824413"/>
            <a:ext cx="1089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@address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957263" y="2209800"/>
            <a:ext cx="1089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state*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1287463" y="2947988"/>
            <a:ext cx="8715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store*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098" name="Text Box 18"/>
          <p:cNvSpPr txBox="1">
            <a:spLocks noChangeArrowheads="1"/>
          </p:cNvSpPr>
          <p:nvPr/>
        </p:nvSpPr>
        <p:spPr bwMode="auto">
          <a:xfrm>
            <a:off x="1539875" y="3694113"/>
            <a:ext cx="7207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book*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757238" y="4319588"/>
            <a:ext cx="1089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isbn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1093788" y="5053013"/>
            <a:ext cx="9429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author*</a:t>
            </a:r>
          </a:p>
        </p:txBody>
      </p:sp>
      <p:sp>
        <p:nvSpPr>
          <p:cNvPr id="430101" name="Text Box 21"/>
          <p:cNvSpPr txBox="1">
            <a:spLocks noChangeArrowheads="1"/>
          </p:cNvSpPr>
          <p:nvPr/>
        </p:nvSpPr>
        <p:spPr bwMode="auto">
          <a:xfrm>
            <a:off x="1646238" y="4748213"/>
            <a:ext cx="8715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title</a:t>
            </a:r>
          </a:p>
        </p:txBody>
      </p:sp>
      <p:cxnSp>
        <p:nvCxnSpPr>
          <p:cNvPr id="430102" name="AutoShape 22"/>
          <p:cNvCxnSpPr>
            <a:cxnSpLocks noChangeShapeType="1"/>
            <a:stCxn id="430096" idx="2"/>
            <a:endCxn id="430097" idx="0"/>
          </p:cNvCxnSpPr>
          <p:nvPr/>
        </p:nvCxnSpPr>
        <p:spPr bwMode="auto">
          <a:xfrm>
            <a:off x="1576388" y="2520950"/>
            <a:ext cx="233362" cy="427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03" name="AutoShape 23"/>
          <p:cNvCxnSpPr>
            <a:cxnSpLocks noChangeShapeType="1"/>
            <a:stCxn id="430097" idx="2"/>
            <a:endCxn id="430098" idx="0"/>
          </p:cNvCxnSpPr>
          <p:nvPr/>
        </p:nvCxnSpPr>
        <p:spPr bwMode="auto">
          <a:xfrm>
            <a:off x="1809750" y="3259138"/>
            <a:ext cx="185738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04" name="AutoShape 24"/>
          <p:cNvCxnSpPr>
            <a:cxnSpLocks noChangeShapeType="1"/>
            <a:stCxn id="430098" idx="2"/>
            <a:endCxn id="430099" idx="0"/>
          </p:cNvCxnSpPr>
          <p:nvPr/>
        </p:nvCxnSpPr>
        <p:spPr bwMode="auto">
          <a:xfrm flipH="1">
            <a:off x="1366838" y="4005263"/>
            <a:ext cx="628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05" name="AutoShape 25"/>
          <p:cNvCxnSpPr>
            <a:cxnSpLocks noChangeShapeType="1"/>
            <a:stCxn id="430098" idx="2"/>
            <a:endCxn id="430101" idx="0"/>
          </p:cNvCxnSpPr>
          <p:nvPr/>
        </p:nvCxnSpPr>
        <p:spPr bwMode="auto">
          <a:xfrm>
            <a:off x="1995488" y="4005263"/>
            <a:ext cx="190500" cy="742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06" name="AutoShape 26"/>
          <p:cNvCxnSpPr>
            <a:cxnSpLocks noChangeShapeType="1"/>
            <a:stCxn id="430098" idx="2"/>
            <a:endCxn id="430100" idx="0"/>
          </p:cNvCxnSpPr>
          <p:nvPr/>
        </p:nvCxnSpPr>
        <p:spPr bwMode="auto">
          <a:xfrm flipH="1">
            <a:off x="1643063" y="4005263"/>
            <a:ext cx="352425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107" name="Text Box 27"/>
          <p:cNvSpPr txBox="1">
            <a:spLocks noChangeArrowheads="1"/>
          </p:cNvSpPr>
          <p:nvPr/>
        </p:nvSpPr>
        <p:spPr bwMode="auto">
          <a:xfrm>
            <a:off x="2054225" y="4562475"/>
            <a:ext cx="944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price</a:t>
            </a:r>
            <a:endParaRPr lang="en-US" sz="160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430108" name="AutoShape 28"/>
          <p:cNvCxnSpPr>
            <a:cxnSpLocks noChangeShapeType="1"/>
            <a:stCxn id="430098" idx="2"/>
            <a:endCxn id="430107" idx="0"/>
          </p:cNvCxnSpPr>
          <p:nvPr/>
        </p:nvCxnSpPr>
        <p:spPr bwMode="auto">
          <a:xfrm>
            <a:off x="1995488" y="4005263"/>
            <a:ext cx="657225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09" name="AutoShape 29"/>
          <p:cNvCxnSpPr>
            <a:cxnSpLocks noChangeShapeType="1"/>
            <a:stCxn id="430114" idx="2"/>
          </p:cNvCxnSpPr>
          <p:nvPr/>
        </p:nvCxnSpPr>
        <p:spPr bwMode="auto">
          <a:xfrm flipH="1">
            <a:off x="533400" y="3935413"/>
            <a:ext cx="552450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10" name="AutoShape 30"/>
          <p:cNvCxnSpPr>
            <a:cxnSpLocks noChangeShapeType="1"/>
            <a:stCxn id="430114" idx="2"/>
            <a:endCxn id="430095" idx="0"/>
          </p:cNvCxnSpPr>
          <p:nvPr/>
        </p:nvCxnSpPr>
        <p:spPr bwMode="auto">
          <a:xfrm flipH="1">
            <a:off x="838200" y="3935413"/>
            <a:ext cx="247650" cy="889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11" name="AutoShape 31"/>
          <p:cNvCxnSpPr>
            <a:cxnSpLocks noChangeShapeType="1"/>
          </p:cNvCxnSpPr>
          <p:nvPr/>
        </p:nvCxnSpPr>
        <p:spPr bwMode="auto">
          <a:xfrm flipH="1">
            <a:off x="1576388" y="1857375"/>
            <a:ext cx="725487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112" name="Text Box 32"/>
          <p:cNvSpPr txBox="1">
            <a:spLocks noChangeArrowheads="1"/>
          </p:cNvSpPr>
          <p:nvPr/>
        </p:nvSpPr>
        <p:spPr bwMode="auto">
          <a:xfrm>
            <a:off x="395288" y="2976563"/>
            <a:ext cx="8699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@name</a:t>
            </a:r>
            <a:endParaRPr lang="en-US" sz="160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430113" name="AutoShape 33"/>
          <p:cNvCxnSpPr>
            <a:cxnSpLocks noChangeShapeType="1"/>
            <a:stCxn id="430096" idx="2"/>
            <a:endCxn id="430112" idx="0"/>
          </p:cNvCxnSpPr>
          <p:nvPr/>
        </p:nvCxnSpPr>
        <p:spPr bwMode="auto">
          <a:xfrm flipH="1">
            <a:off x="871538" y="2520950"/>
            <a:ext cx="704850" cy="455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114" name="Text Box 34"/>
          <p:cNvSpPr txBox="1">
            <a:spLocks noChangeArrowheads="1"/>
          </p:cNvSpPr>
          <p:nvPr/>
        </p:nvSpPr>
        <p:spPr bwMode="auto">
          <a:xfrm>
            <a:off x="525463" y="3624263"/>
            <a:ext cx="1016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contact</a:t>
            </a:r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430115" name="AutoShape 35"/>
          <p:cNvCxnSpPr>
            <a:cxnSpLocks noChangeShapeType="1"/>
            <a:stCxn id="430097" idx="2"/>
            <a:endCxn id="430114" idx="0"/>
          </p:cNvCxnSpPr>
          <p:nvPr/>
        </p:nvCxnSpPr>
        <p:spPr bwMode="auto">
          <a:xfrm flipH="1">
            <a:off x="1085850" y="3259138"/>
            <a:ext cx="72390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116" name="Text Box 36"/>
          <p:cNvSpPr txBox="1">
            <a:spLocks noChangeArrowheads="1"/>
          </p:cNvSpPr>
          <p:nvPr/>
        </p:nvSpPr>
        <p:spPr bwMode="auto">
          <a:xfrm>
            <a:off x="0" y="4292600"/>
            <a:ext cx="1016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latin typeface="Times New Roman" charset="0"/>
              </a:rPr>
              <a:t>@name</a:t>
            </a:r>
          </a:p>
        </p:txBody>
      </p:sp>
      <p:sp>
        <p:nvSpPr>
          <p:cNvPr id="430117" name="Text Box 37"/>
          <p:cNvSpPr txBox="1">
            <a:spLocks noChangeArrowheads="1"/>
          </p:cNvSpPr>
          <p:nvPr/>
        </p:nvSpPr>
        <p:spPr bwMode="auto">
          <a:xfrm>
            <a:off x="2551113" y="3213100"/>
            <a:ext cx="1125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solidFill>
                  <a:schemeClr val="tx1"/>
                </a:solidFill>
                <a:latin typeface="Bookman Old Style" charset="0"/>
              </a:rPr>
              <a:t>author*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1147763" y="3597275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solidFill>
                  <a:schemeClr val="tx1"/>
                </a:solidFill>
                <a:latin typeface="Bookman Old Style" charset="0"/>
              </a:rPr>
              <a:t>book*</a:t>
            </a:r>
          </a:p>
        </p:txBody>
      </p:sp>
      <p:cxnSp>
        <p:nvCxnSpPr>
          <p:cNvPr id="430119" name="AutoShape 39"/>
          <p:cNvCxnSpPr>
            <a:cxnSpLocks noChangeShapeType="1"/>
            <a:stCxn id="430085" idx="2"/>
            <a:endCxn id="430118" idx="0"/>
          </p:cNvCxnSpPr>
          <p:nvPr/>
        </p:nvCxnSpPr>
        <p:spPr bwMode="auto">
          <a:xfrm flipH="1">
            <a:off x="1673225" y="1857375"/>
            <a:ext cx="628650" cy="173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120" name="AutoShape 40"/>
          <p:cNvCxnSpPr>
            <a:cxnSpLocks noChangeShapeType="1"/>
            <a:stCxn id="430085" idx="2"/>
            <a:endCxn id="430117" idx="0"/>
          </p:cNvCxnSpPr>
          <p:nvPr/>
        </p:nvCxnSpPr>
        <p:spPr bwMode="auto">
          <a:xfrm>
            <a:off x="2301875" y="1857375"/>
            <a:ext cx="968375" cy="13557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50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30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30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30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0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3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7" grpId="0"/>
      <p:bldP spid="430088" grpId="0"/>
      <p:bldP spid="430090" grpId="0"/>
      <p:bldP spid="430091" grpId="0"/>
      <p:bldP spid="430095" grpId="0"/>
      <p:bldP spid="430096" grpId="0"/>
      <p:bldP spid="430097" grpId="0"/>
      <p:bldP spid="430098" grpId="0"/>
      <p:bldP spid="430099" grpId="0"/>
      <p:bldP spid="430100" grpId="0"/>
      <p:bldP spid="430101" grpId="0"/>
      <p:bldP spid="430107" grpId="0"/>
      <p:bldP spid="430112" grpId="0"/>
      <p:bldP spid="430114" grpId="0"/>
      <p:bldP spid="430116" grpId="0"/>
      <p:bldP spid="430117" grpId="0"/>
      <p:bldP spid="430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914400"/>
          </a:xfrm>
        </p:spPr>
        <p:txBody>
          <a:bodyPr/>
          <a:lstStyle/>
          <a:p>
            <a:r>
              <a:rPr lang="en-US" sz="4000" dirty="0" smtClean="0"/>
              <a:t>Challenge 4: </a:t>
            </a:r>
            <a:r>
              <a:rPr lang="en-US" sz="4000" dirty="0"/>
              <a:t>Unknown Data Values</a:t>
            </a: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4092575" y="2247900"/>
            <a:ext cx="4916488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for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$a in doc()//author,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      $s in doc()//store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let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 $b in $s/book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where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$s/contact/@name = </a:t>
            </a:r>
            <a:r>
              <a:rPr lang="ja-JP" altLang="en-US" sz="24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Amazon</a:t>
            </a:r>
            <a:r>
              <a:rPr lang="ja-JP" altLang="en-US" sz="24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</a:t>
            </a: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and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$b/author = $a/id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return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{ $a/name, count($b) }</a:t>
            </a:r>
          </a:p>
        </p:txBody>
      </p:sp>
      <p:grpSp>
        <p:nvGrpSpPr>
          <p:cNvPr id="514052" name="Group 4"/>
          <p:cNvGrpSpPr>
            <a:grpSpLocks/>
          </p:cNvGrpSpPr>
          <p:nvPr/>
        </p:nvGrpSpPr>
        <p:grpSpPr bwMode="auto">
          <a:xfrm>
            <a:off x="-20638" y="1708150"/>
            <a:ext cx="4273551" cy="3817938"/>
            <a:chOff x="3158" y="1639"/>
            <a:chExt cx="2827" cy="2405"/>
          </a:xfrm>
        </p:grpSpPr>
        <p:sp>
          <p:nvSpPr>
            <p:cNvPr id="514053" name="Text Box 5"/>
            <p:cNvSpPr txBox="1">
              <a:spLocks noChangeArrowheads="1"/>
            </p:cNvSpPr>
            <p:nvPr/>
          </p:nvSpPr>
          <p:spPr bwMode="auto">
            <a:xfrm>
              <a:off x="4300" y="1639"/>
              <a:ext cx="73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warehouse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14054" name="Text Box 6"/>
            <p:cNvSpPr txBox="1">
              <a:spLocks noChangeArrowheads="1"/>
            </p:cNvSpPr>
            <p:nvPr/>
          </p:nvSpPr>
          <p:spPr bwMode="auto">
            <a:xfrm>
              <a:off x="4068" y="2522"/>
              <a:ext cx="57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store*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14055" name="Text Box 7"/>
            <p:cNvSpPr txBox="1">
              <a:spLocks noChangeArrowheads="1"/>
            </p:cNvSpPr>
            <p:nvPr/>
          </p:nvSpPr>
          <p:spPr bwMode="auto">
            <a:xfrm>
              <a:off x="4236" y="2992"/>
              <a:ext cx="47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book*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14056" name="Text Box 8"/>
            <p:cNvSpPr txBox="1">
              <a:spLocks noChangeArrowheads="1"/>
            </p:cNvSpPr>
            <p:nvPr/>
          </p:nvSpPr>
          <p:spPr bwMode="auto">
            <a:xfrm>
              <a:off x="3717" y="3386"/>
              <a:ext cx="72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isbn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514057" name="Text Box 9"/>
            <p:cNvSpPr txBox="1">
              <a:spLocks noChangeArrowheads="1"/>
            </p:cNvSpPr>
            <p:nvPr/>
          </p:nvSpPr>
          <p:spPr bwMode="auto">
            <a:xfrm>
              <a:off x="3939" y="3848"/>
              <a:ext cx="62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author*</a:t>
              </a:r>
            </a:p>
          </p:txBody>
        </p:sp>
        <p:sp>
          <p:nvSpPr>
            <p:cNvPr id="514058" name="Text Box 10"/>
            <p:cNvSpPr txBox="1">
              <a:spLocks noChangeArrowheads="1"/>
            </p:cNvSpPr>
            <p:nvPr/>
          </p:nvSpPr>
          <p:spPr bwMode="auto">
            <a:xfrm>
              <a:off x="4305" y="3656"/>
              <a:ext cx="57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title</a:t>
              </a:r>
            </a:p>
          </p:txBody>
        </p:sp>
        <p:cxnSp>
          <p:nvCxnSpPr>
            <p:cNvPr id="514059" name="AutoShape 11"/>
            <p:cNvCxnSpPr>
              <a:cxnSpLocks noChangeShapeType="1"/>
              <a:stCxn id="514069" idx="2"/>
              <a:endCxn id="514054" idx="0"/>
            </p:cNvCxnSpPr>
            <p:nvPr/>
          </p:nvCxnSpPr>
          <p:spPr bwMode="auto">
            <a:xfrm>
              <a:off x="4209" y="2253"/>
              <a:ext cx="147" cy="2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60" name="AutoShape 12"/>
            <p:cNvCxnSpPr>
              <a:cxnSpLocks noChangeShapeType="1"/>
              <a:stCxn id="514054" idx="2"/>
              <a:endCxn id="514055" idx="0"/>
            </p:cNvCxnSpPr>
            <p:nvPr/>
          </p:nvCxnSpPr>
          <p:spPr bwMode="auto">
            <a:xfrm>
              <a:off x="4356" y="2718"/>
              <a:ext cx="118" cy="2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61" name="AutoShape 13"/>
            <p:cNvCxnSpPr>
              <a:cxnSpLocks noChangeShapeType="1"/>
              <a:stCxn id="514055" idx="2"/>
              <a:endCxn id="514056" idx="0"/>
            </p:cNvCxnSpPr>
            <p:nvPr/>
          </p:nvCxnSpPr>
          <p:spPr bwMode="auto">
            <a:xfrm flipH="1">
              <a:off x="4077" y="3188"/>
              <a:ext cx="397" cy="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62" name="AutoShape 14"/>
            <p:cNvCxnSpPr>
              <a:cxnSpLocks noChangeShapeType="1"/>
              <a:stCxn id="514055" idx="2"/>
              <a:endCxn id="514058" idx="0"/>
            </p:cNvCxnSpPr>
            <p:nvPr/>
          </p:nvCxnSpPr>
          <p:spPr bwMode="auto">
            <a:xfrm>
              <a:off x="4474" y="3188"/>
              <a:ext cx="119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63" name="AutoShape 15"/>
            <p:cNvCxnSpPr>
              <a:cxnSpLocks noChangeShapeType="1"/>
              <a:stCxn id="514055" idx="2"/>
              <a:endCxn id="514057" idx="0"/>
            </p:cNvCxnSpPr>
            <p:nvPr/>
          </p:nvCxnSpPr>
          <p:spPr bwMode="auto">
            <a:xfrm flipH="1">
              <a:off x="4251" y="3188"/>
              <a:ext cx="223" cy="6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64" name="Text Box 16"/>
            <p:cNvSpPr txBox="1">
              <a:spLocks noChangeArrowheads="1"/>
            </p:cNvSpPr>
            <p:nvPr/>
          </p:nvSpPr>
          <p:spPr bwMode="auto">
            <a:xfrm>
              <a:off x="4575" y="3539"/>
              <a:ext cx="62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price</a:t>
              </a:r>
              <a:endParaRPr lang="en-US" sz="160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514065" name="AutoShape 17"/>
            <p:cNvCxnSpPr>
              <a:cxnSpLocks noChangeShapeType="1"/>
              <a:stCxn id="514055" idx="2"/>
              <a:endCxn id="514064" idx="0"/>
            </p:cNvCxnSpPr>
            <p:nvPr/>
          </p:nvCxnSpPr>
          <p:spPr bwMode="auto">
            <a:xfrm>
              <a:off x="4474" y="3188"/>
              <a:ext cx="413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66" name="AutoShape 18"/>
            <p:cNvCxnSpPr>
              <a:cxnSpLocks noChangeShapeType="1"/>
              <a:stCxn id="514074" idx="2"/>
              <a:endCxn id="514084" idx="0"/>
            </p:cNvCxnSpPr>
            <p:nvPr/>
          </p:nvCxnSpPr>
          <p:spPr bwMode="auto">
            <a:xfrm flipH="1">
              <a:off x="3494" y="3144"/>
              <a:ext cx="406" cy="2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67" name="AutoShape 19"/>
            <p:cNvCxnSpPr>
              <a:cxnSpLocks noChangeShapeType="1"/>
              <a:stCxn id="514074" idx="2"/>
              <a:endCxn id="514068" idx="0"/>
            </p:cNvCxnSpPr>
            <p:nvPr/>
          </p:nvCxnSpPr>
          <p:spPr bwMode="auto">
            <a:xfrm flipH="1">
              <a:off x="3744" y="3144"/>
              <a:ext cx="156" cy="5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68" name="Text Box 20"/>
            <p:cNvSpPr txBox="1">
              <a:spLocks noChangeArrowheads="1"/>
            </p:cNvSpPr>
            <p:nvPr/>
          </p:nvSpPr>
          <p:spPr bwMode="auto">
            <a:xfrm>
              <a:off x="3384" y="3704"/>
              <a:ext cx="72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@address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14069" name="Text Box 21"/>
            <p:cNvSpPr txBox="1">
              <a:spLocks noChangeArrowheads="1"/>
            </p:cNvSpPr>
            <p:nvPr/>
          </p:nvSpPr>
          <p:spPr bwMode="auto">
            <a:xfrm>
              <a:off x="3849" y="2057"/>
              <a:ext cx="72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state*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514070" name="AutoShape 22"/>
            <p:cNvCxnSpPr>
              <a:cxnSpLocks noChangeShapeType="1"/>
              <a:stCxn id="514053" idx="2"/>
              <a:endCxn id="514069" idx="0"/>
            </p:cNvCxnSpPr>
            <p:nvPr/>
          </p:nvCxnSpPr>
          <p:spPr bwMode="auto">
            <a:xfrm flipH="1">
              <a:off x="4209" y="1835"/>
              <a:ext cx="457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71" name="Text Box 23"/>
            <p:cNvSpPr txBox="1">
              <a:spLocks noChangeArrowheads="1"/>
            </p:cNvSpPr>
            <p:nvPr/>
          </p:nvSpPr>
          <p:spPr bwMode="auto">
            <a:xfrm>
              <a:off x="3477" y="2540"/>
              <a:ext cx="57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@name</a:t>
              </a:r>
              <a:endParaRPr lang="en-US" sz="160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514072" name="AutoShape 24"/>
            <p:cNvCxnSpPr>
              <a:cxnSpLocks noChangeShapeType="1"/>
              <a:stCxn id="514069" idx="2"/>
              <a:endCxn id="514071" idx="0"/>
            </p:cNvCxnSpPr>
            <p:nvPr/>
          </p:nvCxnSpPr>
          <p:spPr bwMode="auto">
            <a:xfrm flipH="1">
              <a:off x="3765" y="2253"/>
              <a:ext cx="444" cy="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73" name="AutoShape 25"/>
            <p:cNvCxnSpPr>
              <a:cxnSpLocks noChangeShapeType="1"/>
              <a:stCxn id="514053" idx="2"/>
              <a:endCxn id="514076" idx="0"/>
            </p:cNvCxnSpPr>
            <p:nvPr/>
          </p:nvCxnSpPr>
          <p:spPr bwMode="auto">
            <a:xfrm>
              <a:off x="4666" y="1835"/>
              <a:ext cx="434" cy="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74" name="Text Box 26"/>
            <p:cNvSpPr txBox="1">
              <a:spLocks noChangeArrowheads="1"/>
            </p:cNvSpPr>
            <p:nvPr/>
          </p:nvSpPr>
          <p:spPr bwMode="auto">
            <a:xfrm>
              <a:off x="3563" y="2948"/>
              <a:ext cx="67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contact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514075" name="AutoShape 27"/>
            <p:cNvCxnSpPr>
              <a:cxnSpLocks noChangeShapeType="1"/>
              <a:stCxn id="514054" idx="2"/>
              <a:endCxn id="514074" idx="0"/>
            </p:cNvCxnSpPr>
            <p:nvPr/>
          </p:nvCxnSpPr>
          <p:spPr bwMode="auto">
            <a:xfrm flipH="1">
              <a:off x="3900" y="2718"/>
              <a:ext cx="456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76" name="Text Box 28"/>
            <p:cNvSpPr txBox="1">
              <a:spLocks noChangeArrowheads="1"/>
            </p:cNvSpPr>
            <p:nvPr/>
          </p:nvSpPr>
          <p:spPr bwMode="auto">
            <a:xfrm>
              <a:off x="4739" y="2231"/>
              <a:ext cx="72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authors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14077" name="Text Box 29"/>
            <p:cNvSpPr txBox="1">
              <a:spLocks noChangeArrowheads="1"/>
            </p:cNvSpPr>
            <p:nvPr/>
          </p:nvSpPr>
          <p:spPr bwMode="auto">
            <a:xfrm>
              <a:off x="5025" y="2699"/>
              <a:ext cx="72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author*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514078" name="AutoShape 30"/>
            <p:cNvCxnSpPr>
              <a:cxnSpLocks noChangeShapeType="1"/>
              <a:stCxn id="514076" idx="2"/>
              <a:endCxn id="514077" idx="0"/>
            </p:cNvCxnSpPr>
            <p:nvPr/>
          </p:nvCxnSpPr>
          <p:spPr bwMode="auto">
            <a:xfrm>
              <a:off x="5100" y="2427"/>
              <a:ext cx="285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79" name="Text Box 31"/>
            <p:cNvSpPr txBox="1">
              <a:spLocks noChangeArrowheads="1"/>
            </p:cNvSpPr>
            <p:nvPr/>
          </p:nvSpPr>
          <p:spPr bwMode="auto">
            <a:xfrm>
              <a:off x="4785" y="3131"/>
              <a:ext cx="72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@id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14080" name="Text Box 32"/>
            <p:cNvSpPr txBox="1">
              <a:spLocks noChangeArrowheads="1"/>
            </p:cNvSpPr>
            <p:nvPr/>
          </p:nvSpPr>
          <p:spPr bwMode="auto">
            <a:xfrm>
              <a:off x="5169" y="3131"/>
              <a:ext cx="81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charset="0"/>
                </a:rPr>
                <a:t>@name</a:t>
              </a:r>
              <a:endParaRPr lang="en-US" sz="1400">
                <a:solidFill>
                  <a:schemeClr val="tx1"/>
                </a:solidFill>
                <a:latin typeface="Times New Roman" charset="0"/>
              </a:endParaRPr>
            </a:p>
          </p:txBody>
        </p:sp>
        <p:cxnSp>
          <p:nvCxnSpPr>
            <p:cNvPr id="514081" name="AutoShape 33"/>
            <p:cNvCxnSpPr>
              <a:cxnSpLocks noChangeShapeType="1"/>
              <a:stCxn id="514077" idx="2"/>
              <a:endCxn id="514079" idx="0"/>
            </p:cNvCxnSpPr>
            <p:nvPr/>
          </p:nvCxnSpPr>
          <p:spPr bwMode="auto">
            <a:xfrm flipH="1">
              <a:off x="5145" y="2895"/>
              <a:ext cx="240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82" name="AutoShape 34"/>
            <p:cNvCxnSpPr>
              <a:cxnSpLocks noChangeShapeType="1"/>
              <a:stCxn id="514077" idx="2"/>
              <a:endCxn id="514080" idx="0"/>
            </p:cNvCxnSpPr>
            <p:nvPr/>
          </p:nvCxnSpPr>
          <p:spPr bwMode="auto">
            <a:xfrm>
              <a:off x="5385" y="2895"/>
              <a:ext cx="192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083" name="AutoShape 35"/>
            <p:cNvCxnSpPr>
              <a:cxnSpLocks noChangeShapeType="1"/>
              <a:stCxn id="514057" idx="2"/>
              <a:endCxn id="514079" idx="2"/>
            </p:cNvCxnSpPr>
            <p:nvPr/>
          </p:nvCxnSpPr>
          <p:spPr bwMode="auto">
            <a:xfrm rot="5400000" flipH="1" flipV="1">
              <a:off x="4339" y="3239"/>
              <a:ext cx="717" cy="894"/>
            </a:xfrm>
            <a:prstGeom prst="curvedConnector3">
              <a:avLst>
                <a:gd name="adj1" fmla="val -20083"/>
              </a:avLst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4084" name="Text Box 36"/>
            <p:cNvSpPr txBox="1">
              <a:spLocks noChangeArrowheads="1"/>
            </p:cNvSpPr>
            <p:nvPr/>
          </p:nvSpPr>
          <p:spPr bwMode="auto">
            <a:xfrm>
              <a:off x="3158" y="3349"/>
              <a:ext cx="67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chemeClr val="tx1"/>
                  </a:solidFill>
                  <a:latin typeface="Times New Roman" charset="0"/>
                </a:rPr>
                <a:t>@name</a:t>
              </a:r>
              <a:endParaRPr lang="en-US" sz="1200">
                <a:solidFill>
                  <a:schemeClr val="tx1"/>
                </a:solidFill>
                <a:latin typeface="Times New Roman" charset="0"/>
              </a:endParaRPr>
            </a:p>
          </p:txBody>
        </p:sp>
      </p:grpSp>
      <p:grpSp>
        <p:nvGrpSpPr>
          <p:cNvPr id="514089" name="Group 41"/>
          <p:cNvGrpSpPr>
            <a:grpSpLocks/>
          </p:cNvGrpSpPr>
          <p:nvPr/>
        </p:nvGrpSpPr>
        <p:grpSpPr bwMode="auto">
          <a:xfrm>
            <a:off x="650875" y="2776538"/>
            <a:ext cx="2794000" cy="2028825"/>
            <a:chOff x="410" y="1749"/>
            <a:chExt cx="1760" cy="1278"/>
          </a:xfrm>
        </p:grpSpPr>
        <p:pic>
          <p:nvPicPr>
            <p:cNvPr id="514086" name="Picture 38" descr="BD1818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749"/>
              <a:ext cx="1760" cy="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087" name="Text Box 39"/>
            <p:cNvSpPr txBox="1">
              <a:spLocks noChangeArrowheads="1"/>
            </p:cNvSpPr>
            <p:nvPr/>
          </p:nvSpPr>
          <p:spPr bwMode="auto">
            <a:xfrm>
              <a:off x="672" y="1968"/>
              <a:ext cx="125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tx1"/>
                  </a:solidFill>
                  <a:latin typeface="Times New Roman" charset="0"/>
                </a:rPr>
                <a:t>Amazon Inc.?</a:t>
              </a:r>
            </a:p>
            <a:p>
              <a:pPr algn="l" eaLnBrk="0" hangingPunct="0"/>
              <a:r>
                <a:rPr lang="en-US" sz="2400" b="1">
                  <a:solidFill>
                    <a:schemeClr val="tx1"/>
                  </a:solidFill>
                  <a:latin typeface="Times New Roman" charset="0"/>
                </a:rPr>
                <a:t>AMZN?</a:t>
              </a:r>
            </a:p>
            <a:p>
              <a:pPr algn="l" eaLnBrk="0" hangingPunct="0"/>
              <a:r>
                <a:rPr lang="en-US" sz="2400" b="1">
                  <a:solidFill>
                    <a:schemeClr val="tx1"/>
                  </a:solidFill>
                  <a:latin typeface="Times New Roman" charset="0"/>
                </a:rPr>
                <a:t>amazon.com?</a:t>
              </a:r>
            </a:p>
          </p:txBody>
        </p:sp>
      </p:grpSp>
      <p:pic>
        <p:nvPicPr>
          <p:cNvPr id="514088" name="Picture 40" descr="office-fr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281238"/>
            <a:ext cx="24193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1427" y="6114291"/>
            <a:ext cx="505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solutions from Web Search?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84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1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Autocompletion</a:t>
            </a:r>
            <a:endParaRPr lang="en-US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Help the user along with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instant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feedback as they type.</a:t>
            </a:r>
          </a:p>
          <a:p>
            <a:r>
              <a:rPr lang="en-US"/>
              <a:t>Provide insights into schema, data and familiar syntax </a:t>
            </a:r>
            <a:r>
              <a:rPr lang="en-US" i="1"/>
              <a:t>during </a:t>
            </a:r>
            <a:r>
              <a:rPr lang="en-US"/>
              <a:t>query formulation.</a:t>
            </a:r>
          </a:p>
          <a:p>
            <a:r>
              <a:rPr lang="en-US"/>
              <a:t>Guide them to perform better queries, correctly.</a:t>
            </a:r>
          </a:p>
          <a:p>
            <a:endParaRPr lang="en-US"/>
          </a:p>
        </p:txBody>
      </p:sp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288131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30" name="AutoShape 10"/>
          <p:cNvSpPr>
            <a:spLocks noChangeArrowheads="1"/>
          </p:cNvSpPr>
          <p:nvPr/>
        </p:nvSpPr>
        <p:spPr bwMode="auto">
          <a:xfrm>
            <a:off x="6629400" y="2057400"/>
            <a:ext cx="1905000" cy="609600"/>
          </a:xfrm>
          <a:prstGeom prst="horizontalScroll">
            <a:avLst>
              <a:gd name="adj" fmla="val 15625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folHlink"/>
                </a:solidFill>
                <a:latin typeface="Times New Roman" charset="0"/>
              </a:rPr>
              <a:t>VLDB 07</a:t>
            </a:r>
          </a:p>
        </p:txBody>
      </p:sp>
    </p:spTree>
    <p:extLst>
      <p:ext uri="{BB962C8B-B14F-4D97-AF65-F5344CB8AC3E}">
        <p14:creationId xmlns:p14="http://schemas.microsoft.com/office/powerpoint/2010/main" val="197770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 5: </a:t>
            </a:r>
            <a:r>
              <a:rPr lang="en-US" sz="4000" dirty="0"/>
              <a:t>Unknown Provenance</a:t>
            </a:r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4092575" y="2247900"/>
            <a:ext cx="4916488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for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$a in doc()//author,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      $s in doc()//store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let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 $b in $s/book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where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$/contact/@name = </a:t>
            </a:r>
            <a:r>
              <a:rPr lang="ja-JP" altLang="en-US" sz="24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Amazon</a:t>
            </a:r>
            <a:r>
              <a:rPr lang="ja-JP" altLang="en-US" sz="24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</a:t>
            </a: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and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$b/author = $a/id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return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{ $a/name, count($b) }</a:t>
            </a:r>
          </a:p>
        </p:txBody>
      </p:sp>
      <p:grpSp>
        <p:nvGrpSpPr>
          <p:cNvPr id="517178" name="Group 58"/>
          <p:cNvGrpSpPr>
            <a:grpSpLocks/>
          </p:cNvGrpSpPr>
          <p:nvPr/>
        </p:nvGrpSpPr>
        <p:grpSpPr bwMode="auto">
          <a:xfrm>
            <a:off x="228600" y="3810000"/>
            <a:ext cx="4495800" cy="2259013"/>
            <a:chOff x="144" y="2400"/>
            <a:chExt cx="2832" cy="1423"/>
          </a:xfrm>
        </p:grpSpPr>
        <p:pic>
          <p:nvPicPr>
            <p:cNvPr id="517158" name="Picture 38" descr="BD1818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0"/>
              <a:ext cx="2832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7159" name="Text Box 39"/>
            <p:cNvSpPr txBox="1">
              <a:spLocks noChangeArrowheads="1"/>
            </p:cNvSpPr>
            <p:nvPr/>
          </p:nvSpPr>
          <p:spPr bwMode="auto">
            <a:xfrm>
              <a:off x="480" y="2592"/>
              <a:ext cx="2282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200" b="1">
                  <a:solidFill>
                    <a:schemeClr val="tx1"/>
                  </a:solidFill>
                  <a:latin typeface="Times New Roman" charset="0"/>
                </a:rPr>
                <a:t>Is that one prolific Smith?</a:t>
              </a:r>
            </a:p>
            <a:p>
              <a:pPr algn="l" eaLnBrk="0" hangingPunct="0"/>
              <a:r>
                <a:rPr lang="en-US" sz="2200" b="1">
                  <a:solidFill>
                    <a:schemeClr val="tx1"/>
                  </a:solidFill>
                  <a:latin typeface="Times New Roman" charset="0"/>
                </a:rPr>
                <a:t>Or is this the summation of multiple authors with the same name?</a:t>
              </a:r>
            </a:p>
          </p:txBody>
        </p:sp>
      </p:grpSp>
      <p:pic>
        <p:nvPicPr>
          <p:cNvPr id="517160" name="Picture 40" descr="office-fr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4193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7177" name="Group 57"/>
          <p:cNvGraphicFramePr>
            <a:graphicFrameLocks noGrp="1"/>
          </p:cNvGraphicFramePr>
          <p:nvPr>
            <p:ph idx="1"/>
          </p:nvPr>
        </p:nvGraphicFramePr>
        <p:xfrm>
          <a:off x="609600" y="2057400"/>
          <a:ext cx="3276600" cy="1554479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Seuss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0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work on Provenance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474" y="2422200"/>
            <a:ext cx="8326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Fine grained – store origin of every single record</a:t>
            </a:r>
          </a:p>
          <a:p>
            <a:endParaRPr lang="en-US" sz="3200" dirty="0"/>
          </a:p>
          <a:p>
            <a:r>
              <a:rPr lang="en-US" sz="3200" dirty="0" smtClean="0"/>
              <a:t>Coarse grained – store at a schema level: this table came from these two tables</a:t>
            </a:r>
          </a:p>
          <a:p>
            <a:endParaRPr lang="en-US" sz="3200" dirty="0" smtClean="0"/>
          </a:p>
          <a:p>
            <a:r>
              <a:rPr lang="en-US" sz="3200" dirty="0" smtClean="0"/>
              <a:t>Pros/Cons?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418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work on Provenance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474" y="2422200"/>
            <a:ext cx="83266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Fine grained – store origin of every single record</a:t>
            </a:r>
          </a:p>
          <a:p>
            <a:endParaRPr lang="en-US" sz="3200" dirty="0"/>
          </a:p>
          <a:p>
            <a:r>
              <a:rPr lang="en-US" sz="3200" dirty="0" smtClean="0"/>
              <a:t>Coarse grained – store at a schema level: this table came from these two tables</a:t>
            </a:r>
          </a:p>
          <a:p>
            <a:endParaRPr lang="en-US" sz="3200" dirty="0" smtClean="0"/>
          </a:p>
          <a:p>
            <a:r>
              <a:rPr lang="en-US" sz="3200" dirty="0" smtClean="0"/>
              <a:t>Pros/Cons? </a:t>
            </a:r>
            <a:endParaRPr lang="en-US" sz="3200" dirty="0" smtClean="0"/>
          </a:p>
          <a:p>
            <a:r>
              <a:rPr lang="en-US" sz="3200" dirty="0" smtClean="0"/>
              <a:t>Fine-grained: too much data: all-all mappings</a:t>
            </a:r>
          </a:p>
          <a:p>
            <a:r>
              <a:rPr lang="en-US" sz="3200" dirty="0" smtClean="0"/>
              <a:t>Coarse-grained: cannot ask interesting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450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10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Provenance </a:t>
            </a:r>
            <a:r>
              <a:rPr lang="en-US" sz="3600" dirty="0" smtClean="0"/>
              <a:t>Management</a:t>
            </a:r>
            <a:endParaRPr lang="en-US" sz="3600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Capture: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actions did a user take?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actors (sensors, equipment, </a:t>
            </a:r>
            <a:r>
              <a:rPr lang="en-US" sz="2400" dirty="0" err="1"/>
              <a:t>etc</a:t>
            </a:r>
            <a:r>
              <a:rPr lang="en-US" sz="2400" dirty="0"/>
              <a:t>) created this data?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What query generated this view?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did this data come from?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Storage and Querying: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Provenance information can quickly grow larger than data size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The </a:t>
            </a:r>
            <a:r>
              <a:rPr lang="en-US" sz="2100" dirty="0" err="1"/>
              <a:t>MiMI</a:t>
            </a:r>
            <a:r>
              <a:rPr lang="en-US" sz="2100" dirty="0"/>
              <a:t> dataset is 270MB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The Provenance for </a:t>
            </a:r>
            <a:r>
              <a:rPr lang="en-US" sz="2100" dirty="0" err="1"/>
              <a:t>MiMI</a:t>
            </a:r>
            <a:r>
              <a:rPr lang="en-US" sz="2100" dirty="0"/>
              <a:t> is 6GB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Provenance information must be </a:t>
            </a:r>
            <a:r>
              <a:rPr lang="en-US" sz="2400" dirty="0" err="1"/>
              <a:t>queriable</a:t>
            </a:r>
            <a:r>
              <a:rPr lang="en-US" sz="2400" dirty="0"/>
              <a:t> with the underlying data for use in the scientific community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595972" name="AutoShape 4"/>
          <p:cNvSpPr>
            <a:spLocks noChangeArrowheads="1"/>
          </p:cNvSpPr>
          <p:nvPr/>
        </p:nvSpPr>
        <p:spPr bwMode="auto">
          <a:xfrm>
            <a:off x="5791200" y="1676400"/>
            <a:ext cx="2133600" cy="685800"/>
          </a:xfrm>
          <a:prstGeom prst="horizontalScroll">
            <a:avLst>
              <a:gd name="adj" fmla="val 15625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folHlink"/>
                </a:solidFill>
                <a:latin typeface="Times New Roman" charset="0"/>
              </a:rPr>
              <a:t>SIGMOD 06</a:t>
            </a:r>
          </a:p>
        </p:txBody>
      </p:sp>
    </p:spTree>
    <p:extLst>
      <p:ext uri="{BB962C8B-B14F-4D97-AF65-F5344CB8AC3E}">
        <p14:creationId xmlns:p14="http://schemas.microsoft.com/office/powerpoint/2010/main" val="373724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don’t interact with databases directly</a:t>
            </a:r>
          </a:p>
          <a:p>
            <a:pPr lvl="1"/>
            <a:r>
              <a:rPr lang="en-US" dirty="0" smtClean="0"/>
              <a:t>Databases are hard to use!</a:t>
            </a:r>
          </a:p>
          <a:p>
            <a:pPr lvl="1"/>
            <a:r>
              <a:rPr lang="en-US" dirty="0" smtClean="0"/>
              <a:t>Technical Support necessary to get “data” in and out of databases</a:t>
            </a:r>
          </a:p>
          <a:p>
            <a:pPr lvl="2"/>
            <a:r>
              <a:rPr lang="en-US" dirty="0" smtClean="0"/>
              <a:t>Expensive DBAs to administer</a:t>
            </a:r>
          </a:p>
          <a:p>
            <a:pPr lvl="2"/>
            <a:r>
              <a:rPr lang="en-US" dirty="0" smtClean="0"/>
              <a:t>Expensive Programmers to place a layer on databases</a:t>
            </a:r>
          </a:p>
          <a:p>
            <a:pPr lvl="2"/>
            <a:endParaRPr lang="en-US" dirty="0"/>
          </a:p>
          <a:p>
            <a:r>
              <a:rPr lang="en-US" dirty="0" smtClean="0"/>
              <a:t>Analogy with Flight Booking</a:t>
            </a:r>
          </a:p>
          <a:p>
            <a:pPr lvl="1"/>
            <a:r>
              <a:rPr lang="en-US" dirty="0" smtClean="0"/>
              <a:t>Past: Travel agents</a:t>
            </a:r>
          </a:p>
          <a:p>
            <a:pPr lvl="1"/>
            <a:r>
              <a:rPr lang="en-US" dirty="0" smtClean="0"/>
              <a:t>Now: Everyone books flights by themselves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olidFill>
                  <a:srgbClr val="B2B2B2"/>
                </a:solidFill>
              </a:rPr>
              <a:t>Some challenges </a:t>
            </a:r>
            <a:r>
              <a:rPr lang="en-US" dirty="0" smtClean="0">
                <a:solidFill>
                  <a:srgbClr val="B2B2B2"/>
                </a:solidFill>
              </a:rPr>
              <a:t>they </a:t>
            </a:r>
            <a:r>
              <a:rPr lang="en-US" dirty="0">
                <a:solidFill>
                  <a:srgbClr val="B2B2B2"/>
                </a:solidFill>
              </a:rPr>
              <a:t>tackled</a:t>
            </a:r>
          </a:p>
          <a:p>
            <a:endParaRPr lang="en-US" dirty="0"/>
          </a:p>
          <a:p>
            <a:r>
              <a:rPr lang="en-US" dirty="0"/>
              <a:t>A research agenda for the future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points of pain</a:t>
            </a:r>
          </a:p>
          <a:p>
            <a:pPr lvl="1"/>
            <a:r>
              <a:rPr lang="en-US" dirty="0"/>
              <a:t>Some directions for success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</a:t>
            </a:r>
            <a:endParaRPr lang="en-US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Points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Too many joins</a:t>
            </a:r>
          </a:p>
          <a:p>
            <a:r>
              <a:rPr lang="en-US"/>
              <a:t>Too many options</a:t>
            </a:r>
          </a:p>
          <a:p>
            <a:r>
              <a:rPr lang="en-US"/>
              <a:t>Lack of explanation</a:t>
            </a:r>
          </a:p>
          <a:p>
            <a:r>
              <a:rPr lang="en-US"/>
              <a:t>No direct manipulation</a:t>
            </a:r>
          </a:p>
          <a:p>
            <a:r>
              <a:rPr lang="en-US"/>
              <a:t>Difficulty of defining structure for data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6" name="Picture 4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2100"/>
            <a:ext cx="59436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700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Too Many Joins: Painful </a:t>
            </a:r>
            <a:r>
              <a:rPr lang="en-US" dirty="0"/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181646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2300"/>
            <a:ext cx="5257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3" name="Rectangle 3"/>
          <p:cNvSpPr>
            <a:spLocks noChangeArrowheads="1"/>
          </p:cNvSpPr>
          <p:nvPr/>
        </p:nvSpPr>
        <p:spPr bwMode="auto">
          <a:xfrm>
            <a:off x="800100" y="5257800"/>
            <a:ext cx="7505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</a:rPr>
              <a:t>Single user concept (Flight) has been normalized into four tables.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-133928" y="274638"/>
            <a:ext cx="9277927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Too Many Joins: Painful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8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70" name="Picture 6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2300"/>
            <a:ext cx="5257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762000" y="5257800"/>
            <a:ext cx="7505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</a:rPr>
              <a:t>Names of tables and attributes are not self-explanatory, particularly where references are involved (fid, tid).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506413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charset="0"/>
              </a:rPr>
              <a:t>tid</a:t>
            </a:r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6096000" y="4038600"/>
            <a:ext cx="4222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charset="0"/>
              </a:rPr>
              <a:t>id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Too Many Joins: Painful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0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762000" y="5562600"/>
            <a:ext cx="75057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</a:rPr>
              <a:t>Even simple queries are not easy to express.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-26987" y="2590800"/>
            <a:ext cx="37068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SELECT </a:t>
            </a:r>
            <a:r>
              <a:rPr lang="en-US" dirty="0" err="1"/>
              <a:t>s.departure_time</a:t>
            </a:r>
            <a:endParaRPr lang="en-US" dirty="0"/>
          </a:p>
          <a:p>
            <a:pPr algn="l"/>
            <a:r>
              <a:rPr lang="en-US" dirty="0"/>
              <a:t>FROM schedule AS s,</a:t>
            </a:r>
          </a:p>
          <a:p>
            <a:pPr algn="l"/>
            <a:r>
              <a:rPr lang="en-US" dirty="0"/>
              <a:t>   </a:t>
            </a:r>
            <a:r>
              <a:rPr lang="en-US" dirty="0" err="1"/>
              <a:t>flight_info</a:t>
            </a:r>
            <a:r>
              <a:rPr lang="en-US" dirty="0"/>
              <a:t> AS f, airports AS d,</a:t>
            </a:r>
          </a:p>
          <a:p>
            <a:pPr algn="l"/>
            <a:r>
              <a:rPr lang="en-US" dirty="0"/>
              <a:t>   airports AS a</a:t>
            </a:r>
          </a:p>
          <a:p>
            <a:pPr algn="l"/>
            <a:r>
              <a:rPr lang="en-US" dirty="0"/>
              <a:t>WHERE </a:t>
            </a:r>
            <a:r>
              <a:rPr lang="en-US" dirty="0" err="1"/>
              <a:t>s.id</a:t>
            </a:r>
            <a:r>
              <a:rPr lang="en-US" dirty="0"/>
              <a:t> = </a:t>
            </a:r>
            <a:r>
              <a:rPr lang="en-US" dirty="0" err="1"/>
              <a:t>f.schedule_id</a:t>
            </a:r>
            <a:endParaRPr lang="en-US" dirty="0"/>
          </a:p>
          <a:p>
            <a:pPr algn="l"/>
            <a:r>
              <a:rPr lang="en-US" dirty="0"/>
              <a:t> AND </a:t>
            </a:r>
            <a:r>
              <a:rPr lang="en-US" dirty="0" err="1"/>
              <a:t>f.fid</a:t>
            </a:r>
            <a:r>
              <a:rPr lang="en-US" dirty="0"/>
              <a:t> = </a:t>
            </a:r>
            <a:r>
              <a:rPr lang="en-US" dirty="0" err="1"/>
              <a:t>d.id</a:t>
            </a:r>
            <a:endParaRPr lang="en-US" dirty="0"/>
          </a:p>
          <a:p>
            <a:pPr algn="l"/>
            <a:r>
              <a:rPr lang="en-US" dirty="0"/>
              <a:t> AND </a:t>
            </a:r>
            <a:r>
              <a:rPr lang="en-US" dirty="0" err="1"/>
              <a:t>d.city_name</a:t>
            </a:r>
            <a:r>
              <a:rPr lang="en-US" dirty="0"/>
              <a:t> =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Beijing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algn="l"/>
            <a:r>
              <a:rPr lang="en-US" dirty="0"/>
              <a:t> AND </a:t>
            </a:r>
            <a:r>
              <a:rPr lang="en-US" dirty="0" err="1"/>
              <a:t>f.tid</a:t>
            </a:r>
            <a:r>
              <a:rPr lang="en-US" dirty="0"/>
              <a:t> = </a:t>
            </a:r>
            <a:r>
              <a:rPr lang="en-US" dirty="0" err="1"/>
              <a:t>a.id</a:t>
            </a:r>
            <a:endParaRPr lang="en-US" dirty="0"/>
          </a:p>
          <a:p>
            <a:pPr algn="l"/>
            <a:r>
              <a:rPr lang="en-US" dirty="0"/>
              <a:t> AND </a:t>
            </a:r>
            <a:r>
              <a:rPr lang="en-US" dirty="0" err="1"/>
              <a:t>a.city_name</a:t>
            </a:r>
            <a:r>
              <a:rPr lang="en-US" dirty="0"/>
              <a:t> =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Detroit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pic>
        <p:nvPicPr>
          <p:cNvPr id="601094" name="Picture 6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079500"/>
            <a:ext cx="5257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201613" y="1203325"/>
            <a:ext cx="3597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1F497D"/>
                </a:solidFill>
              </a:rPr>
              <a:t>Find departure times for flights from Beijing to Detroit.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-26987" y="274638"/>
            <a:ext cx="9170987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Too Many Joins: Painful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8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593725" y="17637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1787637" y="2160588"/>
            <a:ext cx="576277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typical user will only be able to express selection/projection: no joins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Solution: No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2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Too Many Options</a:t>
            </a:r>
            <a:endParaRPr lang="en-US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848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What a software designer thinks is true</a:t>
            </a:r>
          </a:p>
        </p:txBody>
      </p:sp>
      <p:pic>
        <p:nvPicPr>
          <p:cNvPr id="522244" name="Picture 4" descr="choice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5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Too Many Options: The </a:t>
            </a:r>
            <a:r>
              <a:rPr lang="en-US" dirty="0"/>
              <a:t>Fallacy of Greater Choice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257800"/>
            <a:ext cx="7467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Barry Schwartz, The tyranny of choice. </a:t>
            </a:r>
            <a:r>
              <a:rPr lang="en-US" sz="2800" u="sng"/>
              <a:t>Scientific American</a:t>
            </a:r>
            <a:r>
              <a:rPr lang="en-US" sz="2800"/>
              <a:t>, April 2004, pp. 71-75</a:t>
            </a:r>
          </a:p>
        </p:txBody>
      </p:sp>
      <p:pic>
        <p:nvPicPr>
          <p:cNvPr id="550917" name="Picture 5" descr="choice-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2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Too Many Options: Less </a:t>
            </a:r>
            <a:r>
              <a:rPr lang="en-US" dirty="0"/>
              <a:t>is More!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315200" cy="4495800"/>
          </a:xfrm>
        </p:spPr>
        <p:txBody>
          <a:bodyPr/>
          <a:lstStyle/>
          <a:p>
            <a:r>
              <a:rPr lang="en-US" dirty="0"/>
              <a:t>Commercial database systems provide a zillion tuning knobs and ensure full employment for an army of expensive DBAs.</a:t>
            </a:r>
          </a:p>
          <a:p>
            <a:r>
              <a:rPr lang="en-US" dirty="0"/>
              <a:t>The most popular interfaces to databases today are </a:t>
            </a:r>
            <a:r>
              <a:rPr lang="en-US" i="1" dirty="0"/>
              <a:t>forms-based</a:t>
            </a:r>
            <a:r>
              <a:rPr lang="en-US" dirty="0"/>
              <a:t>, greatly limiting user choice (and hiding schema details, such as joins). </a:t>
            </a:r>
          </a:p>
        </p:txBody>
      </p:sp>
    </p:spTree>
    <p:extLst>
      <p:ext uri="{BB962C8B-B14F-4D97-AF65-F5344CB8AC3E}">
        <p14:creationId xmlns:p14="http://schemas.microsoft.com/office/powerpoint/2010/main" val="46541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Databases not the same as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especially relevant because keyword search on databases was in vogue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Complex semantics often needed to search through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Precise and complete answers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Expectation of structured results from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Creation and Updating is 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7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smtClean="0"/>
              <a:t>Solution: Limited </a:t>
            </a:r>
            <a:r>
              <a:rPr lang="en-US" dirty="0"/>
              <a:t>Options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76200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An ideal system will provide just enough options for the user to get their work done, but no more.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Or provide a gradual migration path with more options for the more advanced user.</a:t>
            </a:r>
          </a:p>
        </p:txBody>
      </p:sp>
      <p:pic>
        <p:nvPicPr>
          <p:cNvPr id="523269" name="Picture 5" descr="Cho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24001"/>
          <a:stretch>
            <a:fillRect/>
          </a:stretch>
        </p:blipFill>
        <p:spPr bwMode="auto">
          <a:xfrm>
            <a:off x="1524000" y="1524000"/>
            <a:ext cx="6172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6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Lack of Explanations: Unexpected </a:t>
            </a:r>
            <a:r>
              <a:rPr lang="en-US" dirty="0"/>
              <a:t>Pain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Real systems will produce unexpected results at times.</a:t>
            </a:r>
          </a:p>
          <a:p>
            <a:endParaRPr lang="en-US" sz="2800"/>
          </a:p>
          <a:p>
            <a:r>
              <a:rPr lang="en-US" sz="2800"/>
              <a:t>Good systems must be able to explain why.</a:t>
            </a:r>
          </a:p>
        </p:txBody>
      </p:sp>
      <p:pic>
        <p:nvPicPr>
          <p:cNvPr id="521222" name="Picture 6" descr="unexpected-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9555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50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smtClean="0"/>
              <a:t>Solution: Adequate </a:t>
            </a:r>
            <a:r>
              <a:rPr lang="en-US" dirty="0"/>
              <a:t>Explanation</a:t>
            </a:r>
          </a:p>
        </p:txBody>
      </p:sp>
      <p:pic>
        <p:nvPicPr>
          <p:cNvPr id="593924" name="Picture 4" descr="lizard_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t="13458" b="33644"/>
          <a:stretch>
            <a:fillRect/>
          </a:stretch>
        </p:blipFill>
        <p:spPr bwMode="auto">
          <a:xfrm>
            <a:off x="4876800" y="1752600"/>
            <a:ext cx="4038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228600" y="2313502"/>
            <a:ext cx="4800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 query for </a:t>
            </a:r>
            <a:r>
              <a:rPr lang="ja-JP" altLang="en-US" sz="2300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300" dirty="0">
                <a:solidFill>
                  <a:schemeClr val="tx1"/>
                </a:solidFill>
              </a:rPr>
              <a:t>cheap flights</a:t>
            </a:r>
            <a:r>
              <a:rPr lang="ja-JP" altLang="en-US" sz="2300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300" dirty="0">
                <a:solidFill>
                  <a:schemeClr val="tx1"/>
                </a:solidFill>
              </a:rPr>
              <a:t> returns: Los Angeles $75, Boston $100, San Francisco $400. Why is SF in this list?</a:t>
            </a:r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>
            <a:off x="457200" y="3973275"/>
            <a:ext cx="4114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/>
              <a:t>Explanation: $400 was less than half the average price for a ticket to San Francisco.</a:t>
            </a:r>
          </a:p>
        </p:txBody>
      </p:sp>
    </p:spTree>
    <p:extLst>
      <p:ext uri="{BB962C8B-B14F-4D97-AF65-F5344CB8AC3E}">
        <p14:creationId xmlns:p14="http://schemas.microsoft.com/office/powerpoint/2010/main" val="382784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735013" y="6388100"/>
            <a:ext cx="75057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</a:rPr>
              <a:t>Even small changes can be difficult to make.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-26987" y="2730500"/>
            <a:ext cx="37068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SELECT s.departure_time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FROM schedule AS s,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flight_info AS f, airports AS d,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airports AS a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WHERE s.id = f.schedule_id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f.fid = d.id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d.city_name =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Beijing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  <a:p>
            <a:pPr algn="l"/>
            <a:r>
              <a:rPr lang="en-US">
                <a:solidFill>
                  <a:schemeClr val="tx1"/>
                </a:solidFill>
              </a:rPr>
              <a:t> AND f.tid = a.id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a.city_name =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Detroit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68676" name="Picture 4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219200"/>
            <a:ext cx="5257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201613" y="1343025"/>
            <a:ext cx="3597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1F497D"/>
                </a:solidFill>
              </a:rPr>
              <a:t>Find departure times for flights from Beijing to Detroit.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3147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</a:t>
            </a:r>
            <a:r>
              <a:rPr lang="en-US" dirty="0" smtClean="0"/>
              <a:t>. No Direct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5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92075" y="3278909"/>
            <a:ext cx="37068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SELECT s.departure_time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FROM schedule s,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flight_info AS f, airports AS d,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airports AS a</a:t>
            </a:r>
            <a:r>
              <a:rPr lang="en-US">
                <a:solidFill>
                  <a:schemeClr val="hlink"/>
                </a:solidFill>
              </a:rPr>
              <a:t>, airplane AS p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WHERE s.id = f.schedule_id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f.fid = d.id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d.city_name =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Beijing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  <a:p>
            <a:pPr algn="l"/>
            <a:r>
              <a:rPr lang="en-US">
                <a:solidFill>
                  <a:schemeClr val="tx1"/>
                </a:solidFill>
              </a:rPr>
              <a:t> AND f.tid = a.id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a.city_name =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Detroit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  <a:p>
            <a:pPr algn="l"/>
            <a:r>
              <a:rPr lang="en-US">
                <a:solidFill>
                  <a:schemeClr val="hlink"/>
                </a:solidFill>
              </a:rPr>
              <a:t> AND f.airplane_id = p.id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 AND p.type = </a:t>
            </a:r>
            <a:r>
              <a:rPr lang="ja-JP" altLang="en-US">
                <a:solidFill>
                  <a:schemeClr val="hlink"/>
                </a:solidFill>
                <a:latin typeface="Arial"/>
              </a:rPr>
              <a:t>“</a:t>
            </a:r>
            <a:r>
              <a:rPr lang="en-US">
                <a:solidFill>
                  <a:schemeClr val="hlink"/>
                </a:solidFill>
              </a:rPr>
              <a:t>747</a:t>
            </a:r>
            <a:r>
              <a:rPr lang="ja-JP" altLang="en-US">
                <a:solidFill>
                  <a:schemeClr val="hlink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66628" name="Picture 4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767609"/>
            <a:ext cx="5257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320675" y="1891434"/>
            <a:ext cx="3597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1F497D"/>
                </a:solidFill>
              </a:rPr>
              <a:t>Find departure times for </a:t>
            </a:r>
            <a:r>
              <a:rPr lang="en-US" i="1" dirty="0">
                <a:solidFill>
                  <a:srgbClr val="0000FF"/>
                </a:solidFill>
              </a:rPr>
              <a:t>747</a:t>
            </a:r>
            <a:r>
              <a:rPr lang="en-US" i="1" dirty="0">
                <a:solidFill>
                  <a:srgbClr val="1F497D"/>
                </a:solidFill>
              </a:rPr>
              <a:t> flights from Beijing to Detroit.</a:t>
            </a:r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92075" y="3278909"/>
            <a:ext cx="37068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SELECT s.departure_time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FROM schedule s,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flight_info AS f, airports AS d,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airports AS a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WHERE s.id = f.schedule_id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f.fid = d.id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d.city_name =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Beijing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  <a:p>
            <a:pPr algn="l"/>
            <a:r>
              <a:rPr lang="en-US">
                <a:solidFill>
                  <a:schemeClr val="tx1"/>
                </a:solidFill>
              </a:rPr>
              <a:t> AND f.tid = a.id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AND a.city_name =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Detroit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3147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</a:t>
            </a:r>
            <a:r>
              <a:rPr lang="en-US" dirty="0" smtClean="0"/>
              <a:t>. No Direct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7" grpId="0"/>
      <p:bldP spid="6666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Solution: Admit Direct </a:t>
            </a:r>
            <a:r>
              <a:rPr lang="en-US" dirty="0"/>
              <a:t>Manipulation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not expect users to write queries in one window and see results in another.</a:t>
            </a:r>
          </a:p>
          <a:p>
            <a:pPr lvl="1"/>
            <a:r>
              <a:rPr lang="en-US" dirty="0"/>
              <a:t>Even most visual query builders require abstraction.</a:t>
            </a:r>
          </a:p>
          <a:p>
            <a:endParaRPr lang="en-US" dirty="0"/>
          </a:p>
          <a:p>
            <a:r>
              <a:rPr lang="en-US" dirty="0"/>
              <a:t>Allow users to specify the queries iteratively by manipulating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current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(intermediate) result set </a:t>
            </a:r>
            <a:r>
              <a:rPr lang="en-US" dirty="0" smtClean="0"/>
              <a:t>shown</a:t>
            </a:r>
          </a:p>
          <a:p>
            <a:endParaRPr lang="en-US" dirty="0"/>
          </a:p>
          <a:p>
            <a:r>
              <a:rPr lang="en-US" dirty="0" err="1" smtClean="0"/>
              <a:t>GestureDB</a:t>
            </a:r>
            <a:r>
              <a:rPr lang="en-US" dirty="0" smtClean="0"/>
              <a:t> and </a:t>
            </a:r>
            <a:r>
              <a:rPr lang="en-US" dirty="0" err="1" smtClean="0"/>
              <a:t>DBTouch</a:t>
            </a:r>
            <a:r>
              <a:rPr lang="en-US" dirty="0" smtClean="0"/>
              <a:t> allow this</a:t>
            </a:r>
          </a:p>
          <a:p>
            <a:r>
              <a:rPr lang="en-US" dirty="0" smtClean="0"/>
              <a:t>So does Tableau.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5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Birthing </a:t>
            </a:r>
            <a:r>
              <a:rPr lang="en-US" dirty="0"/>
              <a:t>Pain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6152" y="1418716"/>
            <a:ext cx="7599909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creating a database, its quite hard to </a:t>
            </a:r>
            <a:r>
              <a:rPr lang="en-US" sz="2800" dirty="0"/>
              <a:t>specify structure.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 not have the structure figured out in advance.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Requires abstraction if the structure is to be created before there is data.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800" dirty="0"/>
              <a:t>Barrier to database adoption by the ordinary users.</a:t>
            </a:r>
          </a:p>
        </p:txBody>
      </p:sp>
    </p:spTree>
    <p:extLst>
      <p:ext uri="{BB962C8B-B14F-4D97-AF65-F5344CB8AC3E}">
        <p14:creationId xmlns:p14="http://schemas.microsoft.com/office/powerpoint/2010/main" val="35264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smtClean="0"/>
              <a:t>Solution: Casual </a:t>
            </a:r>
            <a:r>
              <a:rPr lang="en-US" dirty="0"/>
              <a:t>Schema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99365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Can we evolve schemas?</a:t>
            </a:r>
            <a:endParaRPr lang="en-US" sz="2800" dirty="0"/>
          </a:p>
          <a:p>
            <a:pPr lvl="1"/>
            <a:r>
              <a:rPr lang="en-US" dirty="0" smtClean="0"/>
              <a:t>Just </a:t>
            </a:r>
            <a:r>
              <a:rPr lang="en-US" dirty="0"/>
              <a:t>throw the data in, with as much </a:t>
            </a:r>
            <a:r>
              <a:rPr lang="en-US" dirty="0" smtClean="0"/>
              <a:t>organization </a:t>
            </a:r>
            <a:r>
              <a:rPr lang="en-US" dirty="0"/>
              <a:t>as desired and available.</a:t>
            </a:r>
          </a:p>
          <a:p>
            <a:pPr lvl="1"/>
            <a:r>
              <a:rPr lang="en-US" dirty="0"/>
              <a:t>Structure more, as needed, over time.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Desiderata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No Joins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Limited Options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Adequate Explanation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Direct Manipulation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Casual </a:t>
            </a:r>
            <a:r>
              <a:rPr lang="en-US" dirty="0" smtClean="0"/>
              <a:t>Schema</a:t>
            </a:r>
          </a:p>
          <a:p>
            <a:pPr marL="609600" indent="-609600">
              <a:buFontTx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of these do you think is more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9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 research agenda for the future</a:t>
            </a:r>
          </a:p>
          <a:p>
            <a:pPr lvl="1"/>
            <a:r>
              <a:rPr lang="en-US" dirty="0">
                <a:solidFill>
                  <a:srgbClr val="B2B2B2"/>
                </a:solidFill>
              </a:rPr>
              <a:t>Some points of pain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directions for success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</a:t>
            </a:r>
            <a:endParaRPr lang="en-US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5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Approaches for DB Usability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 Interfaces for Querying Data:</a:t>
            </a:r>
          </a:p>
          <a:p>
            <a:pPr lvl="1"/>
            <a:r>
              <a:rPr lang="en-US" dirty="0" smtClean="0"/>
              <a:t>QBE (We saw this last time)</a:t>
            </a:r>
          </a:p>
          <a:p>
            <a:pPr lvl="1"/>
            <a:r>
              <a:rPr lang="en-US" dirty="0" smtClean="0"/>
              <a:t>Other Visual Query Builder tools</a:t>
            </a:r>
          </a:p>
          <a:p>
            <a:r>
              <a:rPr lang="en-US" dirty="0" smtClean="0"/>
              <a:t>Textual Interfaces </a:t>
            </a:r>
          </a:p>
          <a:p>
            <a:pPr lvl="1"/>
            <a:r>
              <a:rPr lang="en-US" dirty="0" smtClean="0"/>
              <a:t>Keyword search in DB</a:t>
            </a:r>
          </a:p>
          <a:p>
            <a:pPr lvl="2"/>
            <a:r>
              <a:rPr lang="en-US" dirty="0" err="1" smtClean="0"/>
              <a:t>DBXplorer</a:t>
            </a:r>
            <a:r>
              <a:rPr lang="en-US" dirty="0" smtClean="0"/>
              <a:t>, Banks, DISCOVER</a:t>
            </a:r>
          </a:p>
          <a:p>
            <a:pPr lvl="1"/>
            <a:r>
              <a:rPr lang="en-US" dirty="0" smtClean="0"/>
              <a:t>Natural language querying</a:t>
            </a:r>
          </a:p>
          <a:p>
            <a:pPr lvl="2"/>
            <a:r>
              <a:rPr lang="en-US" dirty="0" smtClean="0"/>
              <a:t>Still far from perfect </a:t>
            </a:r>
          </a:p>
          <a:p>
            <a:r>
              <a:rPr lang="en-US" dirty="0" smtClean="0"/>
              <a:t>Context and Personalization: Sparse…</a:t>
            </a:r>
          </a:p>
        </p:txBody>
      </p:sp>
    </p:spTree>
    <p:extLst>
      <p:ext uri="{BB962C8B-B14F-4D97-AF65-F5344CB8AC3E}">
        <p14:creationId xmlns:p14="http://schemas.microsoft.com/office/powerpoint/2010/main" val="35078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Data Model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logical data model provides physical data independence.	</a:t>
            </a:r>
          </a:p>
          <a:p>
            <a:pPr lvl="1"/>
            <a:r>
              <a:rPr lang="en-US"/>
              <a:t>User does not have to worry about </a:t>
            </a:r>
            <a:r>
              <a:rPr lang="en-US" i="1"/>
              <a:t>indices</a:t>
            </a:r>
            <a:r>
              <a:rPr lang="en-US"/>
              <a:t>, </a:t>
            </a:r>
            <a:r>
              <a:rPr lang="en-US" i="1"/>
              <a:t>file structure</a:t>
            </a:r>
            <a:r>
              <a:rPr lang="en-US"/>
              <a:t>, </a:t>
            </a:r>
            <a:r>
              <a:rPr lang="en-US" i="1"/>
              <a:t>access methods</a:t>
            </a:r>
            <a:r>
              <a:rPr lang="en-US"/>
              <a:t>, …</a:t>
            </a:r>
          </a:p>
          <a:p>
            <a:r>
              <a:rPr lang="en-US"/>
              <a:t>The presentation data model provides logical data independence.</a:t>
            </a:r>
          </a:p>
          <a:p>
            <a:pPr lvl="1"/>
            <a:r>
              <a:rPr lang="en-US"/>
              <a:t>User does not have to worry about </a:t>
            </a:r>
            <a:r>
              <a:rPr lang="en-US" i="1"/>
              <a:t>relations</a:t>
            </a:r>
            <a:r>
              <a:rPr lang="en-US"/>
              <a:t>, </a:t>
            </a:r>
            <a:r>
              <a:rPr lang="en-US" i="1"/>
              <a:t>joins</a:t>
            </a:r>
            <a:r>
              <a:rPr lang="en-US"/>
              <a:t>, </a:t>
            </a:r>
            <a:r>
              <a:rPr lang="en-US" i="1"/>
              <a:t>keys</a:t>
            </a:r>
            <a:r>
              <a:rPr lang="en-US"/>
              <a:t>, </a:t>
            </a:r>
            <a:r>
              <a:rPr lang="en-US" i="1"/>
              <a:t>SQL</a:t>
            </a:r>
            <a:r>
              <a:rPr lang="en-US"/>
              <a:t>, …</a:t>
            </a:r>
          </a:p>
          <a:p>
            <a:pPr lvl="1"/>
            <a:r>
              <a:rPr lang="en-US"/>
              <a:t>A conceptually simple view of database.</a:t>
            </a:r>
          </a:p>
        </p:txBody>
      </p:sp>
    </p:spTree>
    <p:extLst>
      <p:ext uri="{BB962C8B-B14F-4D97-AF65-F5344CB8AC3E}">
        <p14:creationId xmlns:p14="http://schemas.microsoft.com/office/powerpoint/2010/main" val="427265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Data Model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438400"/>
            <a:ext cx="30480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Layer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Layer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Layer</a:t>
            </a:r>
          </a:p>
        </p:txBody>
      </p:sp>
      <p:grpSp>
        <p:nvGrpSpPr>
          <p:cNvPr id="620548" name="Group 4"/>
          <p:cNvGrpSpPr>
            <a:grpSpLocks/>
          </p:cNvGrpSpPr>
          <p:nvPr/>
        </p:nvGrpSpPr>
        <p:grpSpPr bwMode="auto">
          <a:xfrm>
            <a:off x="990600" y="3657600"/>
            <a:ext cx="2397125" cy="1616075"/>
            <a:chOff x="624" y="2304"/>
            <a:chExt cx="1510" cy="1018"/>
          </a:xfrm>
        </p:grpSpPr>
        <p:sp>
          <p:nvSpPr>
            <p:cNvPr id="620549" name="Rectangle 5"/>
            <p:cNvSpPr>
              <a:spLocks noChangeArrowheads="1"/>
            </p:cNvSpPr>
            <p:nvPr/>
          </p:nvSpPr>
          <p:spPr bwMode="auto">
            <a:xfrm>
              <a:off x="624" y="2995"/>
              <a:ext cx="1510" cy="327"/>
            </a:xfrm>
            <a:prstGeom prst="rect">
              <a:avLst/>
            </a:prstGeom>
            <a:solidFill>
              <a:srgbClr val="F6C2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800"/>
                <a:t>Physical</a:t>
              </a:r>
            </a:p>
          </p:txBody>
        </p:sp>
        <p:sp>
          <p:nvSpPr>
            <p:cNvPr id="620550" name="Rectangle 6"/>
            <p:cNvSpPr>
              <a:spLocks noChangeArrowheads="1"/>
            </p:cNvSpPr>
            <p:nvPr/>
          </p:nvSpPr>
          <p:spPr bwMode="auto">
            <a:xfrm>
              <a:off x="624" y="2304"/>
              <a:ext cx="1510" cy="327"/>
            </a:xfrm>
            <a:prstGeom prst="rect">
              <a:avLst/>
            </a:prstGeom>
            <a:solidFill>
              <a:srgbClr val="F6C2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800"/>
                <a:t>Logical</a:t>
              </a:r>
            </a:p>
          </p:txBody>
        </p:sp>
      </p:grpSp>
      <p:sp>
        <p:nvSpPr>
          <p:cNvPr id="620551" name="Rectangle 7"/>
          <p:cNvSpPr>
            <a:spLocks noChangeArrowheads="1"/>
          </p:cNvSpPr>
          <p:nvPr/>
        </p:nvSpPr>
        <p:spPr bwMode="auto">
          <a:xfrm>
            <a:off x="990600" y="2514600"/>
            <a:ext cx="2397125" cy="519113"/>
          </a:xfrm>
          <a:prstGeom prst="rect">
            <a:avLst/>
          </a:prstGeom>
          <a:solidFill>
            <a:srgbClr val="F6C2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/>
              <a:t>Presentation</a:t>
            </a:r>
          </a:p>
        </p:txBody>
      </p:sp>
      <p:sp>
        <p:nvSpPr>
          <p:cNvPr id="620552" name="Rectangle 8"/>
          <p:cNvSpPr>
            <a:spLocks noChangeArrowheads="1"/>
          </p:cNvSpPr>
          <p:nvPr/>
        </p:nvSpPr>
        <p:spPr bwMode="auto">
          <a:xfrm>
            <a:off x="4191000" y="2438400"/>
            <a:ext cx="4343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Data Model + Algebra</a:t>
            </a:r>
          </a:p>
          <a:p>
            <a:pPr marL="342900" indent="-3429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Data Model + Algebra</a:t>
            </a:r>
          </a:p>
          <a:p>
            <a:pPr marL="342900" indent="-3429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Data Model + Algebra</a:t>
            </a:r>
          </a:p>
        </p:txBody>
      </p:sp>
    </p:spTree>
    <p:extLst>
      <p:ext uri="{BB962C8B-B14F-4D97-AF65-F5344CB8AC3E}">
        <p14:creationId xmlns:p14="http://schemas.microsoft.com/office/powerpoint/2010/main" val="398562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205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0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0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0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 build="p"/>
      <p:bldP spid="620547" grpId="1" build="p"/>
      <p:bldP spid="620551" grpId="0" animBg="1"/>
      <p:bldP spid="620551" grpId="1" animBg="1"/>
      <p:bldP spid="62055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Flights Database Logical Schema</a:t>
            </a:r>
          </a:p>
        </p:txBody>
      </p:sp>
      <p:pic>
        <p:nvPicPr>
          <p:cNvPr id="621571" name="Picture 3" descr="paintfulrela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76400"/>
            <a:ext cx="5545138" cy="472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Flights Database Presentation Schema</a:t>
            </a:r>
          </a:p>
        </p:txBody>
      </p:sp>
      <p:sp>
        <p:nvSpPr>
          <p:cNvPr id="6226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Comprises multiple </a:t>
            </a:r>
            <a:r>
              <a:rPr lang="en-US" i="1"/>
              <a:t>presentations.</a:t>
            </a:r>
          </a:p>
        </p:txBody>
      </p:sp>
      <p:pic>
        <p:nvPicPr>
          <p:cNvPr id="622595" name="Picture 3" descr="paintfulre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4" t="38747" r="36165" b="29880"/>
          <a:stretch>
            <a:fillRect/>
          </a:stretch>
        </p:blipFill>
        <p:spPr bwMode="auto">
          <a:xfrm>
            <a:off x="1219200" y="4267200"/>
            <a:ext cx="2193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597" name="WordArt 5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1419225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alpha val="70000"/>
                  </a:schemeClr>
                </a:solidFill>
                <a:latin typeface="Arial Black"/>
                <a:ea typeface="Arial Black"/>
                <a:cs typeface="Arial Black"/>
              </a:rPr>
              <a:t>Flight</a:t>
            </a:r>
          </a:p>
        </p:txBody>
      </p:sp>
      <p:pic>
        <p:nvPicPr>
          <p:cNvPr id="62259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36459" r="25000" b="34895"/>
          <a:stretch>
            <a:fillRect/>
          </a:stretch>
        </p:blipFill>
        <p:spPr>
          <a:xfrm>
            <a:off x="3352800" y="3276600"/>
            <a:ext cx="5648325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3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Relieving Pain from Relations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queries the concept of </a:t>
            </a:r>
            <a:r>
              <a:rPr lang="en-US" i="1"/>
              <a:t>flight</a:t>
            </a:r>
            <a:r>
              <a:rPr lang="en-US"/>
              <a:t> in this presentation.</a:t>
            </a:r>
          </a:p>
          <a:p>
            <a:pPr lvl="1"/>
            <a:r>
              <a:rPr lang="en-US"/>
              <a:t>No need to understand the underlying joins</a:t>
            </a:r>
          </a:p>
          <a:p>
            <a:pPr lvl="1"/>
            <a:r>
              <a:rPr lang="en-US"/>
              <a:t>No need even to know there are joins</a:t>
            </a:r>
          </a:p>
          <a:p>
            <a:pPr lvl="1"/>
            <a:r>
              <a:rPr lang="en-US"/>
              <a:t>E.g.,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Give me </a:t>
            </a:r>
            <a:r>
              <a:rPr lang="en-US" i="1"/>
              <a:t>flights</a:t>
            </a:r>
            <a:r>
              <a:rPr lang="en-US"/>
              <a:t> from Beijing to Detroit, leaving on June 15</a:t>
            </a:r>
            <a:r>
              <a:rPr lang="en-US" baseline="30000"/>
              <a:t>th</a:t>
            </a:r>
            <a:r>
              <a:rPr lang="en-US"/>
              <a:t> afternoon.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The system translates the presentation level query into the underlying logical query.</a:t>
            </a:r>
          </a:p>
        </p:txBody>
      </p:sp>
    </p:spTree>
    <p:extLst>
      <p:ext uri="{BB962C8B-B14F-4D97-AF65-F5344CB8AC3E}">
        <p14:creationId xmlns:p14="http://schemas.microsoft.com/office/powerpoint/2010/main" val="241329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Relieving Pain From Options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 i="1"/>
              <a:t>  Flights </a:t>
            </a:r>
            <a:r>
              <a:rPr lang="ja-JP" altLang="en-US" i="1">
                <a:latin typeface="Arial"/>
              </a:rPr>
              <a:t>“</a:t>
            </a:r>
            <a:r>
              <a:rPr lang="en-US"/>
              <a:t>relation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allows far fewer queries (in a join-free manner) than is possible with arbitrary joins over the logical relations.</a:t>
            </a:r>
          </a:p>
          <a:p>
            <a:r>
              <a:rPr lang="en-US"/>
              <a:t>User (at most) specifies: </a:t>
            </a:r>
          </a:p>
          <a:p>
            <a:pPr lvl="1"/>
            <a:r>
              <a:rPr lang="en-US"/>
              <a:t>Selection predicates;</a:t>
            </a:r>
          </a:p>
          <a:p>
            <a:pPr lvl="1"/>
            <a:r>
              <a:rPr lang="en-US"/>
              <a:t>Attributes retained in projection.</a:t>
            </a:r>
          </a:p>
          <a:p>
            <a:r>
              <a:rPr lang="en-US"/>
              <a:t>Further restrictions may be appropriate. </a:t>
            </a:r>
          </a:p>
        </p:txBody>
      </p:sp>
    </p:spTree>
    <p:extLst>
      <p:ext uri="{BB962C8B-B14F-4D97-AF65-F5344CB8AC3E}">
        <p14:creationId xmlns:p14="http://schemas.microsoft.com/office/powerpoint/2010/main" val="67546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Unexpected Pain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648200"/>
          </a:xfrm>
        </p:spPr>
        <p:txBody>
          <a:bodyPr/>
          <a:lstStyle/>
          <a:p>
            <a:r>
              <a:rPr lang="en-US" i="1"/>
              <a:t>Explanations</a:t>
            </a:r>
            <a:r>
              <a:rPr lang="en-US"/>
              <a:t> as first class citizens of presentation model.</a:t>
            </a:r>
          </a:p>
          <a:p>
            <a:r>
              <a:rPr lang="en-US"/>
              <a:t>Analogy with constraints in logical model.</a:t>
            </a:r>
          </a:p>
          <a:p>
            <a:r>
              <a:rPr lang="en-US"/>
              <a:t>When there are fewer ways of computing results, and these have been carefully selected, there is a lower likelihood for causing confusion.</a:t>
            </a:r>
          </a:p>
          <a:p>
            <a:r>
              <a:rPr lang="en-US"/>
              <a:t>Need to develop a theory of explanations.</a:t>
            </a:r>
          </a:p>
        </p:txBody>
      </p:sp>
    </p:spTree>
    <p:extLst>
      <p:ext uri="{BB962C8B-B14F-4D97-AF65-F5344CB8AC3E}">
        <p14:creationId xmlns:p14="http://schemas.microsoft.com/office/powerpoint/2010/main" val="338984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Invisible Pain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67818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Given a simple presentation model, it becomes possible to specify direct manipulation of results as new queries.</a:t>
            </a:r>
          </a:p>
        </p:txBody>
      </p:sp>
      <p:pic>
        <p:nvPicPr>
          <p:cNvPr id="6277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36459" r="25000" b="34895"/>
          <a:stretch>
            <a:fillRect/>
          </a:stretch>
        </p:blipFill>
        <p:spPr>
          <a:xfrm>
            <a:off x="990600" y="3352800"/>
            <a:ext cx="69342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627825" name="Group 113"/>
          <p:cNvGraphicFramePr>
            <a:graphicFrameLocks noGrp="1"/>
          </p:cNvGraphicFramePr>
          <p:nvPr>
            <p:ph sz="quarter" idx="3"/>
          </p:nvPr>
        </p:nvGraphicFramePr>
        <p:xfrm>
          <a:off x="1295400" y="3416300"/>
          <a:ext cx="6400800" cy="1384301"/>
        </p:xfrm>
        <a:graphic>
          <a:graphicData uri="http://schemas.openxmlformats.org/drawingml/2006/table">
            <a:tbl>
              <a:tblPr/>
              <a:tblGrid>
                <a:gridCol w="914400"/>
                <a:gridCol w="968375"/>
                <a:gridCol w="815975"/>
                <a:gridCol w="849313"/>
                <a:gridCol w="1158875"/>
                <a:gridCol w="815975"/>
                <a:gridCol w="877887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 Number</a:t>
                      </a:r>
                    </a:p>
                  </a:txBody>
                  <a:tcPr marL="0" marR="0" marT="91440" marB="9144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Airplane Type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City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Departure Time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  City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</a:t>
                      </a:r>
                    </a:p>
                  </a:txBody>
                  <a:tcPr marL="0" marR="0" marT="91440" marB="9144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747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6/15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Beijing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2230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Detroit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0550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98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Invisible Pain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67818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Given a simple presentation model, it becomes possible to specify direct manipulation of results as new queries.</a:t>
            </a:r>
          </a:p>
        </p:txBody>
      </p:sp>
      <p:pic>
        <p:nvPicPr>
          <p:cNvPr id="6533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36459" r="25000" b="34895"/>
          <a:stretch>
            <a:fillRect/>
          </a:stretch>
        </p:blipFill>
        <p:spPr>
          <a:xfrm>
            <a:off x="990600" y="3352800"/>
            <a:ext cx="69342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3" t="50626" r="28082" b="46306"/>
          <a:stretch>
            <a:fillRect/>
          </a:stretch>
        </p:blipFill>
        <p:spPr bwMode="auto">
          <a:xfrm>
            <a:off x="6019800" y="4267200"/>
            <a:ext cx="762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Invisible Pain</a:t>
            </a:r>
          </a:p>
        </p:txBody>
      </p:sp>
      <p:graphicFrame>
        <p:nvGraphicFramePr>
          <p:cNvPr id="636970" name="Group 42"/>
          <p:cNvGraphicFramePr>
            <a:graphicFrameLocks noGrp="1"/>
          </p:cNvGraphicFramePr>
          <p:nvPr>
            <p:ph sz="quarter" idx="3"/>
          </p:nvPr>
        </p:nvGraphicFramePr>
        <p:xfrm>
          <a:off x="838200" y="3657600"/>
          <a:ext cx="7391400" cy="2134553"/>
        </p:xfrm>
        <a:graphic>
          <a:graphicData uri="http://schemas.openxmlformats.org/drawingml/2006/table">
            <a:tbl>
              <a:tblPr/>
              <a:tblGrid>
                <a:gridCol w="1055688"/>
                <a:gridCol w="1119187"/>
                <a:gridCol w="941388"/>
                <a:gridCol w="1014412"/>
                <a:gridCol w="1304925"/>
                <a:gridCol w="942975"/>
                <a:gridCol w="101282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 Number</a:t>
                      </a:r>
                    </a:p>
                  </a:txBody>
                  <a:tcPr marL="0" marR="0" marT="91440" marB="9144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Airplane Type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City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Departure Time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  City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275</a:t>
                      </a:r>
                    </a:p>
                  </a:txBody>
                  <a:tcPr marL="0" marR="0" marT="91440" marB="9144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767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6/15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Beijing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Delhi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1345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277</a:t>
                      </a:r>
                    </a:p>
                  </a:txBody>
                  <a:tcPr marL="0" marR="0" marT="91440" marB="9144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767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6/15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Beijing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1800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Delhi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2150</a:t>
                      </a:r>
                    </a:p>
                  </a:txBody>
                  <a:tcPr marL="0" marR="0" marT="91440" marB="9144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6973" name="Rectangle 45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6781800" cy="1676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Given a simple presentation model, it becomes possible to specify direct manipulation of results as new queries.</a:t>
            </a:r>
          </a:p>
        </p:txBody>
      </p:sp>
    </p:spTree>
    <p:extLst>
      <p:ext uri="{BB962C8B-B14F-4D97-AF65-F5344CB8AC3E}">
        <p14:creationId xmlns:p14="http://schemas.microsoft.com/office/powerpoint/2010/main" val="246644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a few more “new approaches to database usability”</a:t>
            </a:r>
          </a:p>
          <a:p>
            <a:pPr lvl="1"/>
            <a:r>
              <a:rPr lang="en-US" dirty="0" err="1" smtClean="0"/>
              <a:t>DBTouch</a:t>
            </a:r>
            <a:r>
              <a:rPr lang="en-US" dirty="0" smtClean="0"/>
              <a:t> and </a:t>
            </a:r>
            <a:r>
              <a:rPr lang="en-US" dirty="0" err="1" smtClean="0"/>
              <a:t>GestureDB</a:t>
            </a:r>
            <a:endParaRPr lang="en-US" dirty="0" smtClean="0"/>
          </a:p>
          <a:p>
            <a:r>
              <a:rPr lang="en-US" dirty="0" smtClean="0"/>
              <a:t>None </a:t>
            </a:r>
            <a:r>
              <a:rPr lang="en-US" dirty="0" smtClean="0"/>
              <a:t>of these is the “right answer” yet. Database Systems are still hard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5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Birthing Pain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971800"/>
          </a:xfrm>
        </p:spPr>
        <p:txBody>
          <a:bodyPr/>
          <a:lstStyle/>
          <a:p>
            <a:r>
              <a:rPr lang="en-US"/>
              <a:t>Presentation schema also allows independence from the logical schema.</a:t>
            </a:r>
          </a:p>
          <a:p>
            <a:pPr lvl="1"/>
            <a:r>
              <a:rPr lang="en-US"/>
              <a:t>User can manipulate the concept whenever necessary, and delay the materialization of the concept in the underlying logical schema.</a:t>
            </a:r>
          </a:p>
        </p:txBody>
      </p:sp>
    </p:spTree>
    <p:extLst>
      <p:ext uri="{BB962C8B-B14F-4D97-AF65-F5344CB8AC3E}">
        <p14:creationId xmlns:p14="http://schemas.microsoft.com/office/powerpoint/2010/main" val="276299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Birthing Pain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962400" cy="1219200"/>
          </a:xfrm>
        </p:spPr>
        <p:txBody>
          <a:bodyPr/>
          <a:lstStyle/>
          <a:p>
            <a:r>
              <a:rPr lang="en-US"/>
              <a:t>Presentation Schema Evolution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1219200"/>
          </a:xfrm>
        </p:spPr>
        <p:txBody>
          <a:bodyPr/>
          <a:lstStyle/>
          <a:p>
            <a:r>
              <a:rPr lang="en-US"/>
              <a:t>Logical Schema Evolution</a:t>
            </a:r>
          </a:p>
        </p:txBody>
      </p:sp>
      <p:graphicFrame>
        <p:nvGraphicFramePr>
          <p:cNvPr id="629765" name="Group 5"/>
          <p:cNvGraphicFramePr>
            <a:graphicFrameLocks noGrp="1"/>
          </p:cNvGraphicFramePr>
          <p:nvPr/>
        </p:nvGraphicFramePr>
        <p:xfrm>
          <a:off x="1828800" y="3581400"/>
          <a:ext cx="1066800" cy="79248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9773" name="Group 13"/>
          <p:cNvGraphicFramePr>
            <a:graphicFrameLocks noGrp="1"/>
          </p:cNvGraphicFramePr>
          <p:nvPr/>
        </p:nvGraphicFramePr>
        <p:xfrm>
          <a:off x="6400800" y="3629025"/>
          <a:ext cx="1066800" cy="79248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1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Birthing Pain</a:t>
            </a:r>
          </a:p>
        </p:txBody>
      </p:sp>
      <p:graphicFrame>
        <p:nvGraphicFramePr>
          <p:cNvPr id="630789" name="Group 5"/>
          <p:cNvGraphicFramePr>
            <a:graphicFrameLocks noGrp="1"/>
          </p:cNvGraphicFramePr>
          <p:nvPr/>
        </p:nvGraphicFramePr>
        <p:xfrm>
          <a:off x="1828800" y="3581400"/>
          <a:ext cx="1066800" cy="79248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0797" name="Group 13"/>
          <p:cNvGraphicFramePr>
            <a:graphicFrameLocks noGrp="1"/>
          </p:cNvGraphicFramePr>
          <p:nvPr/>
        </p:nvGraphicFramePr>
        <p:xfrm>
          <a:off x="6400800" y="3629025"/>
          <a:ext cx="1066800" cy="79248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0805" name="Group 21"/>
          <p:cNvGraphicFramePr>
            <a:graphicFrameLocks noGrp="1"/>
          </p:cNvGraphicFramePr>
          <p:nvPr/>
        </p:nvGraphicFramePr>
        <p:xfrm>
          <a:off x="228600" y="3262313"/>
          <a:ext cx="4572000" cy="1615440"/>
        </p:xfrm>
        <a:graphic>
          <a:graphicData uri="http://schemas.openxmlformats.org/drawingml/2006/table">
            <a:tbl>
              <a:tblPr/>
              <a:tblGrid>
                <a:gridCol w="762000"/>
                <a:gridCol w="990600"/>
                <a:gridCol w="914400"/>
                <a:gridCol w="914400"/>
                <a:gridCol w="9906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depart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DTW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0831" name="Group 47"/>
          <p:cNvGraphicFramePr>
            <a:graphicFrameLocks noGrp="1"/>
          </p:cNvGraphicFramePr>
          <p:nvPr/>
        </p:nvGraphicFramePr>
        <p:xfrm>
          <a:off x="5181600" y="2743200"/>
          <a:ext cx="3352800" cy="3203258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219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attribute 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attribute value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PVG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0859" name="Rectangle 7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962400" cy="1219200"/>
          </a:xfrm>
          <a:noFill/>
          <a:ln/>
        </p:spPr>
        <p:txBody>
          <a:bodyPr/>
          <a:lstStyle/>
          <a:p>
            <a:r>
              <a:rPr lang="en-US"/>
              <a:t>Presentation Schema Evolution</a:t>
            </a:r>
          </a:p>
        </p:txBody>
      </p:sp>
      <p:sp>
        <p:nvSpPr>
          <p:cNvPr id="630860" name="Rectangle 7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1219200"/>
          </a:xfrm>
          <a:noFill/>
          <a:ln/>
        </p:spPr>
        <p:txBody>
          <a:bodyPr/>
          <a:lstStyle/>
          <a:p>
            <a:r>
              <a:rPr lang="en-US"/>
              <a:t>Logical Schema Evolution</a:t>
            </a:r>
          </a:p>
        </p:txBody>
      </p:sp>
    </p:spTree>
    <p:extLst>
      <p:ext uri="{BB962C8B-B14F-4D97-AF65-F5344CB8AC3E}">
        <p14:creationId xmlns:p14="http://schemas.microsoft.com/office/powerpoint/2010/main" val="194093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30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Relief from Birthing Pain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962400" cy="1219200"/>
          </a:xfrm>
        </p:spPr>
        <p:txBody>
          <a:bodyPr/>
          <a:lstStyle/>
          <a:p>
            <a:r>
              <a:rPr lang="en-US"/>
              <a:t>Presentation Schema Evolution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1219200"/>
          </a:xfrm>
        </p:spPr>
        <p:txBody>
          <a:bodyPr/>
          <a:lstStyle/>
          <a:p>
            <a:r>
              <a:rPr lang="en-US"/>
              <a:t>Logical Schema Evolution</a:t>
            </a:r>
          </a:p>
        </p:txBody>
      </p:sp>
      <p:graphicFrame>
        <p:nvGraphicFramePr>
          <p:cNvPr id="631813" name="Group 5"/>
          <p:cNvGraphicFramePr>
            <a:graphicFrameLocks noGrp="1"/>
          </p:cNvGraphicFramePr>
          <p:nvPr/>
        </p:nvGraphicFramePr>
        <p:xfrm>
          <a:off x="228600" y="3262313"/>
          <a:ext cx="4572000" cy="1615440"/>
        </p:xfrm>
        <a:graphic>
          <a:graphicData uri="http://schemas.openxmlformats.org/drawingml/2006/table">
            <a:tbl>
              <a:tblPr/>
              <a:tblGrid>
                <a:gridCol w="762000"/>
                <a:gridCol w="990600"/>
                <a:gridCol w="914400"/>
                <a:gridCol w="914400"/>
                <a:gridCol w="9906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depart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DTW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839" name="Group 31"/>
          <p:cNvGraphicFramePr>
            <a:graphicFrameLocks noGrp="1"/>
          </p:cNvGraphicFramePr>
          <p:nvPr/>
        </p:nvGraphicFramePr>
        <p:xfrm>
          <a:off x="5181600" y="2743200"/>
          <a:ext cx="3352800" cy="3203258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219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attribute 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attribute value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PVG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arrive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865" name="Group 57"/>
          <p:cNvGraphicFramePr>
            <a:graphicFrameLocks noGrp="1"/>
          </p:cNvGraphicFramePr>
          <p:nvPr/>
        </p:nvGraphicFramePr>
        <p:xfrm>
          <a:off x="4953000" y="2638425"/>
          <a:ext cx="3886200" cy="1615440"/>
        </p:xfrm>
        <a:graphic>
          <a:graphicData uri="http://schemas.openxmlformats.org/drawingml/2006/table">
            <a:tbl>
              <a:tblPr/>
              <a:tblGrid>
                <a:gridCol w="762000"/>
                <a:gridCol w="990600"/>
                <a:gridCol w="914400"/>
                <a:gridCol w="12192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 airport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schedule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DTW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906" name="Group 98"/>
          <p:cNvGraphicFramePr>
            <a:graphicFrameLocks noGrp="1"/>
          </p:cNvGraphicFramePr>
          <p:nvPr/>
        </p:nvGraphicFramePr>
        <p:xfrm>
          <a:off x="5334000" y="4772025"/>
          <a:ext cx="3124200" cy="1554480"/>
        </p:xfrm>
        <a:graphic>
          <a:graphicData uri="http://schemas.openxmlformats.org/drawingml/2006/table">
            <a:tbl>
              <a:tblPr/>
              <a:tblGrid>
                <a:gridCol w="1219200"/>
                <a:gridCol w="914400"/>
                <a:gridCol w="99060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schedule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depart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arrival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31905" name="AutoShape 97"/>
          <p:cNvCxnSpPr>
            <a:cxnSpLocks noChangeShapeType="1"/>
          </p:cNvCxnSpPr>
          <p:nvPr/>
        </p:nvCxnSpPr>
        <p:spPr bwMode="auto">
          <a:xfrm flipH="1">
            <a:off x="5943600" y="2989263"/>
            <a:ext cx="2895600" cy="1782762"/>
          </a:xfrm>
          <a:prstGeom prst="bentConnector4">
            <a:avLst>
              <a:gd name="adj1" fmla="val -7894"/>
              <a:gd name="adj2" fmla="val 818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221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31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Relieving the Birthing Pain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/>
              <a:t>Presentation schema also allows independence from the logical schema.</a:t>
            </a:r>
          </a:p>
          <a:p>
            <a:pPr lvl="1"/>
            <a:r>
              <a:rPr lang="en-US"/>
              <a:t>The user can manipulate the concept whenever necessary, and delay materialization of the concept in the underlying logical schema.</a:t>
            </a:r>
          </a:p>
          <a:p>
            <a:r>
              <a:rPr lang="en-US"/>
              <a:t>The logical schema evolves for better performance and data organization; the presentation schema evolves for better user interaction.</a:t>
            </a:r>
          </a:p>
        </p:txBody>
      </p:sp>
    </p:spTree>
    <p:extLst>
      <p:ext uri="{BB962C8B-B14F-4D97-AF65-F5344CB8AC3E}">
        <p14:creationId xmlns:p14="http://schemas.microsoft.com/office/powerpoint/2010/main" val="16642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/>
          <a:lstStyle/>
          <a:p>
            <a:r>
              <a:rPr lang="en-US" sz="4000"/>
              <a:t>What a Presentation Model Is Not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an API definition</a:t>
            </a:r>
          </a:p>
          <a:p>
            <a:pPr lvl="1"/>
            <a:r>
              <a:rPr lang="en-US"/>
              <a:t>Driven by human user interaction</a:t>
            </a:r>
          </a:p>
          <a:p>
            <a:r>
              <a:rPr lang="en-US"/>
              <a:t>Not user model, not conceptual model</a:t>
            </a:r>
          </a:p>
          <a:p>
            <a:pPr lvl="1"/>
            <a:r>
              <a:rPr lang="en-US"/>
              <a:t>Not just something in the 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head</a:t>
            </a:r>
          </a:p>
          <a:p>
            <a:pPr lvl="1"/>
            <a:r>
              <a:rPr lang="en-US"/>
              <a:t>Computed, precise specification</a:t>
            </a:r>
          </a:p>
          <a:p>
            <a:r>
              <a:rPr lang="en-US"/>
              <a:t>Not just a set of views</a:t>
            </a:r>
          </a:p>
          <a:p>
            <a:pPr lvl="1"/>
            <a:r>
              <a:rPr lang="en-US"/>
              <a:t>Has additional properties</a:t>
            </a:r>
          </a:p>
          <a:p>
            <a:r>
              <a:rPr lang="en-US"/>
              <a:t>Need not be relational, for an RDBMS.</a:t>
            </a:r>
          </a:p>
        </p:txBody>
      </p:sp>
    </p:spTree>
    <p:extLst>
      <p:ext uri="{BB962C8B-B14F-4D97-AF65-F5344CB8AC3E}">
        <p14:creationId xmlns:p14="http://schemas.microsoft.com/office/powerpoint/2010/main" val="29365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Are all presentations for a database in the same data model?</a:t>
            </a:r>
          </a:p>
          <a:p>
            <a:pPr>
              <a:lnSpc>
                <a:spcPct val="90000"/>
              </a:lnSpc>
            </a:pPr>
            <a:r>
              <a:rPr lang="en-US"/>
              <a:t>If not, how do we manage consistency between presentations?</a:t>
            </a:r>
          </a:p>
          <a:p>
            <a:pPr>
              <a:lnSpc>
                <a:spcPct val="90000"/>
              </a:lnSpc>
            </a:pPr>
            <a:r>
              <a:rPr lang="en-US"/>
              <a:t>Can users modify presentations or define new presentations?</a:t>
            </a:r>
          </a:p>
          <a:p>
            <a:pPr>
              <a:lnSpc>
                <a:spcPct val="90000"/>
              </a:lnSpc>
            </a:pPr>
            <a:r>
              <a:rPr lang="en-US"/>
              <a:t>The value of a presentation layer for application program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users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, as opposed to human users.</a:t>
            </a:r>
          </a:p>
        </p:txBody>
      </p:sp>
    </p:spTree>
    <p:extLst>
      <p:ext uri="{BB962C8B-B14F-4D97-AF65-F5344CB8AC3E}">
        <p14:creationId xmlns:p14="http://schemas.microsoft.com/office/powerpoint/2010/main" val="324027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sz="4000"/>
              <a:t>Which systems have this architecture?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one in its entirety.</a:t>
            </a:r>
          </a:p>
          <a:p>
            <a:endParaRPr lang="en-US"/>
          </a:p>
          <a:p>
            <a:r>
              <a:rPr lang="en-US"/>
              <a:t>But</a:t>
            </a:r>
          </a:p>
          <a:p>
            <a:pPr>
              <a:buFontTx/>
              <a:buNone/>
            </a:pPr>
            <a:r>
              <a:rPr lang="en-US"/>
              <a:t>	There are several systems that come close and begin to address some of 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47113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as Presentation Model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114800" cy="4648200"/>
          </a:xfrm>
        </p:spPr>
        <p:txBody>
          <a:bodyPr/>
          <a:lstStyle/>
          <a:p>
            <a:r>
              <a:rPr lang="en-US" sz="2800"/>
              <a:t>Provide user with a limited number of useful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views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.</a:t>
            </a:r>
          </a:p>
          <a:p>
            <a:r>
              <a:rPr lang="en-US" sz="2800"/>
              <a:t>Not perfect:</a:t>
            </a:r>
          </a:p>
          <a:p>
            <a:pPr lvl="1"/>
            <a:r>
              <a:rPr lang="en-US" sz="2400"/>
              <a:t>No real model;</a:t>
            </a:r>
          </a:p>
          <a:p>
            <a:pPr lvl="1"/>
            <a:r>
              <a:rPr lang="en-US" sz="2400"/>
              <a:t>Little or no explanation;</a:t>
            </a:r>
          </a:p>
          <a:p>
            <a:pPr lvl="1"/>
            <a:r>
              <a:rPr lang="en-US" sz="2400"/>
              <a:t>No direct manipulation;</a:t>
            </a:r>
          </a:p>
          <a:p>
            <a:pPr lvl="1"/>
            <a:r>
              <a:rPr lang="en-US" sz="2400"/>
              <a:t>No structure creation.</a:t>
            </a:r>
          </a:p>
          <a:p>
            <a:r>
              <a:rPr lang="en-US" sz="2800"/>
              <a:t>Yet, wildly popular.</a:t>
            </a:r>
          </a:p>
          <a:p>
            <a:endParaRPr lang="en-US" sz="2800"/>
          </a:p>
        </p:txBody>
      </p:sp>
      <p:pic>
        <p:nvPicPr>
          <p:cNvPr id="612356" name="Picture 4" descr="f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3267075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4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Data Model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/>
              <a:t>Recognized as a first class data model, with its own query language, UI, etc.</a:t>
            </a:r>
          </a:p>
          <a:p>
            <a:r>
              <a:rPr lang="en-US"/>
              <a:t>Key to Executive Information Systems</a:t>
            </a:r>
          </a:p>
          <a:p>
            <a:pPr lvl="1"/>
            <a:r>
              <a:rPr lang="en-US"/>
              <a:t>widely used.</a:t>
            </a:r>
          </a:p>
          <a:p>
            <a:r>
              <a:rPr lang="en-US"/>
              <a:t>No joins.</a:t>
            </a:r>
          </a:p>
          <a:p>
            <a:r>
              <a:rPr lang="en-US"/>
              <a:t>Drill down for explanation.</a:t>
            </a:r>
          </a:p>
          <a:p>
            <a:r>
              <a:rPr lang="en-US"/>
              <a:t>Usually read only, with heavy schema.</a:t>
            </a:r>
          </a:p>
          <a:p>
            <a:r>
              <a:rPr lang="en-US"/>
              <a:t>Some direct manipulation.</a:t>
            </a:r>
          </a:p>
        </p:txBody>
      </p:sp>
    </p:spTree>
    <p:extLst>
      <p:ext uri="{BB962C8B-B14F-4D97-AF65-F5344CB8AC3E}">
        <p14:creationId xmlns:p14="http://schemas.microsoft.com/office/powerpoint/2010/main" val="225488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876800" cy="4648200"/>
          </a:xfrm>
        </p:spPr>
        <p:txBody>
          <a:bodyPr/>
          <a:lstStyle/>
          <a:p>
            <a:r>
              <a:rPr lang="en-US" dirty="0" err="1" smtClean="0"/>
              <a:t>MiMI</a:t>
            </a:r>
            <a:r>
              <a:rPr lang="en-US" dirty="0" smtClean="0"/>
              <a:t>: a System for biologists to </a:t>
            </a:r>
            <a:r>
              <a:rPr lang="en-US" dirty="0"/>
              <a:t>integrate, model, and query data.</a:t>
            </a:r>
          </a:p>
          <a:p>
            <a:r>
              <a:rPr lang="en-US" dirty="0" smtClean="0"/>
              <a:t>An integrated </a:t>
            </a:r>
            <a:r>
              <a:rPr lang="en-US" dirty="0"/>
              <a:t>database of protein interactions.</a:t>
            </a:r>
          </a:p>
        </p:txBody>
      </p:sp>
      <p:pic>
        <p:nvPicPr>
          <p:cNvPr id="576517" name="Picture 5" descr="mimi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5334000" y="3886200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chemeClr val="tx1"/>
              </a:solidFill>
            </a:endParaRPr>
          </a:p>
          <a:p>
            <a:pPr algn="l"/>
            <a:r>
              <a:rPr lang="en-US" sz="2800">
                <a:solidFill>
                  <a:schemeClr val="tx1"/>
                </a:solidFill>
                <a:hlinkClick r:id="rId4"/>
              </a:rPr>
              <a:t>http://mimi.ncibi.org</a:t>
            </a:r>
            <a:endParaRPr lang="en-US" sz="2800">
              <a:solidFill>
                <a:schemeClr val="tx1"/>
              </a:solidFill>
            </a:endParaRPr>
          </a:p>
          <a:p>
            <a:pPr algn="l"/>
            <a:endParaRPr lang="en-US" sz="2800">
              <a:solidFill>
                <a:schemeClr val="tx1"/>
              </a:solidFill>
            </a:endParaRPr>
          </a:p>
          <a:p>
            <a:pPr algn="l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6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6" t="32817" r="14998" b="16878"/>
          <a:stretch>
            <a:fillRect/>
          </a:stretch>
        </p:blipFill>
        <p:spPr bwMode="auto">
          <a:xfrm>
            <a:off x="0" y="346075"/>
            <a:ext cx="9144000" cy="65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8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Spreadsheet Presentation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648200"/>
          </a:xfrm>
        </p:spPr>
        <p:txBody>
          <a:bodyPr/>
          <a:lstStyle/>
          <a:p>
            <a:r>
              <a:rPr lang="en-US"/>
              <a:t>Immensely popular for simple data representation and manipulation.</a:t>
            </a:r>
          </a:p>
          <a:p>
            <a:r>
              <a:rPr lang="en-US"/>
              <a:t>Desired UI for multidimensional systems.</a:t>
            </a:r>
          </a:p>
          <a:p>
            <a:r>
              <a:rPr lang="en-US"/>
              <a:t>Join-free.</a:t>
            </a:r>
          </a:p>
          <a:p>
            <a:r>
              <a:rPr lang="en-US"/>
              <a:t>Direct manipulation.</a:t>
            </a:r>
          </a:p>
          <a:p>
            <a:r>
              <a:rPr lang="en-US"/>
              <a:t>Somewhat extensible structure.</a:t>
            </a:r>
          </a:p>
          <a:p>
            <a:r>
              <a:rPr lang="en-US"/>
              <a:t>Limited explanation.</a:t>
            </a:r>
          </a:p>
          <a:p>
            <a:r>
              <a:rPr lang="en-US"/>
              <a:t>Still too many options.</a:t>
            </a:r>
          </a:p>
        </p:txBody>
      </p:sp>
    </p:spTree>
    <p:extLst>
      <p:ext uri="{BB962C8B-B14F-4D97-AF65-F5344CB8AC3E}">
        <p14:creationId xmlns:p14="http://schemas.microsoft.com/office/powerpoint/2010/main" val="283978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3" name="Picture 5" descr="spread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A Spreadsheet</a:t>
            </a:r>
          </a:p>
        </p:txBody>
      </p:sp>
    </p:spTree>
    <p:extLst>
      <p:ext uri="{BB962C8B-B14F-4D97-AF65-F5344CB8AC3E}">
        <p14:creationId xmlns:p14="http://schemas.microsoft.com/office/powerpoint/2010/main" val="41220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Other Models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Network presentation</a:t>
            </a:r>
          </a:p>
          <a:p>
            <a:r>
              <a:rPr lang="en-US"/>
              <a:t>Geographic presentation</a:t>
            </a:r>
          </a:p>
          <a:p>
            <a:pPr lvl="1"/>
            <a:r>
              <a:rPr lang="en-US"/>
              <a:t>Mash-ups</a:t>
            </a:r>
          </a:p>
          <a:p>
            <a:r>
              <a:rPr lang="en-US"/>
              <a:t>…</a:t>
            </a:r>
          </a:p>
          <a:p>
            <a:endParaRPr lang="en-US"/>
          </a:p>
          <a:p>
            <a:r>
              <a:rPr lang="en-US"/>
              <a:t>Usually not fully developed models.</a:t>
            </a:r>
          </a:p>
          <a:p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meet all desiderata.</a:t>
            </a:r>
          </a:p>
          <a:p>
            <a:r>
              <a:rPr lang="en-US"/>
              <a:t>But are good starting points.</a:t>
            </a:r>
          </a:p>
        </p:txBody>
      </p:sp>
    </p:spTree>
    <p:extLst>
      <p:ext uri="{BB962C8B-B14F-4D97-AF65-F5344CB8AC3E}">
        <p14:creationId xmlns:p14="http://schemas.microsoft.com/office/powerpoint/2010/main" val="427140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usable data management system must have, at the presentation level:</a:t>
            </a:r>
          </a:p>
          <a:p>
            <a:pPr lvl="1"/>
            <a:r>
              <a:rPr lang="en-US"/>
              <a:t>No joins</a:t>
            </a:r>
          </a:p>
          <a:p>
            <a:pPr lvl="1"/>
            <a:r>
              <a:rPr lang="en-US"/>
              <a:t>Limited options</a:t>
            </a:r>
          </a:p>
          <a:p>
            <a:pPr lvl="1"/>
            <a:r>
              <a:rPr lang="en-US"/>
              <a:t>Adequate explanation</a:t>
            </a:r>
          </a:p>
          <a:p>
            <a:pPr lvl="1"/>
            <a:r>
              <a:rPr lang="en-US"/>
              <a:t>Direct manipulation</a:t>
            </a:r>
          </a:p>
          <a:p>
            <a:pPr lvl="1"/>
            <a:r>
              <a:rPr lang="en-US"/>
              <a:t>Casual schema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2011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Unknown Query Language</a:t>
            </a:r>
          </a:p>
          <a:p>
            <a:r>
              <a:rPr lang="en-US"/>
              <a:t>Unknown Schema</a:t>
            </a:r>
          </a:p>
          <a:p>
            <a:r>
              <a:rPr lang="en-US"/>
              <a:t>Complex Schema</a:t>
            </a:r>
          </a:p>
          <a:p>
            <a:r>
              <a:rPr lang="en-US"/>
              <a:t>Unknown Data Values</a:t>
            </a:r>
          </a:p>
          <a:p>
            <a:r>
              <a:rPr lang="en-US"/>
              <a:t>Unknown Provenance</a:t>
            </a:r>
          </a:p>
        </p:txBody>
      </p:sp>
    </p:spTree>
    <p:extLst>
      <p:ext uri="{BB962C8B-B14F-4D97-AF65-F5344CB8AC3E}">
        <p14:creationId xmlns:p14="http://schemas.microsoft.com/office/powerpoint/2010/main" val="123575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sz="4000" dirty="0" smtClean="0"/>
              <a:t>Challenge 1: </a:t>
            </a:r>
            <a:r>
              <a:rPr lang="en-US" sz="4000" dirty="0"/>
              <a:t>Unknown Query Language</a:t>
            </a:r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381000" y="2209800"/>
            <a:ext cx="4916488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for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$a in doc()//author,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      $s in doc()//store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let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 $b in $s/book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where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   $s/contact/@name = </a:t>
            </a:r>
            <a:r>
              <a:rPr lang="ja-JP" altLang="en-US" sz="24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Amazon</a:t>
            </a:r>
            <a:r>
              <a:rPr lang="ja-JP" altLang="en-US" sz="24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</a:t>
            </a: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and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$b/author = $a/id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solidFill>
                  <a:schemeClr val="tx1"/>
                </a:solidFill>
                <a:latin typeface="Arial Rounded MT Bold" charset="0"/>
              </a:rPr>
              <a:t>return</a:t>
            </a:r>
            <a:r>
              <a:rPr lang="en-US" sz="2400">
                <a:solidFill>
                  <a:schemeClr val="tx1"/>
                </a:solidFill>
                <a:latin typeface="Arial Rounded MT Bold" charset="0"/>
              </a:rPr>
              <a:t> { $a/name, count($b) }</a:t>
            </a:r>
          </a:p>
        </p:txBody>
      </p:sp>
      <p:pic>
        <p:nvPicPr>
          <p:cNvPr id="513064" name="Picture 40" descr="office-fr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4193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068" name="Group 44"/>
          <p:cNvGrpSpPr>
            <a:grpSpLocks/>
          </p:cNvGrpSpPr>
          <p:nvPr/>
        </p:nvGrpSpPr>
        <p:grpSpPr bwMode="auto">
          <a:xfrm>
            <a:off x="381000" y="2438400"/>
            <a:ext cx="4953000" cy="2438400"/>
            <a:chOff x="240" y="1536"/>
            <a:chExt cx="3120" cy="1536"/>
          </a:xfrm>
        </p:grpSpPr>
        <p:sp>
          <p:nvSpPr>
            <p:cNvPr id="513065" name="AutoShape 41"/>
            <p:cNvSpPr>
              <a:spLocks noChangeArrowheads="1"/>
            </p:cNvSpPr>
            <p:nvPr/>
          </p:nvSpPr>
          <p:spPr bwMode="auto">
            <a:xfrm flipH="1" flipV="1">
              <a:off x="240" y="1536"/>
              <a:ext cx="3120" cy="1536"/>
            </a:xfrm>
            <a:prstGeom prst="cloudCallout">
              <a:avLst>
                <a:gd name="adj1" fmla="val -54264"/>
                <a:gd name="adj2" fmla="val 6640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13066" name="Text Box 42"/>
            <p:cNvSpPr txBox="1">
              <a:spLocks noChangeArrowheads="1"/>
            </p:cNvSpPr>
            <p:nvPr/>
          </p:nvSpPr>
          <p:spPr bwMode="auto">
            <a:xfrm>
              <a:off x="702" y="1920"/>
              <a:ext cx="2274" cy="82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accent2"/>
                  </a:solidFill>
                </a:rPr>
                <a:t>$a ??</a:t>
              </a:r>
            </a:p>
            <a:p>
              <a:pPr algn="l"/>
              <a:r>
                <a:rPr lang="en-US">
                  <a:solidFill>
                    <a:schemeClr val="accent2"/>
                  </a:solidFill>
                </a:rPr>
                <a:t>What is </a:t>
              </a:r>
              <a:r>
                <a:rPr lang="en-US" i="1">
                  <a:solidFill>
                    <a:schemeClr val="accent2"/>
                  </a:solidFill>
                </a:rPr>
                <a:t>let</a:t>
              </a:r>
              <a:r>
                <a:rPr lang="en-US">
                  <a:solidFill>
                    <a:schemeClr val="accent2"/>
                  </a:solidFill>
                </a:rPr>
                <a:t>?</a:t>
              </a:r>
            </a:p>
            <a:p>
              <a:pPr algn="l"/>
              <a:r>
                <a:rPr lang="en-US">
                  <a:solidFill>
                    <a:schemeClr val="accent2"/>
                  </a:solidFill>
                </a:rPr>
                <a:t>Do I need a semi-colon?</a:t>
              </a:r>
            </a:p>
            <a:p>
              <a:pPr algn="l"/>
              <a:r>
                <a:rPr lang="en-US">
                  <a:solidFill>
                    <a:schemeClr val="accent2"/>
                  </a:solidFill>
                </a:rPr>
                <a:t>How do I start writing a query?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14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3053</Words>
  <Application>Microsoft Macintosh PowerPoint</Application>
  <PresentationFormat>On-screen Show (4:3)</PresentationFormat>
  <Paragraphs>692</Paragraphs>
  <Slides>74</Slides>
  <Notes>62</Notes>
  <HiddenSlides>12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Office Theme</vt:lpstr>
      <vt:lpstr>Bitmap Image</vt:lpstr>
      <vt:lpstr>Making Database Systems Usable</vt:lpstr>
      <vt:lpstr>This paper…</vt:lpstr>
      <vt:lpstr>Status Quo</vt:lpstr>
      <vt:lpstr>Why are Databases not the same as Search?</vt:lpstr>
      <vt:lpstr>Current Approaches for DB Usability </vt:lpstr>
      <vt:lpstr>In addition…</vt:lpstr>
      <vt:lpstr>Context</vt:lpstr>
      <vt:lpstr>Challenges</vt:lpstr>
      <vt:lpstr>Challenge 1: Unknown Query Language</vt:lpstr>
      <vt:lpstr>Challenge 1: Unknown Query Language</vt:lpstr>
      <vt:lpstr>Forms</vt:lpstr>
      <vt:lpstr>Forms</vt:lpstr>
      <vt:lpstr>Natural Language Query</vt:lpstr>
      <vt:lpstr>Example – Nesting</vt:lpstr>
      <vt:lpstr>Natural Language Interfaces </vt:lpstr>
      <vt:lpstr>Natural Language Interfaces </vt:lpstr>
      <vt:lpstr>Key Challenges in Natural Language Querying </vt:lpstr>
      <vt:lpstr>Challenge 2: Unknown Schema</vt:lpstr>
      <vt:lpstr>Challenge 2: Unknown Schema</vt:lpstr>
      <vt:lpstr>Challenge 3: Complex Schema</vt:lpstr>
      <vt:lpstr>Schema Summarization</vt:lpstr>
      <vt:lpstr>Schema Summarization</vt:lpstr>
      <vt:lpstr>Schema Summary</vt:lpstr>
      <vt:lpstr>Challenge 4: Unknown Data Values</vt:lpstr>
      <vt:lpstr>Autocompletion</vt:lpstr>
      <vt:lpstr>Challenge 5: Unknown Provenance</vt:lpstr>
      <vt:lpstr>Lots of work on Provenance</vt:lpstr>
      <vt:lpstr>Lots of work on Provenance</vt:lpstr>
      <vt:lpstr>Provenance Management</vt:lpstr>
      <vt:lpstr>Outline</vt:lpstr>
      <vt:lpstr>Pain Points</vt:lpstr>
      <vt:lpstr>1. Too Many Joins: Painful Relations</vt:lpstr>
      <vt:lpstr>PowerPoint Presentation</vt:lpstr>
      <vt:lpstr>PowerPoint Presentation</vt:lpstr>
      <vt:lpstr>PowerPoint Presentation</vt:lpstr>
      <vt:lpstr>PowerPoint Presentation</vt:lpstr>
      <vt:lpstr>2. Too Many Options</vt:lpstr>
      <vt:lpstr>2. Too Many Options: The Fallacy of Greater Choice</vt:lpstr>
      <vt:lpstr>2. Too Many Options: Less is More!</vt:lpstr>
      <vt:lpstr>2. Solution: Limited Options</vt:lpstr>
      <vt:lpstr>3. Lack of Explanations: Unexpected Pain</vt:lpstr>
      <vt:lpstr>3. Solution: Adequate Explanation</vt:lpstr>
      <vt:lpstr>PowerPoint Presentation</vt:lpstr>
      <vt:lpstr>PowerPoint Presentation</vt:lpstr>
      <vt:lpstr>4. Solution: Admit Direct Manipulation</vt:lpstr>
      <vt:lpstr>5. Birthing Pain</vt:lpstr>
      <vt:lpstr>5. Solution: Casual Schema</vt:lpstr>
      <vt:lpstr>Desiderata</vt:lpstr>
      <vt:lpstr>Outline</vt:lpstr>
      <vt:lpstr>Presentation Data Model</vt:lpstr>
      <vt:lpstr>Presentation Data Model</vt:lpstr>
      <vt:lpstr>Flights Database Logical Schema</vt:lpstr>
      <vt:lpstr>Flights Database Presentation Schema</vt:lpstr>
      <vt:lpstr>Relieving Pain from Relations</vt:lpstr>
      <vt:lpstr>Relieving Pain From Options</vt:lpstr>
      <vt:lpstr>Relief from Unexpected Pain</vt:lpstr>
      <vt:lpstr>Relief from Invisible Pain</vt:lpstr>
      <vt:lpstr>Relief from Invisible Pain</vt:lpstr>
      <vt:lpstr>Relief from Invisible Pain</vt:lpstr>
      <vt:lpstr>Relief from Birthing Pain</vt:lpstr>
      <vt:lpstr>Relief from Birthing Pain</vt:lpstr>
      <vt:lpstr>Relief from Birthing Pain</vt:lpstr>
      <vt:lpstr>Relief from Birthing Pain</vt:lpstr>
      <vt:lpstr>Relieving the Birthing Pain</vt:lpstr>
      <vt:lpstr>What a Presentation Model Is Not</vt:lpstr>
      <vt:lpstr>Open Questions</vt:lpstr>
      <vt:lpstr>Which systems have this architecture?</vt:lpstr>
      <vt:lpstr>Forms as Presentation Model</vt:lpstr>
      <vt:lpstr>Multidimensional Data Model</vt:lpstr>
      <vt:lpstr>PowerPoint Presentation</vt:lpstr>
      <vt:lpstr>Spreadsheet Presentation</vt:lpstr>
      <vt:lpstr>A Spreadsheet</vt:lpstr>
      <vt:lpstr>Many Other Models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Database Systems Usable</dc:title>
  <dc:creator>Aditya Parameswaran</dc:creator>
  <cp:lastModifiedBy>Aditya Parameswaran</cp:lastModifiedBy>
  <cp:revision>114</cp:revision>
  <dcterms:created xsi:type="dcterms:W3CDTF">2014-10-30T14:17:32Z</dcterms:created>
  <dcterms:modified xsi:type="dcterms:W3CDTF">2015-11-30T13:20:11Z</dcterms:modified>
</cp:coreProperties>
</file>