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8" r:id="rId6"/>
    <p:sldId id="262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6" r:id="rId17"/>
    <p:sldId id="267" r:id="rId18"/>
    <p:sldId id="260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6816"/>
  </p:normalViewPr>
  <p:slideViewPr>
    <p:cSldViewPr snapToGrid="0" snapToObjects="1">
      <p:cViewPr varScale="1">
        <p:scale>
          <a:sx n="144" d="100"/>
          <a:sy n="144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8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49D0-38C4-DE40-86BF-3A3D4B72E74A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2C6D-AD21-2A48-8DE6-1ED8EAE6E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268" y="1406289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Trust Me, I’m Partially Right: Incremental Visualization Lets Analysts Explore Large Datasets Faster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268" y="4078693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Shengliang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8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Back-End Database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</a:t>
            </a:r>
            <a:r>
              <a:rPr lang="en-US" altLang="zh-CN" dirty="0" smtClean="0"/>
              <a:t>DBMS</a:t>
            </a:r>
            <a:r>
              <a:rPr lang="zh-CN" altLang="en-US" dirty="0" smtClean="0"/>
              <a:t> </a:t>
            </a:r>
            <a:r>
              <a:rPr lang="en-US" dirty="0"/>
              <a:t>do not currently support incremental queries of the type required </a:t>
            </a:r>
            <a:endParaRPr lang="en-US" dirty="0"/>
          </a:p>
          <a:p>
            <a:endParaRPr lang="en-US" dirty="0"/>
          </a:p>
          <a:p>
            <a:r>
              <a:rPr lang="zh-CN" altLang="en-US" dirty="0" smtClean="0"/>
              <a:t> </a:t>
            </a:r>
            <a:r>
              <a:rPr lang="en-US" altLang="zh-CN" dirty="0" err="1" smtClean="0"/>
              <a:t>C</a:t>
            </a:r>
            <a:r>
              <a:rPr lang="en-US" dirty="0" err="1" smtClean="0"/>
              <a:t>onstraine</a:t>
            </a:r>
            <a:r>
              <a:rPr lang="en-US" dirty="0" smtClean="0"/>
              <a:t> </a:t>
            </a:r>
            <a:r>
              <a:rPr lang="en-US" dirty="0"/>
              <a:t>this initial evaluation to deploying </a:t>
            </a:r>
            <a:r>
              <a:rPr lang="en-US" i="1" dirty="0" err="1"/>
              <a:t>sampleAction</a:t>
            </a:r>
            <a:r>
              <a:rPr lang="en-US" i="1" dirty="0"/>
              <a:t> </a:t>
            </a:r>
            <a:r>
              <a:rPr lang="en-US" dirty="0"/>
              <a:t>on a database small enough to query interactively: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3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STUDY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Bob: Server </a:t>
            </a:r>
            <a:r>
              <a:rPr lang="en-US" i="1" dirty="0" smtClean="0"/>
              <a:t>Operations</a:t>
            </a:r>
            <a:endParaRPr lang="zh-CN" altLang="en-US" i="1" dirty="0" smtClean="0"/>
          </a:p>
          <a:p>
            <a:endParaRPr lang="zh-CN" altLang="en-US" i="1" dirty="0"/>
          </a:p>
          <a:p>
            <a:r>
              <a:rPr lang="en-US" i="1" dirty="0"/>
              <a:t>Allan: Online Game Reporting </a:t>
            </a:r>
            <a:endParaRPr lang="en-US" dirty="0"/>
          </a:p>
          <a:p>
            <a:endParaRPr lang="zh-CN" altLang="en-US" i="1" dirty="0" smtClean="0"/>
          </a:p>
          <a:p>
            <a:r>
              <a:rPr lang="en-US" i="1" dirty="0" smtClean="0"/>
              <a:t>Sam</a:t>
            </a:r>
            <a:r>
              <a:rPr lang="en-US" i="1" dirty="0"/>
              <a:t>: Twitter Analytics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5" y="1677799"/>
            <a:ext cx="6165172" cy="44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value of seeing a first record fast </a:t>
            </a:r>
            <a:endParaRPr lang="en-US" dirty="0"/>
          </a:p>
          <a:p>
            <a:pPr lvl="1"/>
            <a:r>
              <a:rPr lang="en-US" dirty="0"/>
              <a:t>users found value in getting a quick response to their </a:t>
            </a:r>
            <a:r>
              <a:rPr lang="en-US" dirty="0" smtClean="0"/>
              <a:t>queries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Sam </a:t>
            </a:r>
            <a:r>
              <a:rPr lang="en-US" dirty="0"/>
              <a:t>and Allan realized they had entered an incorrect query, and were able to repair it quickly by adding appropriate filters.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New Behaviors around Data </a:t>
            </a:r>
            <a:endParaRPr lang="en-US" dirty="0"/>
          </a:p>
          <a:p>
            <a:pPr lvl="1"/>
            <a:r>
              <a:rPr lang="en-US" dirty="0"/>
              <a:t>data in a static, non-interactive form </a:t>
            </a:r>
            <a:endParaRPr lang="en-US" dirty="0"/>
          </a:p>
          <a:p>
            <a:pPr lvl="1"/>
            <a:r>
              <a:rPr lang="en-US" dirty="0"/>
              <a:t>real exploration of the dataset </a:t>
            </a:r>
            <a:endParaRPr lang="en-US" dirty="0"/>
          </a:p>
          <a:p>
            <a:pPr lvl="1"/>
            <a:r>
              <a:rPr lang="en-US" dirty="0"/>
              <a:t>If the first few samples had not converged, they would decide whether it was worth the trade-off of waiting longer, sometimes checking the convergence view </a:t>
            </a:r>
            <a:r>
              <a:rPr lang="en-US" dirty="0" smtClean="0"/>
              <a:t>to </a:t>
            </a:r>
            <a:r>
              <a:rPr lang="en-US" dirty="0"/>
              <a:t>decide.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Difficulties with Error Bar Convergence </a:t>
            </a:r>
            <a:endParaRPr lang="zh-CN" altLang="en-US" i="1" dirty="0" smtClean="0"/>
          </a:p>
          <a:p>
            <a:pPr lvl="1"/>
            <a:r>
              <a:rPr lang="en-US" altLang="zh-CN" dirty="0" smtClean="0"/>
              <a:t>Big</a:t>
            </a:r>
            <a:r>
              <a:rPr lang="zh-CN" altLang="en-US" dirty="0" smtClean="0"/>
              <a:t> </a:t>
            </a:r>
            <a:r>
              <a:rPr lang="en-US" dirty="0"/>
              <a:t>variance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Past </a:t>
            </a:r>
            <a:r>
              <a:rPr lang="en-US" dirty="0"/>
              <a:t>literature on visualizing uncertainty </a:t>
            </a:r>
            <a:r>
              <a:rPr lang="en-US" dirty="0" smtClean="0"/>
              <a:t>has </a:t>
            </a:r>
            <a:r>
              <a:rPr lang="en-US" dirty="0"/>
              <a:t>emphasized visualizations that fit the entire uncertainty range on screen; these were not sufficient for some of </a:t>
            </a:r>
            <a:r>
              <a:rPr lang="en-US" dirty="0" smtClean="0"/>
              <a:t>bounds</a:t>
            </a:r>
            <a:r>
              <a:rPr lang="en-US" dirty="0"/>
              <a:t>. </a:t>
            </a:r>
            <a:endParaRPr lang="zh-CN" alt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altLang="zh-CN" dirty="0"/>
              <a:t>N</a:t>
            </a:r>
            <a:r>
              <a:rPr lang="en-US" dirty="0" smtClean="0"/>
              <a:t>oisy </a:t>
            </a:r>
            <a:r>
              <a:rPr lang="en-US" dirty="0"/>
              <a:t>values </a:t>
            </a:r>
            <a:endParaRPr lang="zh-CN" altLang="en-US" dirty="0" smtClean="0"/>
          </a:p>
          <a:p>
            <a:pPr marL="457200" lvl="1" indent="0">
              <a:buNone/>
            </a:pPr>
            <a:r>
              <a:rPr lang="en-US" dirty="0"/>
              <a:t>Incremental systems can be slowed by datasets that are not </a:t>
            </a:r>
            <a:r>
              <a:rPr lang="en-US" dirty="0" smtClean="0"/>
              <a:t>clean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 smtClean="0"/>
          </a:p>
          <a:p>
            <a:pPr marL="457200" lvl="1" indent="0">
              <a:buNone/>
            </a:pPr>
            <a:r>
              <a:rPr lang="en-US" altLang="zh-CN" dirty="0" smtClean="0"/>
              <a:t>Solution:</a:t>
            </a:r>
            <a:r>
              <a:rPr lang="zh-CN" altLang="en-US" dirty="0" smtClean="0"/>
              <a:t> </a:t>
            </a:r>
            <a:r>
              <a:rPr lang="en-US" dirty="0"/>
              <a:t>Using additional domain knowledge during the </a:t>
            </a:r>
            <a:r>
              <a:rPr lang="en-US" dirty="0" smtClean="0"/>
              <a:t>execution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dirty="0"/>
              <a:t>discarding values that fall outside meaningful constraints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zh-CN" altLang="en-US" dirty="0"/>
              <a:t>	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3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Non-Expert Views of Confidence Intervals </a:t>
            </a:r>
            <a:endParaRPr lang="en-US" dirty="0"/>
          </a:p>
          <a:p>
            <a:pPr lvl="1"/>
            <a:r>
              <a:rPr lang="en-US" altLang="zh-CN" dirty="0"/>
              <a:t>E</a:t>
            </a:r>
            <a:r>
              <a:rPr lang="en-US" dirty="0" smtClean="0"/>
              <a:t>rror </a:t>
            </a:r>
            <a:r>
              <a:rPr lang="en-US" dirty="0"/>
              <a:t>bars </a:t>
            </a:r>
            <a:r>
              <a:rPr lang="en-US" altLang="zh-CN" dirty="0" smtClean="0"/>
              <a:t>sometimes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users.</a:t>
            </a:r>
            <a:endParaRPr lang="zh-CN" altLang="en-US" dirty="0" smtClean="0"/>
          </a:p>
          <a:p>
            <a:pPr marL="457200" lvl="1" indent="0">
              <a:buNone/>
            </a:pP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/>
              <a:t>interval would shrink toward a converged value.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altLang="zh-CN" dirty="0" smtClean="0"/>
              <a:t>T</a:t>
            </a:r>
            <a:r>
              <a:rPr lang="en-US" dirty="0" smtClean="0"/>
              <a:t>wo </a:t>
            </a:r>
            <a:r>
              <a:rPr lang="en-US" dirty="0"/>
              <a:t>very different adjacent columns might have identical confidence intervals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Implications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dirty="0" smtClean="0"/>
              <a:t>sers </a:t>
            </a:r>
            <a:r>
              <a:rPr lang="en-US" dirty="0"/>
              <a:t>seem to be able to interpret confidence intervals,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dirty="0" smtClean="0"/>
              <a:t>opens </a:t>
            </a:r>
            <a:r>
              <a:rPr lang="en-US" dirty="0"/>
              <a:t>opportunities for using uncertainty visualization tied to probabilistic datasets.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Limitations</a:t>
            </a:r>
            <a:r>
              <a:rPr lang="en-US" b="1" dirty="0"/>
              <a:t> </a:t>
            </a:r>
            <a:r>
              <a:rPr lang="en-US" dirty="0"/>
              <a:t>of Incremental Visualization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dirty="0" smtClean="0"/>
              <a:t>here </a:t>
            </a:r>
            <a:r>
              <a:rPr lang="en-US" dirty="0"/>
              <a:t>some genres of queries that are structurally going to be difficult. </a:t>
            </a:r>
            <a:endParaRPr lang="en-US" dirty="0"/>
          </a:p>
          <a:p>
            <a:pPr lvl="1"/>
            <a:r>
              <a:rPr lang="en-US" i="1" dirty="0"/>
              <a:t>Outlier Values </a:t>
            </a:r>
            <a:endParaRPr lang="zh-CN" altLang="en-US" i="1" dirty="0" smtClean="0"/>
          </a:p>
          <a:p>
            <a:pPr marL="914400" lvl="2" indent="0">
              <a:buNone/>
            </a:pPr>
            <a:r>
              <a:rPr lang="en-US" altLang="zh-CN" i="1" dirty="0" smtClean="0"/>
              <a:t>For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example,</a:t>
            </a:r>
            <a:r>
              <a:rPr lang="zh-CN" altLang="en-US" i="1" dirty="0" smtClean="0"/>
              <a:t> </a:t>
            </a:r>
            <a:r>
              <a:rPr lang="en-US" altLang="zh-CN" dirty="0"/>
              <a:t>t</a:t>
            </a:r>
            <a:r>
              <a:rPr lang="en-US" dirty="0" smtClean="0"/>
              <a:t>here </a:t>
            </a:r>
            <a:r>
              <a:rPr lang="en-US" dirty="0"/>
              <a:t>is no probabilistic answer to “which item has the highest value”. </a:t>
            </a:r>
            <a:endParaRPr lang="en-US" dirty="0"/>
          </a:p>
          <a:p>
            <a:pPr marL="914400" lvl="2" indent="0">
              <a:buNone/>
            </a:pPr>
            <a:endParaRPr lang="zh-CN" altLang="en-US" i="1" dirty="0"/>
          </a:p>
          <a:p>
            <a:pPr lvl="1"/>
            <a:endParaRPr lang="en-US" dirty="0"/>
          </a:p>
          <a:p>
            <a:pPr lvl="1"/>
            <a:r>
              <a:rPr lang="en-US" i="1" dirty="0"/>
              <a:t>Table Joins </a:t>
            </a:r>
            <a:endParaRPr lang="en-US" dirty="0"/>
          </a:p>
          <a:p>
            <a:pPr marL="914400" lvl="2" indent="0">
              <a:buNone/>
            </a:pP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dirty="0"/>
              <a:t>joins against a rare or unique key, using samples from joining tables may not work at all.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6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Work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NewRomanPS" charset="0"/>
                <a:ea typeface="TimesNewRomanPS" charset="0"/>
                <a:cs typeface="TimesNewRomanPS" charset="0"/>
              </a:rPr>
              <a:t>R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epresentations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of 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confidence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,</a:t>
            </a:r>
            <a:r>
              <a:rPr lang="zh-CN" alt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eliminating</a:t>
            </a:r>
            <a:r>
              <a:rPr lang="zh-CN" alt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downsides of error bars </a:t>
            </a: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M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ore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types of visualizations </a:t>
            </a: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zh-CN" alt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M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ore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types of data analysis </a:t>
            </a: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>
              <a:latin typeface="TimesNewRomanPS" charset="0"/>
              <a:ea typeface="TimesNewRomanPS" charset="0"/>
              <a:cs typeface="TimesNewRomanP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9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While the concept of approximate queries has been known for some time, the visualization implications have not been explored with users. </a:t>
            </a: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altLang="zh-CN" dirty="0">
                <a:latin typeface="TimesNewRomanPS" charset="0"/>
                <a:ea typeface="TimesNewRomanPS" charset="0"/>
                <a:cs typeface="TimesNewRomanPS" charset="0"/>
              </a:rPr>
              <a:t>S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howing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the utility of these approximations will encourage further research on both the front- and back-ends of these systems. </a:t>
            </a:r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HCI researchers have also been limited in their ability to explore these 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concepts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.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S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imulating </a:t>
            </a:r>
            <a:r>
              <a:rPr lang="en-US" dirty="0">
                <a:latin typeface="TimesNewRomanPS" charset="0"/>
                <a:ea typeface="TimesNewRomanPS" charset="0"/>
                <a:cs typeface="TimesNewRomanPS" charset="0"/>
              </a:rPr>
              <a:t>large data systems may help them explore realistic front-ends without needing to build full-scale computation back-ends. </a:t>
            </a:r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zh-CN" altLang="en-US" dirty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Queries over large scale (petabyte) data bases often mean waiting overnight for a result to come back. </a:t>
            </a:r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pPr marL="0" indent="0">
              <a:buNone/>
            </a:pP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Scale costs time. </a:t>
            </a:r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Potential</a:t>
            </a:r>
            <a:r>
              <a:rPr lang="zh-CN" altLang="en-US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avenues of exploration are ignored because the costs are perceived to be too high to run or even propose them. </a:t>
            </a:r>
          </a:p>
          <a:p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altLang="zh-CN" i="1" dirty="0" err="1" smtClean="0">
                <a:latin typeface="TimesNewRomanPS" charset="0"/>
                <a:ea typeface="TimesNewRomanPS" charset="0"/>
                <a:cs typeface="TimesNewRomanPS" charset="0"/>
              </a:rPr>
              <a:t>S</a:t>
            </a:r>
            <a:r>
              <a:rPr lang="en-US" i="1" dirty="0" err="1" smtClean="0">
                <a:latin typeface="TimesNewRomanPS" charset="0"/>
                <a:ea typeface="TimesNewRomanPS" charset="0"/>
                <a:cs typeface="TimesNewRomanPS" charset="0"/>
              </a:rPr>
              <a:t>ampleAction</a:t>
            </a:r>
            <a:r>
              <a:rPr lang="en-US" altLang="zh-CN" i="1" dirty="0" smtClean="0">
                <a:latin typeface="TimesNewRomanPS" charset="0"/>
                <a:ea typeface="TimesNewRomanPS" charset="0"/>
                <a:cs typeface="TimesNewRomanPS" charset="0"/>
              </a:rPr>
              <a:t>:</a:t>
            </a:r>
            <a:r>
              <a:rPr lang="en-US" i="1" dirty="0" smtClean="0">
                <a:latin typeface="TimesNewRomanPS" charset="0"/>
                <a:ea typeface="TimesNewRomanPS" charset="0"/>
                <a:cs typeface="TimesNewRomanPS" charset="0"/>
              </a:rPr>
              <a:t> </a:t>
            </a:r>
            <a:endParaRPr 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endParaRPr lang="zh-CN" altLang="en-US" dirty="0" smtClean="0">
              <a:latin typeface="TimesNewRomanPS" charset="0"/>
              <a:ea typeface="TimesNewRomanPS" charset="0"/>
              <a:cs typeface="TimesNewRomanPS" charset="0"/>
            </a:endParaRPr>
          </a:p>
          <a:p>
            <a:r>
              <a:rPr lang="en-US" altLang="zh-CN" dirty="0" smtClean="0">
                <a:latin typeface="TimesNewRomanPS" charset="0"/>
                <a:ea typeface="TimesNewRomanPS" charset="0"/>
                <a:cs typeface="TimesNewRomanPS" charset="0"/>
              </a:rPr>
              <a:t>A</a:t>
            </a:r>
            <a:r>
              <a:rPr lang="en-US" dirty="0" smtClean="0">
                <a:latin typeface="TimesNewRomanPS" charset="0"/>
                <a:ea typeface="TimesNewRomanPS" charset="0"/>
                <a:cs typeface="TimesNewRomanPS" charset="0"/>
              </a:rPr>
              <a:t>ccelerate and open up the query process with incremental visualizations.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1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Trading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off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richness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vast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data.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number and types of queries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restricted.</a:t>
            </a:r>
            <a:endParaRPr 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I</a:t>
            </a:r>
            <a:r>
              <a:rPr lang="en-US" dirty="0" smtClean="0"/>
              <a:t>ncremental queries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Analysts </a:t>
            </a:r>
            <a:r>
              <a:rPr lang="en-US" dirty="0"/>
              <a:t>are accustomed to seeing precise figures, rather than probabilistic results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1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</a:t>
            </a:r>
            <a:r>
              <a:rPr lang="zh-CN" altLang="en-US" dirty="0" smtClean="0"/>
              <a:t> </a:t>
            </a:r>
            <a:r>
              <a:rPr lang="en-US" dirty="0" smtClean="0"/>
              <a:t>incremental </a:t>
            </a:r>
            <a:r>
              <a:rPr lang="en-US" dirty="0"/>
              <a:t>analysis to be a viable technique </a:t>
            </a:r>
            <a:endParaRPr lang="en-US" dirty="0"/>
          </a:p>
          <a:p>
            <a:pPr marL="0" indent="0">
              <a:buNone/>
            </a:pPr>
            <a:endParaRPr lang="zh-CN" altLang="en-US" dirty="0"/>
          </a:p>
          <a:p>
            <a:r>
              <a:rPr lang="en-US" altLang="zh-CN" dirty="0" smtClean="0"/>
              <a:t>C</a:t>
            </a:r>
            <a:r>
              <a:rPr lang="en-US" dirty="0" smtClean="0"/>
              <a:t>omplement</a:t>
            </a:r>
            <a:r>
              <a:rPr lang="en-US" altLang="zh-CN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technical aspects of the back-end with an investigation of the interaction design 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/>
              <a:t>V</a:t>
            </a:r>
            <a:r>
              <a:rPr lang="en-US" dirty="0" smtClean="0"/>
              <a:t>isualize </a:t>
            </a:r>
            <a:r>
              <a:rPr lang="en-US" dirty="0"/>
              <a:t>estimates on incremental data.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</a:t>
            </a:r>
            <a:r>
              <a:rPr lang="en-US" dirty="0" smtClean="0"/>
              <a:t>ypothesis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</a:p>
          <a:p>
            <a:pPr lvl="1"/>
            <a:r>
              <a:rPr lang="en-US" altLang="zh-CN" dirty="0"/>
              <a:t>U</a:t>
            </a:r>
            <a:r>
              <a:rPr lang="en-US" dirty="0"/>
              <a:t>sers working with incremental visualizations will be able to interpret the confidence intervals comfortably</a:t>
            </a:r>
            <a:r>
              <a:rPr lang="en-US" altLang="zh-CN" dirty="0"/>
              <a:t>.</a:t>
            </a:r>
            <a:endParaRPr lang="zh-CN" altLang="en-US" dirty="0"/>
          </a:p>
          <a:p>
            <a:pPr lvl="1"/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dirty="0"/>
              <a:t>to act rapidly on their queries. </a:t>
            </a:r>
            <a:endParaRPr lang="zh-CN" altLang="en-US" dirty="0"/>
          </a:p>
          <a:p>
            <a:pPr lvl="1"/>
            <a:r>
              <a:rPr lang="en-US" altLang="zh-CN" dirty="0"/>
              <a:t>I</a:t>
            </a:r>
            <a:r>
              <a:rPr lang="en-US" dirty="0"/>
              <a:t>ncremental results will allow users to carry out exploratory queries. </a:t>
            </a:r>
            <a:endParaRPr lang="zh-CN" altLang="en-US" dirty="0" smtClean="0"/>
          </a:p>
          <a:p>
            <a:pPr marL="228600" lvl="1">
              <a:spcBef>
                <a:spcPts val="1000"/>
              </a:spcBef>
            </a:pPr>
            <a:r>
              <a:rPr lang="en-US" altLang="zh-CN" sz="2800" i="1" dirty="0" err="1"/>
              <a:t>S</a:t>
            </a:r>
            <a:r>
              <a:rPr lang="en-US" sz="2800" i="1" dirty="0" err="1" smtClean="0"/>
              <a:t>ampleAction</a:t>
            </a:r>
            <a:r>
              <a:rPr lang="en-US" sz="2800" i="1" dirty="0" smtClean="0"/>
              <a:t> </a:t>
            </a:r>
            <a:endParaRPr lang="en-US" sz="2800" dirty="0"/>
          </a:p>
          <a:p>
            <a:pPr marL="685800" lvl="2">
              <a:spcBef>
                <a:spcPts val="1000"/>
              </a:spcBef>
            </a:pPr>
            <a:r>
              <a:rPr lang="en-US" altLang="zh-CN" sz="2400" dirty="0" smtClean="0"/>
              <a:t>S</a:t>
            </a:r>
            <a:r>
              <a:rPr lang="en-US" sz="2400" dirty="0" smtClean="0"/>
              <a:t>imulat</a:t>
            </a:r>
            <a:r>
              <a:rPr lang="en-US" altLang="zh-CN" sz="2400" dirty="0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the experience of using a very large dataset. </a:t>
            </a:r>
          </a:p>
          <a:p>
            <a:pPr lvl="1"/>
            <a:r>
              <a:rPr lang="en-US" altLang="zh-CN" dirty="0"/>
              <a:t>I</a:t>
            </a:r>
            <a:r>
              <a:rPr lang="en-US" dirty="0" smtClean="0"/>
              <a:t>ncrementally </a:t>
            </a:r>
            <a:r>
              <a:rPr lang="en-US" dirty="0"/>
              <a:t>displaying results based on ever-larger portions of the dataset. </a:t>
            </a:r>
            <a:endParaRPr lang="en-US" dirty="0"/>
          </a:p>
          <a:p>
            <a:endParaRPr lang="zh-CN" alt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latin typeface="TimesNewRomanPS" charset="0"/>
                <a:ea typeface="TimesNewRomanPS" charset="0"/>
                <a:cs typeface="TimesNewRomanPS" charset="0"/>
              </a:rPr>
              <a:t>S</a:t>
            </a:r>
            <a:r>
              <a:rPr lang="en-US" dirty="0" err="1" smtClean="0">
                <a:latin typeface="TimesNewRomanPS" charset="0"/>
                <a:ea typeface="TimesNewRomanPS" charset="0"/>
                <a:cs typeface="TimesNewRomanPS" charset="0"/>
              </a:rPr>
              <a:t>ampleAction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r>
              <a:rPr lang="en-US" dirty="0" smtClean="0"/>
              <a:t>imulat</a:t>
            </a:r>
            <a:r>
              <a:rPr lang="en-US" altLang="zh-CN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 effects of interacting with very large datasets while supporting an iterative query interaction for large aggregates. </a:t>
            </a:r>
            <a:endParaRPr lang="en-US" dirty="0"/>
          </a:p>
          <a:p>
            <a:endParaRPr lang="zh-CN" altLang="en-US" dirty="0" smtClean="0"/>
          </a:p>
          <a:p>
            <a:r>
              <a:rPr lang="en-US" altLang="zh-CN" i="1" dirty="0"/>
              <a:t>E</a:t>
            </a:r>
            <a:r>
              <a:rPr lang="en-US" i="1" dirty="0" smtClean="0"/>
              <a:t>rror bars</a:t>
            </a:r>
            <a:r>
              <a:rPr lang="en-US" altLang="zh-CN" i="1" dirty="0" smtClean="0"/>
              <a:t>:</a:t>
            </a:r>
            <a:r>
              <a:rPr lang="en-US" i="1" dirty="0" smtClean="0"/>
              <a:t> show </a:t>
            </a:r>
            <a:r>
              <a:rPr lang="en-US" i="1" dirty="0"/>
              <a:t>the values of the estimate.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93" y="100146"/>
            <a:ext cx="8609493" cy="6757854"/>
          </a:xfrm>
        </p:spPr>
      </p:pic>
    </p:spTree>
    <p:extLst>
      <p:ext uri="{BB962C8B-B14F-4D97-AF65-F5344CB8AC3E}">
        <p14:creationId xmlns:p14="http://schemas.microsoft.com/office/powerpoint/2010/main" val="6055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31" y="365126"/>
            <a:ext cx="10329169" cy="1179590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S</a:t>
            </a:r>
            <a:r>
              <a:rPr lang="en-US" dirty="0" err="1"/>
              <a:t>ampleAction</a:t>
            </a:r>
            <a:r>
              <a:rPr lang="en-US" dirty="0"/>
              <a:t> shows how the bounds are changing over time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7" y="1532539"/>
            <a:ext cx="10690962" cy="5325461"/>
          </a:xfrm>
        </p:spPr>
      </p:pic>
    </p:spTree>
    <p:extLst>
      <p:ext uri="{BB962C8B-B14F-4D97-AF65-F5344CB8AC3E}">
        <p14:creationId xmlns:p14="http://schemas.microsoft.com/office/powerpoint/2010/main" val="152953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Bounded uncertainty based on samples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99" y="1790114"/>
            <a:ext cx="6198781" cy="4351338"/>
          </a:xfrm>
        </p:spPr>
      </p:pic>
    </p:spTree>
    <p:extLst>
      <p:ext uri="{BB962C8B-B14F-4D97-AF65-F5344CB8AC3E}">
        <p14:creationId xmlns:p14="http://schemas.microsoft.com/office/powerpoint/2010/main" val="71664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684</Words>
  <Application>Microsoft Macintosh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TimesNewRomanPS</vt:lpstr>
      <vt:lpstr>宋体</vt:lpstr>
      <vt:lpstr>Arial</vt:lpstr>
      <vt:lpstr>Office Theme</vt:lpstr>
      <vt:lpstr>Trust Me, I’m Partially Right: Incremental Visualization Lets Analysts Explore Large Datasets Faster  </vt:lpstr>
      <vt:lpstr>Background  </vt:lpstr>
      <vt:lpstr>Problems</vt:lpstr>
      <vt:lpstr>Goals  </vt:lpstr>
      <vt:lpstr>METHOD  </vt:lpstr>
      <vt:lpstr>SampleAction</vt:lpstr>
      <vt:lpstr>PowerPoint Presentation</vt:lpstr>
      <vt:lpstr>SampleAction shows how the bounds are changing over time  </vt:lpstr>
      <vt:lpstr>Bounded uncertainty based on samples  </vt:lpstr>
      <vt:lpstr>The Back-End Database  </vt:lpstr>
      <vt:lpstr>USER STUDY  </vt:lpstr>
      <vt:lpstr>ANALYSIS  </vt:lpstr>
      <vt:lpstr>ANALYSIS</vt:lpstr>
      <vt:lpstr>ANALYSIS</vt:lpstr>
      <vt:lpstr>ANALYSIS</vt:lpstr>
      <vt:lpstr>Implications  </vt:lpstr>
      <vt:lpstr>Limitations of Incremental Visualization  </vt:lpstr>
      <vt:lpstr>Future Work  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Me, I’m Partially Right: Incremental Visualization Lets Analysts Explore Large Datasets Faster  </dc:title>
  <dc:creator>戴盛亮</dc:creator>
  <cp:lastModifiedBy>戴盛亮</cp:lastModifiedBy>
  <cp:revision>18</cp:revision>
  <cp:lastPrinted>2015-10-24T14:18:14Z</cp:lastPrinted>
  <dcterms:created xsi:type="dcterms:W3CDTF">2015-10-24T09:05:02Z</dcterms:created>
  <dcterms:modified xsi:type="dcterms:W3CDTF">2015-10-24T15:56:53Z</dcterms:modified>
</cp:coreProperties>
</file>