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416" r:id="rId3"/>
    <p:sldId id="417" r:id="rId4"/>
    <p:sldId id="418" r:id="rId5"/>
    <p:sldId id="455" r:id="rId6"/>
    <p:sldId id="456" r:id="rId7"/>
    <p:sldId id="419" r:id="rId8"/>
    <p:sldId id="420" r:id="rId9"/>
    <p:sldId id="437" r:id="rId10"/>
    <p:sldId id="274" r:id="rId11"/>
    <p:sldId id="458" r:id="rId12"/>
    <p:sldId id="421" r:id="rId13"/>
    <p:sldId id="451" r:id="rId14"/>
    <p:sldId id="452" r:id="rId15"/>
    <p:sldId id="422" r:id="rId16"/>
    <p:sldId id="423" r:id="rId17"/>
    <p:sldId id="407" r:id="rId18"/>
    <p:sldId id="424" r:id="rId19"/>
    <p:sldId id="457" r:id="rId20"/>
    <p:sldId id="310" r:id="rId21"/>
    <p:sldId id="312" r:id="rId22"/>
    <p:sldId id="313" r:id="rId23"/>
    <p:sldId id="438" r:id="rId24"/>
    <p:sldId id="453" r:id="rId25"/>
    <p:sldId id="454" r:id="rId26"/>
    <p:sldId id="385" r:id="rId27"/>
    <p:sldId id="425" r:id="rId28"/>
    <p:sldId id="429" r:id="rId29"/>
    <p:sldId id="315" r:id="rId30"/>
    <p:sldId id="426" r:id="rId31"/>
    <p:sldId id="319" r:id="rId32"/>
    <p:sldId id="350" r:id="rId33"/>
    <p:sldId id="461" r:id="rId34"/>
    <p:sldId id="427" r:id="rId35"/>
    <p:sldId id="428" r:id="rId36"/>
    <p:sldId id="347" r:id="rId37"/>
    <p:sldId id="354" r:id="rId38"/>
    <p:sldId id="349" r:id="rId39"/>
    <p:sldId id="404" r:id="rId40"/>
    <p:sldId id="322" r:id="rId41"/>
    <p:sldId id="323" r:id="rId42"/>
    <p:sldId id="324" r:id="rId43"/>
    <p:sldId id="325" r:id="rId44"/>
    <p:sldId id="326" r:id="rId45"/>
    <p:sldId id="430" r:id="rId46"/>
    <p:sldId id="432" r:id="rId47"/>
    <p:sldId id="376" r:id="rId48"/>
    <p:sldId id="433" r:id="rId49"/>
    <p:sldId id="434" r:id="rId50"/>
    <p:sldId id="449" r:id="rId51"/>
    <p:sldId id="459" r:id="rId52"/>
    <p:sldId id="460" r:id="rId53"/>
    <p:sldId id="330" r:id="rId54"/>
    <p:sldId id="284" r:id="rId55"/>
    <p:sldId id="436" r:id="rId56"/>
    <p:sldId id="435" r:id="rId57"/>
    <p:sldId id="450" r:id="rId58"/>
    <p:sldId id="441" r:id="rId59"/>
    <p:sldId id="442" r:id="rId60"/>
    <p:sldId id="447" r:id="rId61"/>
    <p:sldId id="448" r:id="rId62"/>
    <p:sldId id="439" r:id="rId63"/>
    <p:sldId id="440" r:id="rId64"/>
    <p:sldId id="409" r:id="rId65"/>
    <p:sldId id="331" r:id="rId66"/>
    <p:sldId id="348" r:id="rId67"/>
    <p:sldId id="371" r:id="rId68"/>
    <p:sldId id="37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28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cua:adamdata:documents:research:mturkoutrageous:vldb2011-sortjoin:data:sort-hybrid-squa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arcua:adamdata:documents:research:mturkoutrageous:vldb2011-sortjoin:data:sort-hybrid-squa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sort-ta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arcua:adamdata:documents:research:mturkoutrageous:defense:pair-results-implement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sort-ta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ua:adamdata:documents:research:mturkoutrageous:defense:pair-results-implement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4"/>
          <c:order val="0"/>
          <c:tx>
            <c:strRef>
              <c:f>Sheet1!$M$1</c:f>
              <c:strCache>
                <c:ptCount val="1"/>
                <c:pt idx="0">
                  <c:v>Compare</c:v>
                </c:pt>
              </c:strCache>
            </c:strRef>
          </c:tx>
          <c:marker>
            <c:symbol val="circle"/>
            <c:size val="11"/>
          </c:marker>
          <c:dPt>
            <c:idx val="79"/>
            <c:marker>
              <c:symbol val="circle"/>
              <c:size val="20"/>
            </c:marker>
            <c:bubble3D val="0"/>
          </c:dPt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Sheet1!$M$2:$M$85</c:f>
              <c:numCache>
                <c:formatCode>General</c:formatCode>
                <c:ptCount val="84"/>
                <c:pt idx="79">
                  <c:v>1.0</c:v>
                </c:pt>
              </c:numCache>
            </c:numRef>
          </c:yVal>
          <c:smooth val="0"/>
        </c:ser>
        <c:ser>
          <c:idx val="5"/>
          <c:order val="1"/>
          <c:tx>
            <c:strRef>
              <c:f>Sheet1!$N$1</c:f>
              <c:strCache>
                <c:ptCount val="1"/>
                <c:pt idx="0">
                  <c:v>Rate</c:v>
                </c:pt>
              </c:strCache>
            </c:strRef>
          </c:tx>
          <c:marker>
            <c:symbol val="square"/>
            <c:size val="20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Sheet1!$N$2:$N$85</c:f>
              <c:numCache>
                <c:formatCode>General</c:formatCode>
                <c:ptCount val="84"/>
                <c:pt idx="4">
                  <c:v>0.817142857143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517032"/>
        <c:axId val="-2042246712"/>
      </c:scatterChart>
      <c:valAx>
        <c:axId val="-2042517032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</a:t>
                </a:r>
                <a:r>
                  <a:rPr lang="en-US" dirty="0" smtClean="0"/>
                  <a:t>Tasks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2246712"/>
        <c:crosses val="autoZero"/>
        <c:crossBetween val="midCat"/>
      </c:valAx>
      <c:valAx>
        <c:axId val="-2042246712"/>
        <c:scaling>
          <c:orientation val="minMax"/>
          <c:max val="1.0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</a:t>
                </a:r>
              </a:p>
            </c:rich>
          </c:tx>
          <c:layout>
            <c:manualLayout>
              <c:xMode val="edge"/>
              <c:yMode val="edge"/>
              <c:x val="0.00833333333333333"/>
              <c:y val="0.328993292505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42517032"/>
        <c:crosses val="autoZero"/>
        <c:crossBetween val="midCat"/>
        <c:majorUnit val="0.05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Sheet1!$K$1</c:f>
              <c:strCache>
                <c:ptCount val="1"/>
                <c:pt idx="0">
                  <c:v>Hybrid</c:v>
                </c:pt>
              </c:strCache>
            </c:strRef>
          </c:tx>
          <c:marker>
            <c:symbol val="none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Sheet1!$K$2:$K$85</c:f>
              <c:numCache>
                <c:formatCode>General</c:formatCode>
                <c:ptCount val="84"/>
                <c:pt idx="4">
                  <c:v>0.820408163265</c:v>
                </c:pt>
                <c:pt idx="5">
                  <c:v>0.820408163265</c:v>
                </c:pt>
                <c:pt idx="6">
                  <c:v>0.823673469388</c:v>
                </c:pt>
                <c:pt idx="7">
                  <c:v>0.831836734694</c:v>
                </c:pt>
                <c:pt idx="8">
                  <c:v>0.838367346939</c:v>
                </c:pt>
                <c:pt idx="9">
                  <c:v>0.844897959184</c:v>
                </c:pt>
                <c:pt idx="10">
                  <c:v>0.854693877551</c:v>
                </c:pt>
                <c:pt idx="11">
                  <c:v>0.859591836735</c:v>
                </c:pt>
                <c:pt idx="12">
                  <c:v>0.859591836735</c:v>
                </c:pt>
                <c:pt idx="13">
                  <c:v>0.86612244898</c:v>
                </c:pt>
                <c:pt idx="14">
                  <c:v>0.875918367347</c:v>
                </c:pt>
                <c:pt idx="15">
                  <c:v>0.885714285714</c:v>
                </c:pt>
                <c:pt idx="16">
                  <c:v>0.892244897959</c:v>
                </c:pt>
                <c:pt idx="17">
                  <c:v>0.902040816327</c:v>
                </c:pt>
                <c:pt idx="18">
                  <c:v>0.908571428571</c:v>
                </c:pt>
                <c:pt idx="19">
                  <c:v>0.915102040816</c:v>
                </c:pt>
                <c:pt idx="20">
                  <c:v>0.916734693878</c:v>
                </c:pt>
                <c:pt idx="21">
                  <c:v>0.918367346939</c:v>
                </c:pt>
                <c:pt idx="22">
                  <c:v>0.921632653061</c:v>
                </c:pt>
                <c:pt idx="23">
                  <c:v>0.929795918367</c:v>
                </c:pt>
                <c:pt idx="24">
                  <c:v>0.934693877551</c:v>
                </c:pt>
                <c:pt idx="25">
                  <c:v>0.937959183673</c:v>
                </c:pt>
                <c:pt idx="26">
                  <c:v>0.947755102041</c:v>
                </c:pt>
                <c:pt idx="27">
                  <c:v>0.955918367347</c:v>
                </c:pt>
                <c:pt idx="28">
                  <c:v>0.957551020408</c:v>
                </c:pt>
                <c:pt idx="29">
                  <c:v>0.957551020408</c:v>
                </c:pt>
                <c:pt idx="30">
                  <c:v>0.960816326531</c:v>
                </c:pt>
                <c:pt idx="31">
                  <c:v>0.960816326531</c:v>
                </c:pt>
                <c:pt idx="32">
                  <c:v>0.960816326531</c:v>
                </c:pt>
                <c:pt idx="33">
                  <c:v>0.960816326531</c:v>
                </c:pt>
                <c:pt idx="34">
                  <c:v>0.967346938776</c:v>
                </c:pt>
                <c:pt idx="35">
                  <c:v>0.975510204082</c:v>
                </c:pt>
                <c:pt idx="36">
                  <c:v>0.975510204082</c:v>
                </c:pt>
                <c:pt idx="37">
                  <c:v>0.975510204082</c:v>
                </c:pt>
                <c:pt idx="38">
                  <c:v>0.978775510204</c:v>
                </c:pt>
                <c:pt idx="39">
                  <c:v>0.978775510204</c:v>
                </c:pt>
                <c:pt idx="40">
                  <c:v>0.978775510204</c:v>
                </c:pt>
                <c:pt idx="41">
                  <c:v>0.978775510204</c:v>
                </c:pt>
                <c:pt idx="42">
                  <c:v>0.983673469388</c:v>
                </c:pt>
                <c:pt idx="43">
                  <c:v>0.991836734694</c:v>
                </c:pt>
                <c:pt idx="44">
                  <c:v>0.991836734694</c:v>
                </c:pt>
                <c:pt idx="45">
                  <c:v>0.991836734694</c:v>
                </c:pt>
                <c:pt idx="46">
                  <c:v>0.993469387755</c:v>
                </c:pt>
                <c:pt idx="47">
                  <c:v>0.993469387755</c:v>
                </c:pt>
                <c:pt idx="48">
                  <c:v>0.993469387755</c:v>
                </c:pt>
                <c:pt idx="49">
                  <c:v>0.993469387755</c:v>
                </c:pt>
                <c:pt idx="50">
                  <c:v>0.996734693878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Sheet1!$M$1</c:f>
              <c:strCache>
                <c:ptCount val="1"/>
                <c:pt idx="0">
                  <c:v>Compare</c:v>
                </c:pt>
              </c:strCache>
            </c:strRef>
          </c:tx>
          <c:marker>
            <c:symbol val="circle"/>
            <c:size val="11"/>
          </c:marker>
          <c:dPt>
            <c:idx val="79"/>
            <c:marker>
              <c:symbol val="circle"/>
              <c:size val="20"/>
            </c:marker>
            <c:bubble3D val="0"/>
          </c:dPt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Sheet1!$M$2:$M$85</c:f>
              <c:numCache>
                <c:formatCode>General</c:formatCode>
                <c:ptCount val="84"/>
                <c:pt idx="79">
                  <c:v>1.0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Sheet1!$N$1</c:f>
              <c:strCache>
                <c:ptCount val="1"/>
                <c:pt idx="0">
                  <c:v>Rate</c:v>
                </c:pt>
              </c:strCache>
            </c:strRef>
          </c:tx>
          <c:marker>
            <c:symbol val="square"/>
            <c:size val="20"/>
          </c:marker>
          <c:xVal>
            <c:numRef>
              <c:f>Sheet1!$A$2:$A$85</c:f>
              <c:numCache>
                <c:formatCode>General</c:formatCode>
                <c:ptCount val="8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</c:numCache>
            </c:numRef>
          </c:xVal>
          <c:yVal>
            <c:numRef>
              <c:f>Sheet1!$N$2:$N$85</c:f>
              <c:numCache>
                <c:formatCode>General</c:formatCode>
                <c:ptCount val="84"/>
                <c:pt idx="4">
                  <c:v>0.817142857143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8694408"/>
        <c:axId val="2074895736"/>
      </c:scatterChart>
      <c:valAx>
        <c:axId val="-2078694408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</a:t>
                </a:r>
                <a:r>
                  <a:rPr lang="en-US" dirty="0" smtClean="0"/>
                  <a:t>Tasks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4895736"/>
        <c:crosses val="autoZero"/>
        <c:crossBetween val="midCat"/>
      </c:valAx>
      <c:valAx>
        <c:axId val="2074895736"/>
        <c:scaling>
          <c:orientation val="minMax"/>
          <c:max val="1.0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</a:t>
                </a:r>
              </a:p>
            </c:rich>
          </c:tx>
          <c:layout>
            <c:manualLayout>
              <c:xMode val="edge"/>
              <c:yMode val="edge"/>
              <c:x val="0.00833333333333333"/>
              <c:y val="0.328993292505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78694408"/>
        <c:crosses val="autoZero"/>
        <c:crossBetween val="midCat"/>
        <c:majorUnit val="0.05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42512623142"/>
          <c:y val="0.0510500807754443"/>
          <c:w val="0.814809505314078"/>
          <c:h val="0.81148512332565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Sheet2!$E$1</c:f>
              <c:strCache>
                <c:ptCount val="1"/>
                <c:pt idx="0">
                  <c:v>xxx</c:v>
                </c:pt>
              </c:strCache>
            </c:strRef>
          </c:tx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tx>
            <c:strRef>
              <c:f>Sheet2!$F$1</c:f>
              <c:strCache>
                <c:ptCount val="1"/>
                <c:pt idx="0">
                  <c:v>Kappa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0.876032</c:v>
                </c:pt>
                <c:pt idx="1">
                  <c:v>0.876032</c:v>
                </c:pt>
                <c:pt idx="2">
                  <c:v>0.7000145</c:v>
                </c:pt>
                <c:pt idx="3">
                  <c:v>0.559858</c:v>
                </c:pt>
                <c:pt idx="4">
                  <c:v>0.339601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3860424"/>
        <c:axId val="-2116976200"/>
      </c:barChart>
      <c:catAx>
        <c:axId val="-2073860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116976200"/>
        <c:crosses val="autoZero"/>
        <c:auto val="1"/>
        <c:lblAlgn val="ctr"/>
        <c:lblOffset val="150"/>
        <c:noMultiLvlLbl val="0"/>
      </c:catAx>
      <c:valAx>
        <c:axId val="-211697620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Fleiss'</a:t>
                </a:r>
                <a:r>
                  <a:rPr lang="en-US" sz="3200" baseline="0"/>
                  <a:t> </a:t>
                </a:r>
                <a:r>
                  <a:rPr lang="en-US" sz="3200"/>
                  <a:t>Kappa</a:t>
                </a:r>
              </a:p>
            </c:rich>
          </c:tx>
          <c:layout>
            <c:manualLayout>
              <c:xMode val="edge"/>
              <c:yMode val="edge"/>
              <c:x val="0.0300199037620297"/>
              <c:y val="0.325193106619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73860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287707713151"/>
          <c:y val="0.0249997656542932"/>
          <c:w val="0.809235258700797"/>
          <c:h val="0.6466821334833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Sheet2!$O$1</c:f>
              <c:strCache>
                <c:ptCount val="1"/>
                <c:pt idx="0">
                  <c:v>True Positives (Quality Adjust)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Sheet2!$O$2:$O$6</c:f>
              <c:numCache>
                <c:formatCode>General</c:formatCode>
                <c:ptCount val="5"/>
                <c:pt idx="0">
                  <c:v>0.966666666666667</c:v>
                </c:pt>
                <c:pt idx="1">
                  <c:v>0.9</c:v>
                </c:pt>
                <c:pt idx="2">
                  <c:v>0.866666666666667</c:v>
                </c:pt>
                <c:pt idx="3">
                  <c:v>0.966666666666667</c:v>
                </c:pt>
                <c:pt idx="4">
                  <c:v>0.866666666666667</c:v>
                </c:pt>
              </c:numCache>
            </c:numRef>
          </c:val>
        </c:ser>
        <c:ser>
          <c:idx val="2"/>
          <c:order val="1"/>
          <c:tx>
            <c:strRef>
              <c:f>Sheet2!$P$1</c:f>
              <c:strCache>
                <c:ptCount val="1"/>
              </c:strCache>
            </c:strRef>
          </c:tx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Sheet2!$P$2:$P$6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459208"/>
        <c:axId val="-2113981128"/>
      </c:barChart>
      <c:catAx>
        <c:axId val="-2040459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3981128"/>
        <c:crosses val="autoZero"/>
        <c:auto val="1"/>
        <c:lblAlgn val="ctr"/>
        <c:lblOffset val="100"/>
        <c:noMultiLvlLbl val="0"/>
      </c:catAx>
      <c:valAx>
        <c:axId val="-21139811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 smtClean="0"/>
                  <a:t>True</a:t>
                </a:r>
                <a:r>
                  <a:rPr lang="en-US" sz="3200" baseline="0" dirty="0" smtClean="0"/>
                  <a:t> Positive Rate</a:t>
                </a:r>
                <a:endParaRPr lang="en-US" sz="3200" dirty="0"/>
              </a:p>
            </c:rich>
          </c:tx>
          <c:layout>
            <c:manualLayout>
              <c:xMode val="edge"/>
              <c:yMode val="edge"/>
              <c:x val="0.0326533518442934"/>
              <c:y val="0.0313665834162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-2040459208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0250190071289713"/>
          <c:y val="0.880379421432382"/>
          <c:w val="0.955758432655543"/>
          <c:h val="0.060928103643824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42512623142"/>
          <c:y val="0.0510500807754443"/>
          <c:w val="0.814809505314078"/>
          <c:h val="0.811485123325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Tau</c:v>
                </c:pt>
              </c:strCache>
            </c:strRef>
          </c:tx>
          <c:spPr>
            <a:pattFill prst="dkHorz">
              <a:fgClr>
                <a:schemeClr val="accent2">
                  <a:lumMod val="75000"/>
                </a:schemeClr>
              </a:fgClr>
              <a:bgClr>
                <a:prstClr val="white"/>
              </a:bgClr>
            </a:patt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0.804493</c:v>
                </c:pt>
                <c:pt idx="1">
                  <c:v>0.781866</c:v>
                </c:pt>
                <c:pt idx="2">
                  <c:v>0.606619</c:v>
                </c:pt>
                <c:pt idx="3">
                  <c:v>-0.136907</c:v>
                </c:pt>
                <c:pt idx="4">
                  <c:v>-0.093095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Tau-sample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Sheet2!$I$2:$I$6</c:f>
                <c:numCache>
                  <c:formatCode>General</c:formatCode>
                  <c:ptCount val="5"/>
                  <c:pt idx="0">
                    <c:v>0.128034106997577</c:v>
                  </c:pt>
                  <c:pt idx="1">
                    <c:v>0.0557688137726732</c:v>
                  </c:pt>
                  <c:pt idx="2">
                    <c:v>0.220221490814135</c:v>
                  </c:pt>
                  <c:pt idx="3">
                    <c:v>0.214605863489431</c:v>
                  </c:pt>
                  <c:pt idx="4">
                    <c:v>0.195131753192014</c:v>
                  </c:pt>
                </c:numCache>
              </c:numRef>
            </c:plus>
            <c:minus>
              <c:numRef>
                <c:f>Sheet2!$I$2:$I$6</c:f>
                <c:numCache>
                  <c:formatCode>General</c:formatCode>
                  <c:ptCount val="5"/>
                  <c:pt idx="0">
                    <c:v>0.128034106997577</c:v>
                  </c:pt>
                  <c:pt idx="1">
                    <c:v>0.0557688137726732</c:v>
                  </c:pt>
                  <c:pt idx="2">
                    <c:v>0.220221490814135</c:v>
                  </c:pt>
                  <c:pt idx="3">
                    <c:v>0.214605863489431</c:v>
                  </c:pt>
                  <c:pt idx="4">
                    <c:v>0.195131753192014</c:v>
                  </c:pt>
                </c:numCache>
              </c:numRef>
            </c:minus>
          </c:errBars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0.802965</c:v>
                </c:pt>
                <c:pt idx="1">
                  <c:v>0.8058105</c:v>
                </c:pt>
                <c:pt idx="2">
                  <c:v>0.526322</c:v>
                </c:pt>
                <c:pt idx="3">
                  <c:v>-0.0492063</c:v>
                </c:pt>
                <c:pt idx="4">
                  <c:v>-0.103446666666667</c:v>
                </c:pt>
              </c:numCache>
            </c:numRef>
          </c:val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xxx</c:v>
                </c:pt>
              </c:strCache>
            </c:strRef>
          </c:tx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Kappa</c:v>
                </c:pt>
              </c:strCache>
            </c:strRef>
          </c:tx>
          <c:spPr>
            <a:pattFill prst="wdUpDiag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75000"/>
                </a:schemeClr>
              </a:bgClr>
            </a:pattFill>
          </c:spPr>
          <c:invertIfNegative val="0"/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0.876032</c:v>
                </c:pt>
                <c:pt idx="1">
                  <c:v>0.876032</c:v>
                </c:pt>
                <c:pt idx="2">
                  <c:v>0.7000145</c:v>
                </c:pt>
                <c:pt idx="3">
                  <c:v>0.559858</c:v>
                </c:pt>
                <c:pt idx="4">
                  <c:v>0.339601</c:v>
                </c:pt>
              </c:numCache>
            </c:numRef>
          </c:val>
        </c:ser>
        <c:ser>
          <c:idx val="4"/>
          <c:order val="4"/>
          <c:tx>
            <c:strRef>
              <c:f>Sheet2!$G$1</c:f>
              <c:strCache>
                <c:ptCount val="1"/>
                <c:pt idx="0">
                  <c:v>Kappa-sample</c:v>
                </c:pt>
              </c:strCache>
            </c:strRef>
          </c:tx>
          <c:spPr>
            <a:pattFill prst="dkDnDiag">
              <a:fgClr>
                <a:schemeClr val="accent4">
                  <a:lumMod val="60000"/>
                  <a:lumOff val="40000"/>
                </a:schemeClr>
              </a:fgClr>
              <a:bgClr>
                <a:prstClr val="white"/>
              </a:bgClr>
            </a:pattFill>
          </c:spPr>
          <c:invertIfNegative val="0"/>
          <c:errBars>
            <c:errBarType val="both"/>
            <c:errValType val="cust"/>
            <c:noEndCap val="0"/>
            <c:plus>
              <c:numRef>
                <c:f>Sheet2!$J$2:$J$6</c:f>
                <c:numCache>
                  <c:formatCode>General</c:formatCode>
                  <c:ptCount val="5"/>
                  <c:pt idx="0">
                    <c:v>0.000437976679092142</c:v>
                  </c:pt>
                  <c:pt idx="1">
                    <c:v>0.000657837205461092</c:v>
                  </c:pt>
                  <c:pt idx="2">
                    <c:v>0.000991449626108701</c:v>
                  </c:pt>
                  <c:pt idx="3">
                    <c:v>0.00060135816520367</c:v>
                  </c:pt>
                  <c:pt idx="4">
                    <c:v>0.00242031699025837</c:v>
                  </c:pt>
                </c:numCache>
              </c:numRef>
            </c:plus>
            <c:minus>
              <c:numRef>
                <c:f>Sheet2!$J$2:$J$6</c:f>
                <c:numCache>
                  <c:formatCode>General</c:formatCode>
                  <c:ptCount val="5"/>
                  <c:pt idx="0">
                    <c:v>0.000437976679092142</c:v>
                  </c:pt>
                  <c:pt idx="1">
                    <c:v>0.000657837205461092</c:v>
                  </c:pt>
                  <c:pt idx="2">
                    <c:v>0.000991449626108701</c:v>
                  </c:pt>
                  <c:pt idx="3">
                    <c:v>0.00060135816520367</c:v>
                  </c:pt>
                  <c:pt idx="4">
                    <c:v>0.00242031699025837</c:v>
                  </c:pt>
                </c:numCache>
              </c:numRef>
            </c:minus>
          </c:errBars>
          <c:cat>
            <c:strRef>
              <c:f>Sheet2!$B$2:$B$6</c:f>
              <c:strCache>
                <c:ptCount val="5"/>
                <c:pt idx="0">
                  <c:v>square</c:v>
                </c:pt>
                <c:pt idx="1">
                  <c:v>size</c:v>
                </c:pt>
                <c:pt idx="2">
                  <c:v>danger</c:v>
                </c:pt>
                <c:pt idx="3">
                  <c:v>saturn</c:v>
                </c:pt>
                <c:pt idx="4">
                  <c:v>random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0.877181285714286</c:v>
                </c:pt>
                <c:pt idx="1">
                  <c:v>0.8429373</c:v>
                </c:pt>
                <c:pt idx="2">
                  <c:v>0.5567251</c:v>
                </c:pt>
                <c:pt idx="3">
                  <c:v>0.56182175</c:v>
                </c:pt>
                <c:pt idx="4">
                  <c:v>0.337915333333333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764280"/>
        <c:axId val="-2074439768"/>
      </c:barChart>
      <c:catAx>
        <c:axId val="2115764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074439768"/>
        <c:crosses val="autoZero"/>
        <c:auto val="1"/>
        <c:lblAlgn val="ctr"/>
        <c:lblOffset val="150"/>
        <c:noMultiLvlLbl val="0"/>
      </c:catAx>
      <c:valAx>
        <c:axId val="-2074439768"/>
        <c:scaling>
          <c:orientation val="minMax"/>
          <c:max val="1.0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Tau/Kappa</a:t>
                </a:r>
              </a:p>
            </c:rich>
          </c:tx>
          <c:layout>
            <c:manualLayout>
              <c:xMode val="edge"/>
              <c:yMode val="edge"/>
              <c:x val="0.00224215246636771"/>
              <c:y val="0.3844524442522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5764280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05"/>
          <c:y val="0.903892231564754"/>
          <c:w val="0.9"/>
          <c:h val="0.0961077684352461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287707713151"/>
          <c:y val="0.0249997656542932"/>
          <c:w val="0.809235258700797"/>
          <c:h val="0.646682133483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True Positives (Majority Vote)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Sheet2!$N$2:$N$6</c:f>
              <c:numCache>
                <c:formatCode>General</c:formatCode>
                <c:ptCount val="5"/>
                <c:pt idx="0">
                  <c:v>0.933333333333333</c:v>
                </c:pt>
                <c:pt idx="1">
                  <c:v>0.666666666666667</c:v>
                </c:pt>
                <c:pt idx="2">
                  <c:v>0.6</c:v>
                </c:pt>
                <c:pt idx="3">
                  <c:v>0.666666666666667</c:v>
                </c:pt>
                <c:pt idx="4">
                  <c:v>0.5</c:v>
                </c:pt>
              </c:numCache>
            </c:numRef>
          </c:val>
        </c:ser>
        <c:ser>
          <c:idx val="2"/>
          <c:order val="1"/>
          <c:tx>
            <c:strRef>
              <c:f>Sheet2!$P$1</c:f>
              <c:strCache>
                <c:ptCount val="1"/>
              </c:strCache>
            </c:strRef>
          </c:tx>
          <c:invertIfNegative val="0"/>
          <c:cat>
            <c:strRef>
              <c:f>Sheet2!$A$2:$A$6</c:f>
              <c:strCache>
                <c:ptCount val="5"/>
                <c:pt idx="0">
                  <c:v>Simple ($135)</c:v>
                </c:pt>
                <c:pt idx="1">
                  <c:v>Naïve 3 ($45)</c:v>
                </c:pt>
                <c:pt idx="2">
                  <c:v>Naïve 10 ($13.50)</c:v>
                </c:pt>
                <c:pt idx="3">
                  <c:v>Smart 2x2 ($33.75)</c:v>
                </c:pt>
                <c:pt idx="4">
                  <c:v>Smart 3x3 ($15.00)</c:v>
                </c:pt>
              </c:strCache>
            </c:strRef>
          </c:cat>
          <c:val>
            <c:numRef>
              <c:f>Sheet2!$P$2:$P$6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3422040"/>
        <c:axId val="-2043416440"/>
      </c:barChart>
      <c:catAx>
        <c:axId val="-2043422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43416440"/>
        <c:crosses val="autoZero"/>
        <c:auto val="1"/>
        <c:lblAlgn val="ctr"/>
        <c:lblOffset val="100"/>
        <c:noMultiLvlLbl val="0"/>
      </c:catAx>
      <c:valAx>
        <c:axId val="-204341644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3200" dirty="0" smtClean="0"/>
                  <a:t>True</a:t>
                </a:r>
                <a:r>
                  <a:rPr lang="en-US" sz="3200" baseline="0" dirty="0" smtClean="0"/>
                  <a:t> Positive Rate</a:t>
                </a:r>
                <a:endParaRPr lang="en-US" sz="3200" dirty="0"/>
              </a:p>
            </c:rich>
          </c:tx>
          <c:layout>
            <c:manualLayout>
              <c:xMode val="edge"/>
              <c:yMode val="edge"/>
              <c:x val="0.0326533518442934"/>
              <c:y val="0.0313665834162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43422040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0250190071289713"/>
          <c:y val="0.880379421432382"/>
          <c:w val="0.955758432655543"/>
          <c:h val="0.060928103643824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21CD-AA9C-DC44-9A80-D4FEC756E2DC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B921-42D9-3E44-B011-9233F36D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/Users/</a:t>
            </a:r>
            <a:r>
              <a:rPr lang="en-US" dirty="0" err="1" smtClean="0"/>
              <a:t>marcua</a:t>
            </a:r>
            <a:r>
              <a:rPr lang="en-US" dirty="0" smtClean="0"/>
              <a:t>/</a:t>
            </a:r>
            <a:r>
              <a:rPr lang="en-US" dirty="0" err="1" smtClean="0"/>
              <a:t>adamdata</a:t>
            </a:r>
            <a:r>
              <a:rPr lang="en-US" dirty="0" smtClean="0"/>
              <a:t>/documents/research/</a:t>
            </a:r>
            <a:r>
              <a:rPr lang="en-US" dirty="0" err="1" smtClean="0"/>
              <a:t>mturkoutrageous</a:t>
            </a:r>
            <a:r>
              <a:rPr lang="en-US" dirty="0" smtClean="0"/>
              <a:t>/vldb2011-sortjoin/data/sort-hybrid-</a:t>
            </a:r>
            <a:r>
              <a:rPr lang="en-US" dirty="0" err="1" smtClean="0"/>
              <a:t>squares.xlsx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B921-42D9-3E44-B011-9233F36DE4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/Users/</a:t>
            </a:r>
            <a:r>
              <a:rPr lang="en-US" dirty="0" err="1" smtClean="0"/>
              <a:t>marcua</a:t>
            </a:r>
            <a:r>
              <a:rPr lang="en-US" dirty="0" smtClean="0"/>
              <a:t>/</a:t>
            </a:r>
            <a:r>
              <a:rPr lang="en-US" dirty="0" err="1" smtClean="0"/>
              <a:t>adamdata</a:t>
            </a:r>
            <a:r>
              <a:rPr lang="en-US" dirty="0" smtClean="0"/>
              <a:t>/documents/research/</a:t>
            </a:r>
            <a:r>
              <a:rPr lang="en-US" dirty="0" err="1" smtClean="0"/>
              <a:t>mturkoutrageous</a:t>
            </a:r>
            <a:r>
              <a:rPr lang="en-US" dirty="0" smtClean="0"/>
              <a:t>/vldb2011-sortjoin/data/sort-hybrid-</a:t>
            </a:r>
            <a:r>
              <a:rPr lang="en-US" dirty="0" err="1" smtClean="0"/>
              <a:t>squares.xlsx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0B921-42D9-3E44-B011-9233F36DE4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9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7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1662-6179-6148-A7F8-A809DA3ED99D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AEF0-B49C-E347-8FCB-72F071C7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8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Human-powered Sorts and Joins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44" y="299759"/>
            <a:ext cx="652325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Consolas"/>
                <a:cs typeface="Consolas"/>
              </a:rPr>
              <a:t>TASK </a:t>
            </a:r>
            <a:r>
              <a:rPr lang="en-US" sz="3100" dirty="0" err="1" smtClean="0">
                <a:latin typeface="Consolas"/>
                <a:cs typeface="Consolas"/>
              </a:rPr>
              <a:t>isSmiling</a:t>
            </a:r>
            <a:r>
              <a:rPr lang="en-US" sz="3100" dirty="0" smtClean="0">
                <a:latin typeface="Consolas"/>
                <a:cs typeface="Consolas"/>
              </a:rPr>
              <a:t>(picture)</a:t>
            </a:r>
          </a:p>
          <a:p>
            <a:r>
              <a:rPr lang="en-US" sz="3100" dirty="0" smtClean="0">
                <a:latin typeface="Consolas"/>
                <a:cs typeface="Consolas"/>
              </a:rPr>
              <a:t> Prompt: “&lt;</a:t>
            </a:r>
            <a:r>
              <a:rPr lang="en-US" sz="3100" dirty="0" err="1" smtClean="0">
                <a:latin typeface="Consolas"/>
                <a:cs typeface="Consolas"/>
              </a:rPr>
              <a:t>img</a:t>
            </a:r>
            <a:r>
              <a:rPr lang="en-US" sz="3100" dirty="0" smtClean="0">
                <a:latin typeface="Consolas"/>
                <a:cs typeface="Consolas"/>
              </a:rPr>
              <a:t> </a:t>
            </a:r>
            <a:r>
              <a:rPr lang="en-US" sz="3100" dirty="0" err="1" smtClean="0">
                <a:latin typeface="Consolas"/>
                <a:cs typeface="Consolas"/>
              </a:rPr>
              <a:t>src</a:t>
            </a:r>
            <a:r>
              <a:rPr lang="en-US" sz="3100" dirty="0" smtClean="0">
                <a:latin typeface="Consolas"/>
                <a:cs typeface="Consolas"/>
              </a:rPr>
              <a:t>=‘%s’&gt;&lt;</a:t>
            </a:r>
            <a:r>
              <a:rPr lang="en-US" sz="3100" dirty="0" err="1" smtClean="0">
                <a:latin typeface="Consolas"/>
                <a:cs typeface="Consolas"/>
              </a:rPr>
              <a:t>br</a:t>
            </a:r>
            <a:r>
              <a:rPr lang="en-US" sz="31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3100" dirty="0" smtClean="0">
                <a:latin typeface="Consolas"/>
                <a:cs typeface="Consolas"/>
              </a:rPr>
              <a:t>          Is the cat above</a:t>
            </a:r>
          </a:p>
          <a:p>
            <a:r>
              <a:rPr lang="en-US" sz="3100" dirty="0">
                <a:latin typeface="Consolas"/>
                <a:cs typeface="Consolas"/>
              </a:rPr>
              <a:t> </a:t>
            </a:r>
            <a:r>
              <a:rPr lang="en-US" sz="3100" dirty="0" smtClean="0">
                <a:latin typeface="Consolas"/>
                <a:cs typeface="Consolas"/>
              </a:rPr>
              <a:t>         smiling?”, picture</a:t>
            </a:r>
          </a:p>
          <a:p>
            <a:r>
              <a:rPr lang="en-US" sz="3100" dirty="0" smtClean="0">
                <a:latin typeface="Consolas"/>
                <a:cs typeface="Consolas"/>
              </a:rPr>
              <a:t> Combiner: </a:t>
            </a:r>
            <a:r>
              <a:rPr lang="en-US" sz="3100" dirty="0" err="1" smtClean="0">
                <a:latin typeface="Consolas"/>
                <a:cs typeface="Consolas"/>
              </a:rPr>
              <a:t>MajorityVote</a:t>
            </a:r>
            <a:endParaRPr lang="en-US" sz="3100" dirty="0">
              <a:latin typeface="Consolas"/>
              <a:cs typeface="Consola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34614" y="817279"/>
            <a:ext cx="29533" cy="24958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5934" y="3300283"/>
            <a:ext cx="17487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Generate</a:t>
            </a:r>
          </a:p>
          <a:p>
            <a:r>
              <a:rPr lang="en-US" sz="3200" dirty="0" smtClean="0"/>
              <a:t>Sort</a:t>
            </a:r>
            <a:endParaRPr lang="en-US" sz="3200" dirty="0" smtClean="0"/>
          </a:p>
          <a:p>
            <a:r>
              <a:rPr lang="en-US" sz="3200" dirty="0" smtClean="0"/>
              <a:t>Join</a:t>
            </a:r>
          </a:p>
          <a:p>
            <a:r>
              <a:rPr lang="en-US" sz="3200" dirty="0" smtClean="0"/>
              <a:t>Group</a:t>
            </a:r>
          </a:p>
          <a:p>
            <a:r>
              <a:rPr lang="en-US" sz="3200" dirty="0" smtClean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2406" y="299759"/>
            <a:ext cx="31177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 TYPE Filter: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924" y="3362136"/>
            <a:ext cx="563201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Note: here, a task is an interface description for a crowd operation PER ITEM, coupled with accuracy combiner PER ITEM …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800000"/>
                </a:solidFill>
              </a:rPr>
              <a:t>In </a:t>
            </a:r>
            <a:r>
              <a:rPr lang="en-US" sz="2800" dirty="0" err="1" smtClean="0">
                <a:solidFill>
                  <a:srgbClr val="800000"/>
                </a:solidFill>
              </a:rPr>
              <a:t>Crowdscreen</a:t>
            </a:r>
            <a:r>
              <a:rPr lang="en-US" sz="2800" dirty="0" smtClean="0">
                <a:solidFill>
                  <a:srgbClr val="800000"/>
                </a:solidFill>
              </a:rPr>
              <a:t>, we had accuracy OVERALL and we expected the system to guarantee it.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5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QualityAdjust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another primitive they leverage from prior work</a:t>
            </a:r>
          </a:p>
          <a:p>
            <a:pPr lvl="1"/>
            <a:r>
              <a:rPr lang="en-US" dirty="0" smtClean="0"/>
              <a:t>Using the EM (Expectation Maximization) algorithm</a:t>
            </a:r>
          </a:p>
          <a:p>
            <a:pPr lvl="1"/>
            <a:r>
              <a:rPr lang="en-US" dirty="0" smtClean="0"/>
              <a:t>Repeated iterations until convergence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1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77" y="847979"/>
            <a:ext cx="2189811" cy="150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48" y="3908725"/>
            <a:ext cx="1746865" cy="1505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539" y="2553806"/>
            <a:ext cx="4272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the cat above smiling?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02911" y="2553806"/>
            <a:ext cx="826910" cy="58477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03714" y="2543755"/>
            <a:ext cx="826910" cy="5847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23539" y="5458524"/>
            <a:ext cx="4272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the cat above smiling?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302911" y="5458524"/>
            <a:ext cx="826910" cy="58477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503714" y="5448473"/>
            <a:ext cx="826910" cy="58477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3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Template: Generative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labels, text passages, ph. no., open-ended answers (e.g., enumeration)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5" y="2680190"/>
            <a:ext cx="7304375" cy="39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its heart…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Generate/Filter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equence of questions (one per tuple)</a:t>
            </a:r>
          </a:p>
          <a:p>
            <a:pPr lvl="1"/>
            <a:r>
              <a:rPr lang="en-US" dirty="0" smtClean="0"/>
              <a:t>“procedure” for solving each question</a:t>
            </a:r>
          </a:p>
          <a:p>
            <a:pPr lvl="1"/>
            <a:r>
              <a:rPr lang="en-US" dirty="0" smtClean="0"/>
              <a:t>per question cost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question procedure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Sort/Join is different…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SORTS/JOINS is somewhat confusing…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01" y="1417638"/>
            <a:ext cx="4897671" cy="127262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02" y="2593835"/>
            <a:ext cx="6819133" cy="1985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50" y="4579483"/>
            <a:ext cx="8532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This is no longer a task PER ITEM; you’re sorting a group of items!</a:t>
            </a:r>
          </a:p>
          <a:p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/>
              <a:t>Why specify accuracy (i.e., combiner function) for FILTER but not for RANK? 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What guarantees will you get? How much are you spending?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the possibly clause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0" y="1417638"/>
            <a:ext cx="5563581" cy="15520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67816" y="3912444"/>
            <a:ext cx="5721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confusing?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1155" y="3015942"/>
            <a:ext cx="480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Akin to “hints” for the optimizer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6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534400" cy="419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381000" y="2591594"/>
            <a:ext cx="18288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3352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MTurk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00200" y="1524000"/>
            <a:ext cx="4038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Statistics Manager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91200" y="1524000"/>
            <a:ext cx="2286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Query Optimizer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0" y="2590800"/>
            <a:ext cx="2743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2400" dirty="0" smtClean="0"/>
              <a:t>Executor</a:t>
            </a:r>
            <a:endParaRPr lang="en-US" sz="2400" dirty="0"/>
          </a:p>
        </p:txBody>
      </p:sp>
      <p:sp>
        <p:nvSpPr>
          <p:cNvPr id="9" name="Can 8"/>
          <p:cNvSpPr/>
          <p:nvPr/>
        </p:nvSpPr>
        <p:spPr>
          <a:xfrm>
            <a:off x="4572000" y="6096000"/>
            <a:ext cx="4191000" cy="6858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DB</a:t>
            </a:r>
            <a:endParaRPr lang="en-US" sz="32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715000" y="2819400"/>
            <a:ext cx="1295400" cy="1981200"/>
            <a:chOff x="5562600" y="2895600"/>
            <a:chExt cx="1295400" cy="1981200"/>
          </a:xfrm>
        </p:grpSpPr>
        <p:sp>
          <p:nvSpPr>
            <p:cNvPr id="12" name="Rectangle 11"/>
            <p:cNvSpPr/>
            <p:nvPr/>
          </p:nvSpPr>
          <p:spPr>
            <a:xfrm>
              <a:off x="5562600" y="34290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4400" dirty="0" smtClean="0">
                  <a:solidFill>
                    <a:schemeClr val="tx1"/>
                  </a:solidFill>
                </a:rPr>
                <a:t>σ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43600" y="2895600"/>
              <a:ext cx="457200" cy="381000"/>
              <a:chOff x="6248400" y="381000"/>
              <a:chExt cx="457200" cy="381000"/>
            </a:xfrm>
          </p:grpSpPr>
          <p:sp>
            <p:nvSpPr>
              <p:cNvPr id="13" name="Isosceles Triangle 12"/>
              <p:cNvSpPr/>
              <p:nvPr/>
            </p:nvSpPr>
            <p:spPr>
              <a:xfrm rot="5400000">
                <a:off x="6172200" y="457200"/>
                <a:ext cx="381000" cy="228600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>
                <a:off x="6400800" y="457200"/>
                <a:ext cx="381000" cy="228600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rot="5400000">
              <a:off x="5714603" y="3429397"/>
              <a:ext cx="229394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0" idx="0"/>
            </p:cNvCxnSpPr>
            <p:nvPr/>
          </p:nvCxnSpPr>
          <p:spPr>
            <a:xfrm rot="16200000" flipH="1">
              <a:off x="6058297" y="3696097"/>
              <a:ext cx="913606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400800" y="42672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B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2600" y="4267200"/>
              <a:ext cx="4572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A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12" idx="2"/>
              <a:endCxn id="21" idx="0"/>
            </p:cNvCxnSpPr>
            <p:nvPr/>
          </p:nvCxnSpPr>
          <p:spPr>
            <a:xfrm rot="5400000">
              <a:off x="5676900" y="4152900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57199" y="2820194"/>
            <a:ext cx="159124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HIT Compiler</a:t>
            </a:r>
            <a:endParaRPr lang="en-US" sz="2000" dirty="0"/>
          </a:p>
        </p:txBody>
      </p:sp>
      <p:sp>
        <p:nvSpPr>
          <p:cNvPr id="68" name="Rectangle 67"/>
          <p:cNvSpPr/>
          <p:nvPr/>
        </p:nvSpPr>
        <p:spPr>
          <a:xfrm>
            <a:off x="3124200" y="2590800"/>
            <a:ext cx="13716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2000" dirty="0" smtClean="0"/>
              <a:t>Task Manager</a:t>
            </a:r>
            <a:endParaRPr lang="en-US" sz="2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76600" y="2743994"/>
            <a:ext cx="1066800" cy="1751806"/>
            <a:chOff x="5867400" y="228600"/>
            <a:chExt cx="533400" cy="9906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3352800" y="2895600"/>
            <a:ext cx="106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</a:t>
            </a:r>
            <a:r>
              <a:rPr lang="en-US" sz="2800" baseline="-25000" dirty="0" smtClean="0"/>
              <a:t>4</a:t>
            </a:r>
          </a:p>
          <a:p>
            <a:r>
              <a:rPr lang="en-US" sz="2800" dirty="0" smtClean="0"/>
              <a:t>Task</a:t>
            </a:r>
            <a:r>
              <a:rPr lang="en-US" sz="2800" baseline="-25000" dirty="0" smtClean="0"/>
              <a:t>5</a:t>
            </a:r>
          </a:p>
          <a:p>
            <a:r>
              <a:rPr lang="en-US" sz="2800" dirty="0" smtClean="0"/>
              <a:t>Task</a:t>
            </a:r>
            <a:r>
              <a:rPr lang="en-US" sz="2800" baseline="-25000" dirty="0" smtClean="0"/>
              <a:t>6</a:t>
            </a:r>
            <a:endParaRPr lang="en-US" sz="2800" baseline="-25000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5866606" y="5715000"/>
            <a:ext cx="762794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67200" y="5486400"/>
            <a:ext cx="1893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Saved Results</a:t>
            </a:r>
            <a:endParaRPr lang="en-US" sz="2400" dirty="0"/>
          </a:p>
        </p:txBody>
      </p:sp>
      <p:cxnSp>
        <p:nvCxnSpPr>
          <p:cNvPr id="76" name="Straight Arrow Connector 75"/>
          <p:cNvCxnSpPr/>
          <p:nvPr/>
        </p:nvCxnSpPr>
        <p:spPr>
          <a:xfrm rot="5400000" flipH="1" flipV="1">
            <a:off x="5142706" y="2324100"/>
            <a:ext cx="534194" cy="79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3696097" y="2324497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1639094" y="23241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4495800" y="46482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2057400" y="4648200"/>
            <a:ext cx="1066800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-189706" y="1714500"/>
            <a:ext cx="2209006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ular Callout 115"/>
          <p:cNvSpPr/>
          <p:nvPr/>
        </p:nvSpPr>
        <p:spPr>
          <a:xfrm>
            <a:off x="6934200" y="2743994"/>
            <a:ext cx="2057400" cy="1219200"/>
          </a:xfrm>
          <a:prstGeom prst="wedgeRoundRectCallout">
            <a:avLst>
              <a:gd name="adj1" fmla="val -60665"/>
              <a:gd name="adj2" fmla="val -244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stCxn id="56" idx="3"/>
          </p:cNvCxnSpPr>
          <p:nvPr/>
        </p:nvCxnSpPr>
        <p:spPr>
          <a:xfrm flipV="1">
            <a:off x="2048448" y="3048000"/>
            <a:ext cx="1075752" cy="79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62800" y="289639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7162800" y="358219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A</a:t>
            </a:r>
            <a:endParaRPr lang="en-US" sz="20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305800" y="358219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endParaRPr lang="en-US" sz="2000" baseline="-25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8305800" y="2896394"/>
            <a:ext cx="457200" cy="685800"/>
            <a:chOff x="5867400" y="228600"/>
            <a:chExt cx="533400" cy="990600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8305800" y="32574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7772400" y="3048794"/>
            <a:ext cx="457200" cy="381000"/>
            <a:chOff x="6248400" y="381000"/>
            <a:chExt cx="457200" cy="381000"/>
          </a:xfrm>
        </p:grpSpPr>
        <p:sp>
          <p:nvSpPr>
            <p:cNvPr id="33" name="Isosceles Triangle 32"/>
            <p:cNvSpPr/>
            <p:nvPr/>
          </p:nvSpPr>
          <p:spPr>
            <a:xfrm rot="5400000">
              <a:off x="6172200" y="457200"/>
              <a:ext cx="381000" cy="2286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6400800" y="457200"/>
              <a:ext cx="381000" cy="2286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62800" y="2896394"/>
            <a:ext cx="457200" cy="685800"/>
            <a:chOff x="5867400" y="228600"/>
            <a:chExt cx="533400" cy="99060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53721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5905500" y="7239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Arrow Connector 126"/>
          <p:cNvCxnSpPr/>
          <p:nvPr/>
        </p:nvCxnSpPr>
        <p:spPr>
          <a:xfrm rot="5400000">
            <a:off x="6439694" y="2324894"/>
            <a:ext cx="532606" cy="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-37306" y="1713706"/>
            <a:ext cx="22098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rot="16200000">
            <a:off x="-5919" y="1521780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Compiled</a:t>
            </a:r>
          </a:p>
          <a:p>
            <a:pPr algn="ctr"/>
            <a:r>
              <a:rPr lang="en-US" sz="2000" dirty="0" smtClean="0"/>
              <a:t>HITs</a:t>
            </a:r>
            <a:endParaRPr lang="en-US" sz="2000" dirty="0"/>
          </a:p>
        </p:txBody>
      </p:sp>
      <p:sp>
        <p:nvSpPr>
          <p:cNvPr id="146" name="TextBox 145"/>
          <p:cNvSpPr txBox="1"/>
          <p:nvPr/>
        </p:nvSpPr>
        <p:spPr>
          <a:xfrm rot="5400000">
            <a:off x="648698" y="1664411"/>
            <a:ext cx="128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HIT results</a:t>
            </a:r>
            <a:endParaRPr lang="en-US" sz="2000" dirty="0"/>
          </a:p>
        </p:txBody>
      </p:sp>
      <p:cxnSp>
        <p:nvCxnSpPr>
          <p:cNvPr id="151" name="Straight Arrow Connector 150"/>
          <p:cNvCxnSpPr/>
          <p:nvPr/>
        </p:nvCxnSpPr>
        <p:spPr>
          <a:xfrm rot="10800000">
            <a:off x="4495800" y="30480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1260840" y="3277394"/>
            <a:ext cx="0" cy="12954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7200" y="4420394"/>
            <a:ext cx="1600201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Task Cache</a:t>
            </a:r>
            <a:endParaRPr lang="en-US" sz="2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2209800" y="4038600"/>
            <a:ext cx="97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</a:t>
            </a:r>
          </a:p>
          <a:p>
            <a:pPr algn="ctr"/>
            <a:r>
              <a:rPr lang="en-US" dirty="0" smtClean="0"/>
              <a:t>HIT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4572000" y="4191000"/>
            <a:ext cx="6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2209800" y="2678668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4495800" y="2678668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257800" y="76200"/>
            <a:ext cx="3352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390332" y="640960"/>
            <a:ext cx="10468" cy="4763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010400" y="625280"/>
            <a:ext cx="0" cy="4763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10400" y="666690"/>
            <a:ext cx="9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Results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394522" y="685800"/>
            <a:ext cx="9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Queries</a:t>
            </a:r>
            <a:endParaRPr lang="en-US" sz="2000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7010400" y="53340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86600" y="5486400"/>
            <a:ext cx="150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10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drawbacks…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Qurk</a:t>
            </a:r>
            <a:r>
              <a:rPr lang="en-US" dirty="0" smtClean="0"/>
              <a:t> (somewhat) </a:t>
            </a:r>
            <a:r>
              <a:rPr lang="en-US" dirty="0" smtClean="0">
                <a:solidFill>
                  <a:srgbClr val="0000FF"/>
                </a:solidFill>
              </a:rPr>
              <a:t>sweeps accuracy and latency under the rug, in favor of cost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Qurk</a:t>
            </a:r>
            <a:r>
              <a:rPr lang="en-US" dirty="0" smtClean="0"/>
              <a:t> may be better designed to reason about accuracy than the user</a:t>
            </a:r>
          </a:p>
          <a:p>
            <a:pPr lvl="1"/>
            <a:r>
              <a:rPr lang="en-US" dirty="0" smtClean="0"/>
              <a:t>Should we always use MV per question, or should we have fewer instances spread across many questions (e.g., in ranking)</a:t>
            </a:r>
          </a:p>
          <a:p>
            <a:endParaRPr lang="en-US" dirty="0" smtClean="0"/>
          </a:p>
          <a:p>
            <a:r>
              <a:rPr lang="en-US" dirty="0" smtClean="0"/>
              <a:t>Even for cost, it is not clear how to specify this in a query, and how the system should use this across operators…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6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system, </a:t>
            </a:r>
            <a:r>
              <a:rPr lang="en-US" dirty="0" err="1" smtClean="0"/>
              <a:t>Qurk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Sorting</a:t>
            </a:r>
          </a:p>
          <a:p>
            <a:endParaRPr lang="en-US" dirty="0"/>
          </a:p>
          <a:p>
            <a:r>
              <a:rPr lang="en-US" dirty="0" smtClean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50563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Yet another paper on crowd-algorithms</a:t>
            </a:r>
          </a:p>
          <a:p>
            <a:pPr lvl="1"/>
            <a:r>
              <a:rPr lang="en-US" dirty="0" smtClean="0"/>
              <a:t>Probably the second to be published (so keep that in mind when you think about kinks in the paper)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If the previous </a:t>
            </a:r>
            <a:r>
              <a:rPr lang="en-US" dirty="0" smtClean="0"/>
              <a:t>paper(s) </a:t>
            </a:r>
            <a:r>
              <a:rPr lang="en-US" dirty="0" smtClean="0"/>
              <a:t>can be viewed as “theoretical”, this paper definitely falls on the “practical” side.</a:t>
            </a:r>
          </a:p>
          <a:p>
            <a:pPr lvl="1"/>
            <a:r>
              <a:rPr lang="en-US" dirty="0" smtClean="0"/>
              <a:t>Lots of “practical” advice and algorithms</a:t>
            </a:r>
          </a:p>
          <a:p>
            <a:pPr lvl="1"/>
            <a:r>
              <a:rPr lang="en-US" dirty="0" smtClean="0"/>
              <a:t>Testing on real crowds</a:t>
            </a:r>
          </a:p>
          <a:p>
            <a:endParaRPr lang="en-US" dirty="0"/>
          </a:p>
          <a:p>
            <a:r>
              <a:rPr lang="en-US" dirty="0" smtClean="0"/>
              <a:t>Hard to point at “one” algorithm here because there are multiple problems, optimizations and ideas.</a:t>
            </a:r>
          </a:p>
        </p:txBody>
      </p:sp>
    </p:spTree>
    <p:extLst>
      <p:ext uri="{BB962C8B-B14F-4D97-AF65-F5344CB8AC3E}">
        <p14:creationId xmlns:p14="http://schemas.microsoft.com/office/powerpoint/2010/main" val="85165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4" t="16047" r="34305" b="22982"/>
          <a:stretch/>
        </p:blipFill>
        <p:spPr>
          <a:xfrm>
            <a:off x="3293147" y="2206820"/>
            <a:ext cx="5283375" cy="31359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343"/>
          <a:stretch/>
        </p:blipFill>
        <p:spPr>
          <a:xfrm>
            <a:off x="580999" y="2152780"/>
            <a:ext cx="226995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473" y="5817533"/>
            <a:ext cx="419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Super Important problem!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8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0451" y="120706"/>
            <a:ext cx="8229600" cy="1143000"/>
          </a:xfrm>
        </p:spPr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33960"/>
            <a:ext cx="7605040" cy="160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495" y="1583670"/>
            <a:ext cx="2189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69767" y="2598465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</a:t>
            </a:r>
            <a:r>
              <a:rPr lang="en-US" sz="3200" dirty="0" smtClean="0"/>
              <a:t>ore</a:t>
            </a:r>
          </a:p>
          <a:p>
            <a:pPr algn="ctr"/>
            <a:r>
              <a:rPr lang="en-US" sz="3200" dirty="0" smtClean="0"/>
              <a:t>dangerous?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3936"/>
          <a:stretch/>
        </p:blipFill>
        <p:spPr>
          <a:xfrm>
            <a:off x="762000" y="4780470"/>
            <a:ext cx="2155015" cy="1600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090"/>
          <a:stretch/>
        </p:blipFill>
        <p:spPr>
          <a:xfrm>
            <a:off x="5489610" y="4890230"/>
            <a:ext cx="3134478" cy="1600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9767" y="5049216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how</a:t>
            </a:r>
          </a:p>
          <a:p>
            <a:pPr algn="ctr"/>
            <a:r>
              <a:rPr lang="en-US" sz="3200" dirty="0" smtClean="0"/>
              <a:t>dangerous?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4101834"/>
            <a:ext cx="1241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Rating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977723" y="120706"/>
            <a:ext cx="3874413" cy="18343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first paper to clearly articulate the use of multiple interfaces to get similar data!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62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54"/>
          <a:stretch/>
        </p:blipFill>
        <p:spPr>
          <a:xfrm>
            <a:off x="287993" y="1317048"/>
            <a:ext cx="1695020" cy="1965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98825" y="6096666"/>
            <a:ext cx="2179197" cy="479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3315446" y="6096666"/>
            <a:ext cx="2179197" cy="4796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090" t="24615" b="32271"/>
          <a:stretch/>
        </p:blipFill>
        <p:spPr>
          <a:xfrm>
            <a:off x="6684393" y="6029116"/>
            <a:ext cx="2179197" cy="4796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72711"/>
          <a:stretch/>
        </p:blipFill>
        <p:spPr>
          <a:xfrm>
            <a:off x="6746553" y="1317048"/>
            <a:ext cx="2208279" cy="19657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5895" r="29439"/>
          <a:stretch/>
        </p:blipFill>
        <p:spPr>
          <a:xfrm>
            <a:off x="2977635" y="1317048"/>
            <a:ext cx="2805327" cy="19657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8893" y="2088054"/>
            <a:ext cx="627107" cy="520906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16766" y="2093379"/>
            <a:ext cx="627107" cy="520906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&lt;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79054"/>
          <a:stretch/>
        </p:blipFill>
        <p:spPr>
          <a:xfrm>
            <a:off x="287993" y="4063363"/>
            <a:ext cx="1695020" cy="1965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72711"/>
          <a:stretch/>
        </p:blipFill>
        <p:spPr>
          <a:xfrm>
            <a:off x="6746553" y="4063363"/>
            <a:ext cx="2208279" cy="1965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35895" r="29439"/>
          <a:stretch/>
        </p:blipFill>
        <p:spPr>
          <a:xfrm>
            <a:off x="2977635" y="4063363"/>
            <a:ext cx="2805327" cy="1965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6766" y="274638"/>
            <a:ext cx="2946824" cy="867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Novel Idea!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24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with batching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same effect as batching can be achieved by simply reducing cost per task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this true?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How far can we go with this? </a:t>
            </a:r>
          </a:p>
          <a:p>
            <a:pPr lvl="1"/>
            <a:r>
              <a:rPr lang="en-US" dirty="0" smtClean="0"/>
              <a:t>Exploitative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19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other issues with batching?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other issues with batching?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Correlated answers?</a:t>
            </a:r>
          </a:p>
          <a:p>
            <a:r>
              <a:rPr lang="en-US" dirty="0" smtClean="0"/>
              <a:t>Fatigue?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Why is batching still done?</a:t>
            </a:r>
          </a:p>
          <a:p>
            <a:r>
              <a:rPr lang="en-US" dirty="0" smtClean="0"/>
              <a:t>Instructions provided once: saved time/cost</a:t>
            </a:r>
          </a:p>
          <a:p>
            <a:r>
              <a:rPr lang="en-US" dirty="0" smtClean="0"/>
              <a:t>Force all workers to attempt all questions (e.g., in a survey)</a:t>
            </a:r>
          </a:p>
        </p:txBody>
      </p:sp>
    </p:spTree>
    <p:extLst>
      <p:ext uri="{BB962C8B-B14F-4D97-AF65-F5344CB8AC3E}">
        <p14:creationId xmlns:p14="http://schemas.microsoft.com/office/powerpoint/2010/main" val="129573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10" y="1798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Quality of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5448" y="3391002"/>
            <a:ext cx="5931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Kendall’s Tau rank correlation</a:t>
            </a:r>
          </a:p>
          <a:p>
            <a:pPr lvl="1"/>
            <a:r>
              <a:rPr lang="en-US" sz="3200" dirty="0" smtClean="0"/>
              <a:t>Range: [-1, 1]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02699" y="5039220"/>
            <a:ext cx="1264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 c d</a:t>
            </a:r>
          </a:p>
          <a:p>
            <a:r>
              <a:rPr lang="en-US" sz="3200" dirty="0" smtClean="0"/>
              <a:t>d c b a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77979" y="5566109"/>
            <a:ext cx="81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3792" y="5232833"/>
            <a:ext cx="5182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22740" y="5027500"/>
            <a:ext cx="1264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 c d</a:t>
            </a:r>
          </a:p>
          <a:p>
            <a:r>
              <a:rPr lang="en-US" sz="3200" dirty="0" smtClean="0"/>
              <a:t>a b c d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98020" y="5567899"/>
            <a:ext cx="81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43833" y="5232833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55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Q: Do we really need O(# items</a:t>
            </a:r>
            <a:r>
              <a:rPr lang="en-US" baseline="30000" dirty="0" smtClean="0"/>
              <a:t>2</a:t>
            </a:r>
            <a:r>
              <a:rPr lang="en-US" dirty="0" smtClean="0"/>
              <a:t>)? </a:t>
            </a:r>
          </a:p>
          <a:p>
            <a:pPr lvl="2"/>
            <a:r>
              <a:rPr lang="en-US" dirty="0" smtClean="0"/>
              <a:t>Paper argues that cycles may be present and hence quicksort-like algorithms will not work.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13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Q: Do we really need O(# items</a:t>
            </a:r>
            <a:r>
              <a:rPr lang="en-US" baseline="30000" dirty="0" smtClean="0"/>
              <a:t>2</a:t>
            </a:r>
            <a:r>
              <a:rPr lang="en-US" dirty="0" smtClean="0"/>
              <a:t>)? </a:t>
            </a:r>
          </a:p>
          <a:p>
            <a:pPr lvl="2"/>
            <a:r>
              <a:rPr lang="en-US" dirty="0" smtClean="0"/>
              <a:t>Paper argues that cycles may be present and hence quicksort-like algorithms will not work.</a:t>
            </a:r>
          </a:p>
          <a:p>
            <a:pPr lvl="2"/>
            <a:r>
              <a:rPr lang="en-US" dirty="0" smtClean="0"/>
              <a:t>But we can certainly repeat each question multiple times!</a:t>
            </a:r>
          </a:p>
          <a:p>
            <a:pPr lvl="2"/>
            <a:r>
              <a:rPr lang="en-US" dirty="0" err="1" smtClean="0"/>
              <a:t>Cn</a:t>
            </a:r>
            <a:r>
              <a:rPr lang="en-US" dirty="0" smtClean="0"/>
              <a:t> log n may still be &lt; n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6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6" y="533255"/>
            <a:ext cx="4344195" cy="68691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Completely Comparison-Based</a:t>
            </a:r>
          </a:p>
          <a:p>
            <a:pPr lvl="1"/>
            <a:r>
              <a:rPr lang="en-US" dirty="0" smtClean="0"/>
              <a:t>Tau = 1 (completely accurate)</a:t>
            </a:r>
          </a:p>
          <a:p>
            <a:pPr lvl="1"/>
            <a:r>
              <a:rPr lang="en-US" dirty="0" smtClean="0"/>
              <a:t>O(# items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Completely Rating-Based</a:t>
            </a:r>
          </a:p>
          <a:p>
            <a:pPr lvl="1"/>
            <a:r>
              <a:rPr lang="en-US" dirty="0" smtClean="0"/>
              <a:t>Tau ≈ 0.8 (accurate)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(# items)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Q: What if I scale up the number of ratings per item, can I approach quality of Comparison-based tasks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Interesting experiment!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24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system, </a:t>
            </a:r>
            <a:r>
              <a:rPr lang="en-US" dirty="0" err="1" smtClean="0"/>
              <a:t>Qurk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Sorting</a:t>
            </a:r>
          </a:p>
          <a:p>
            <a:endParaRPr lang="en-US" dirty="0"/>
          </a:p>
          <a:p>
            <a:r>
              <a:rPr lang="en-US" dirty="0" smtClean="0"/>
              <a:t>Joins</a:t>
            </a:r>
          </a:p>
        </p:txBody>
      </p:sp>
    </p:spTree>
    <p:extLst>
      <p:ext uri="{BB962C8B-B14F-4D97-AF65-F5344CB8AC3E}">
        <p14:creationId xmlns:p14="http://schemas.microsoft.com/office/powerpoint/2010/main" val="210906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Schemes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gather a bunch of ratings</a:t>
            </a:r>
          </a:p>
          <a:p>
            <a:r>
              <a:rPr lang="en-US" dirty="0" smtClean="0"/>
              <a:t>Order based on average ratings</a:t>
            </a:r>
          </a:p>
          <a:p>
            <a:r>
              <a:rPr lang="en-US" dirty="0" smtClean="0"/>
              <a:t>Then, use comparisons, in one of three flavors: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Random</a:t>
            </a:r>
            <a:r>
              <a:rPr lang="en-US" dirty="0" smtClean="0"/>
              <a:t>: pick S items, compare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Confidence-based</a:t>
            </a:r>
            <a:r>
              <a:rPr lang="en-US" dirty="0" smtClean="0"/>
              <a:t>: pick most confusing “window”, compare that first, repeat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Sliding-window</a:t>
            </a:r>
            <a:r>
              <a:rPr lang="en-US" dirty="0" smtClean="0"/>
              <a:t>: for all windows, compare</a:t>
            </a:r>
          </a:p>
        </p:txBody>
      </p:sp>
    </p:spTree>
    <p:extLst>
      <p:ext uri="{BB962C8B-B14F-4D97-AF65-F5344CB8AC3E}">
        <p14:creationId xmlns:p14="http://schemas.microsoft.com/office/powerpoint/2010/main" val="8323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356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23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980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5883045" y="122572"/>
            <a:ext cx="3260955" cy="336767"/>
          </a:xfrm>
          <a:prstGeom prst="ellipse">
            <a:avLst/>
          </a:prstGeom>
          <a:noFill/>
          <a:ln w="762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Sliding Window &gt; Confidence &gt; Random</a:t>
            </a:r>
          </a:p>
          <a:p>
            <a:endParaRPr lang="en-US" dirty="0"/>
          </a:p>
          <a:p>
            <a:r>
              <a:rPr lang="en-US" dirty="0" smtClean="0"/>
              <a:t>Weird results for window = 6 and 5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17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1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other Hybrid Schemes?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2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1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other Hybrid Schemes?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 Divide ratings up into 10 overlapping buckets, compare all pairs in each bucket</a:t>
            </a:r>
          </a:p>
          <a:p>
            <a:r>
              <a:rPr lang="en-US" dirty="0" smtClean="0"/>
              <a:t>2: Start with the current sort and compare pairs of items, and keep comparing pairs</a:t>
            </a:r>
          </a:p>
          <a:p>
            <a:r>
              <a:rPr lang="en-US" dirty="0" smtClean="0"/>
              <a:t>3: Use variance to determine windows; e.g., an item is compared to all other items that its score +/- variance overlaps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10" y="25011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Fail fast on bug or ambiguous task?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7412" y="4240673"/>
            <a:ext cx="6912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Fleiss’ Kappa (inter-rater agreement)</a:t>
            </a:r>
          </a:p>
          <a:p>
            <a:pPr lvl="1"/>
            <a:r>
              <a:rPr lang="en-US" sz="3200" dirty="0" smtClean="0"/>
              <a:t>Range: [0, 1]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84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601" y="3595918"/>
            <a:ext cx="17578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dult size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32525" y="3595918"/>
            <a:ext cx="2686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dangerousness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44390" y="3595918"/>
            <a:ext cx="2290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</a:t>
            </a:r>
            <a:r>
              <a:rPr lang="en-US" sz="3200" dirty="0" smtClean="0"/>
              <a:t>ikelihood to </a:t>
            </a:r>
          </a:p>
          <a:p>
            <a:pPr algn="ctr"/>
            <a:r>
              <a:rPr lang="en-US" sz="3200" dirty="0" smtClean="0"/>
              <a:t>be on </a:t>
            </a:r>
            <a:r>
              <a:rPr lang="en-US" sz="3200" dirty="0" err="1" smtClean="0"/>
              <a:t>saturn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0090" y="3103417"/>
            <a:ext cx="813671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090" y="2196007"/>
            <a:ext cx="2732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ess ambiguous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2452" y="2196007"/>
            <a:ext cx="3004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ore ambiguous</a:t>
            </a:r>
            <a:endParaRPr lang="en-US" sz="32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911" r="28845"/>
          <a:stretch/>
        </p:blipFill>
        <p:spPr>
          <a:xfrm>
            <a:off x="3282328" y="4545465"/>
            <a:ext cx="2933025" cy="19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39648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02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2-10x cost reduction</a:t>
            </a:r>
          </a:p>
          <a:p>
            <a:endParaRPr lang="en-US" dirty="0" smtClean="0"/>
          </a:p>
          <a:p>
            <a:r>
              <a:rPr lang="en-US" dirty="0"/>
              <a:t>Exploit humans’ ability to </a:t>
            </a:r>
            <a:r>
              <a:rPr lang="en-US" dirty="0" smtClean="0"/>
              <a:t>batch (but how does this affect price?)</a:t>
            </a:r>
          </a:p>
          <a:p>
            <a:r>
              <a:rPr lang="en-US" dirty="0" smtClean="0"/>
              <a:t>Quality signal: tau</a:t>
            </a:r>
          </a:p>
          <a:p>
            <a:r>
              <a:rPr lang="en-US" dirty="0" smtClean="0"/>
              <a:t>Fail fast signal: kappa</a:t>
            </a:r>
          </a:p>
          <a:p>
            <a:r>
              <a:rPr lang="en-US" dirty="0" smtClean="0"/>
              <a:t>Hybrid algorithms balance accuracy, price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0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“workflow” system encapsulating human predicates as UDFs</a:t>
            </a:r>
          </a:p>
          <a:p>
            <a:pPr lvl="1"/>
            <a:r>
              <a:rPr lang="en-US" dirty="0" smtClean="0"/>
              <a:t>User-defined functions</a:t>
            </a:r>
          </a:p>
          <a:p>
            <a:pPr lvl="1"/>
            <a:r>
              <a:rPr lang="en-US" dirty="0" smtClean="0"/>
              <a:t>Commonly also used by relational databases to capture operations outside relational algebra</a:t>
            </a:r>
          </a:p>
          <a:p>
            <a:pPr lvl="1"/>
            <a:r>
              <a:rPr lang="en-US" dirty="0" smtClean="0"/>
              <a:t>Typically external API calls</a:t>
            </a:r>
          </a:p>
          <a:p>
            <a:pPr lvl="1"/>
            <a:endParaRPr lang="en-US" dirty="0"/>
          </a:p>
          <a:p>
            <a:r>
              <a:rPr lang="en-US" dirty="0" smtClean="0"/>
              <a:t>We’ll see other comparable systems later 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7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Join: human-powered</a:t>
            </a:r>
            <a:br>
              <a:rPr lang="en-US" dirty="0" smtClean="0"/>
            </a:br>
            <a:r>
              <a:rPr lang="en-US" dirty="0" smtClean="0"/>
              <a:t>entity </a:t>
            </a:r>
            <a:r>
              <a:rPr lang="en-US" dirty="0"/>
              <a:t>r</a:t>
            </a:r>
            <a:r>
              <a:rPr lang="en-US" dirty="0" smtClean="0"/>
              <a:t>esolution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9308" y="2607490"/>
            <a:ext cx="2821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International Business Machines </a:t>
            </a:r>
          </a:p>
          <a:p>
            <a:pPr algn="ctr"/>
            <a:r>
              <a:rPr lang="en-US" sz="3200" dirty="0" smtClean="0"/>
              <a:t>==</a:t>
            </a:r>
          </a:p>
          <a:p>
            <a:pPr algn="ctr"/>
            <a:r>
              <a:rPr lang="en-US" sz="3200" dirty="0" smtClean="0"/>
              <a:t>IBM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4319" b="69792"/>
          <a:stretch/>
        </p:blipFill>
        <p:spPr>
          <a:xfrm>
            <a:off x="4633570" y="2135873"/>
            <a:ext cx="3565858" cy="159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08" y="3996033"/>
            <a:ext cx="3022600" cy="1625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10308" y="2618546"/>
            <a:ext cx="3022600" cy="2038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celebrities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58" r="49048"/>
          <a:stretch/>
        </p:blipFill>
        <p:spPr>
          <a:xfrm>
            <a:off x="829153" y="4323255"/>
            <a:ext cx="2010705" cy="2152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506" t="32858"/>
          <a:stretch/>
        </p:blipFill>
        <p:spPr>
          <a:xfrm>
            <a:off x="6544729" y="4547174"/>
            <a:ext cx="1511663" cy="1700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346" t="15942" r="30062" b="50370"/>
          <a:stretch/>
        </p:blipFill>
        <p:spPr>
          <a:xfrm>
            <a:off x="6302426" y="1903714"/>
            <a:ext cx="1520734" cy="225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7291" t="18621" r="16632" b="48502"/>
          <a:stretch/>
        </p:blipFill>
        <p:spPr>
          <a:xfrm>
            <a:off x="3629382" y="4547174"/>
            <a:ext cx="1066082" cy="1583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268" t="18621" r="33892" b="48502"/>
          <a:stretch/>
        </p:blipFill>
        <p:spPr>
          <a:xfrm>
            <a:off x="4695464" y="1448998"/>
            <a:ext cx="1050404" cy="1583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6153" t="5458" r="56589" b="63292"/>
          <a:stretch/>
        </p:blipFill>
        <p:spPr>
          <a:xfrm>
            <a:off x="5032534" y="3794538"/>
            <a:ext cx="1144470" cy="1505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303" t="41122" r="83238" b="26326"/>
          <a:stretch/>
        </p:blipFill>
        <p:spPr>
          <a:xfrm>
            <a:off x="3063532" y="2014931"/>
            <a:ext cx="1131700" cy="1567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18" y="1591899"/>
            <a:ext cx="1356940" cy="19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join O(nm)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21380"/>
            <a:ext cx="6459770" cy="52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batching join O(nm/b)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93" b="8261"/>
          <a:stretch/>
        </p:blipFill>
        <p:spPr>
          <a:xfrm>
            <a:off x="685800" y="1254397"/>
            <a:ext cx="7762066" cy="54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join O(nm/b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894075"/>
            <a:ext cx="6631052" cy="48169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1530" y="4425549"/>
            <a:ext cx="3886559" cy="14129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4-10x reduction in cost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541530" y="5967343"/>
            <a:ext cx="3886559" cy="821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Errors??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348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better join algorithms?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think of better join algorithms?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068" y="1770220"/>
            <a:ext cx="7081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Intuition: if 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A</a:t>
            </a:r>
            <a:r>
              <a:rPr lang="en-US" sz="3200" dirty="0" smtClean="0"/>
              <a:t> joins with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</a:p>
          <a:p>
            <a:r>
              <a:rPr lang="en-US" sz="3200" dirty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A</a:t>
            </a:r>
            <a:r>
              <a:rPr lang="en-US" sz="3200" dirty="0" smtClean="0"/>
              <a:t> does not join with </a:t>
            </a:r>
            <a:r>
              <a:rPr lang="en-US" sz="3200" dirty="0" smtClean="0">
                <a:solidFill>
                  <a:srgbClr val="0000FF"/>
                </a:solidFill>
              </a:rPr>
              <a:t>Y</a:t>
            </a:r>
          </a:p>
          <a:p>
            <a:endParaRPr lang="en-US" sz="3200" dirty="0"/>
          </a:p>
          <a:p>
            <a:r>
              <a:rPr lang="en-US" sz="3200" dirty="0" smtClean="0"/>
              <a:t>And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B</a:t>
            </a:r>
            <a:r>
              <a:rPr lang="en-US" sz="3200" dirty="0" smtClean="0"/>
              <a:t> joins with </a:t>
            </a:r>
            <a:r>
              <a:rPr lang="en-US" sz="3200" dirty="0" smtClean="0">
                <a:solidFill>
                  <a:srgbClr val="0000FF"/>
                </a:solidFill>
              </a:rPr>
              <a:t>X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do we need to compare </a:t>
            </a:r>
            <a:r>
              <a:rPr lang="en-US" sz="3200" dirty="0" smtClean="0">
                <a:solidFill>
                  <a:srgbClr val="800000"/>
                </a:solidFill>
              </a:rPr>
              <a:t>B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00FF"/>
                </a:solidFill>
              </a:rPr>
              <a:t>Y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2046" y="5759630"/>
            <a:ext cx="8018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much does skipping comparisons save us?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2954" y="1156028"/>
            <a:ext cx="386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Exploit Transitivity!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2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heuristics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28" t="4949" r="56895" b="62825"/>
          <a:stretch/>
        </p:blipFill>
        <p:spPr>
          <a:xfrm>
            <a:off x="1928352" y="1787507"/>
            <a:ext cx="1603489" cy="2334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28" t="38244" r="56895" b="30832"/>
          <a:stretch/>
        </p:blipFill>
        <p:spPr>
          <a:xfrm>
            <a:off x="5326029" y="1850226"/>
            <a:ext cx="1603489" cy="224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636" y="4280657"/>
            <a:ext cx="19769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</a:t>
            </a:r>
            <a:r>
              <a:rPr lang="en-US" sz="3600" dirty="0" smtClean="0"/>
              <a:t>ender</a:t>
            </a:r>
          </a:p>
          <a:p>
            <a:pPr algn="ctr"/>
            <a:r>
              <a:rPr lang="en-US" sz="3600" dirty="0"/>
              <a:t>h</a:t>
            </a:r>
            <a:r>
              <a:rPr lang="en-US" sz="3600" dirty="0" smtClean="0"/>
              <a:t>air color</a:t>
            </a:r>
          </a:p>
          <a:p>
            <a:pPr algn="ctr"/>
            <a:r>
              <a:rPr lang="en-US" sz="3600" dirty="0"/>
              <a:t>s</a:t>
            </a:r>
            <a:r>
              <a:rPr lang="en-US" sz="3600" dirty="0" smtClean="0"/>
              <a:t>kin color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531841" y="4320580"/>
            <a:ext cx="5214476" cy="17144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50-66% reduction in cost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451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go wrong!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cases where </a:t>
            </a:r>
          </a:p>
          <a:p>
            <a:pPr lvl="1"/>
            <a:r>
              <a:rPr lang="en-US" dirty="0" smtClean="0"/>
              <a:t>Feature is ambiguous</a:t>
            </a:r>
          </a:p>
          <a:p>
            <a:pPr lvl="1"/>
            <a:r>
              <a:rPr lang="en-US" dirty="0" smtClean="0"/>
              <a:t>Feature equality does not imply join/not join</a:t>
            </a:r>
          </a:p>
          <a:p>
            <a:pPr lvl="1"/>
            <a:r>
              <a:rPr lang="en-US" dirty="0" smtClean="0"/>
              <a:t>Selectivity is not </a:t>
            </a:r>
            <a:r>
              <a:rPr lang="en-US" dirty="0" smtClean="0"/>
              <a:t>helpful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What other techniques could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O(</a:t>
            </a:r>
            <a:r>
              <a:rPr lang="en-US" dirty="0" smtClean="0"/>
              <a:t>n) to get these feature values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Machine learning?</a:t>
            </a:r>
          </a:p>
          <a:p>
            <a:pPr lvl="1"/>
            <a:r>
              <a:rPr lang="en-US" dirty="0" smtClean="0"/>
              <a:t>How do we apply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such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What other techniques could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O(</a:t>
            </a:r>
            <a:r>
              <a:rPr lang="en-US" dirty="0" smtClean="0"/>
              <a:t>n) to get these feature values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Machine learning?</a:t>
            </a:r>
          </a:p>
          <a:p>
            <a:pPr lvl="1"/>
            <a:r>
              <a:rPr lang="en-US" dirty="0" smtClean="0"/>
              <a:t>How do we apply it?</a:t>
            </a:r>
          </a:p>
          <a:p>
            <a:pPr lvl="1"/>
            <a:r>
              <a:rPr lang="en-US" dirty="0" smtClean="0"/>
              <a:t>Maybe use input as labeled data, and learn on other features?</a:t>
            </a:r>
          </a:p>
          <a:p>
            <a:pPr lvl="1"/>
            <a:r>
              <a:rPr lang="en-US" dirty="0" smtClean="0"/>
              <a:t>Maybe use the crowd to provide features?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features help in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91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features help in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if pictures taken outside are always better than pictures taken inside, then can you have that as a “feature”</a:t>
            </a:r>
          </a:p>
          <a:p>
            <a:pPr lvl="1"/>
            <a:r>
              <a:rPr lang="en-US" dirty="0" smtClean="0"/>
              <a:t>Can it be better than ratings?</a:t>
            </a:r>
          </a:p>
        </p:txBody>
      </p:sp>
    </p:spTree>
    <p:extLst>
      <p:ext uri="{BB962C8B-B14F-4D97-AF65-F5344CB8AC3E}">
        <p14:creationId xmlns:p14="http://schemas.microsoft.com/office/powerpoint/2010/main" val="2793054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10-25x cost reduction</a:t>
            </a:r>
          </a:p>
          <a:p>
            <a:endParaRPr lang="en-US" dirty="0" smtClean="0"/>
          </a:p>
          <a:p>
            <a:r>
              <a:rPr lang="en-US" dirty="0" smtClean="0"/>
              <a:t>Exploit humans’ ability to batch</a:t>
            </a:r>
          </a:p>
          <a:p>
            <a:r>
              <a:rPr lang="en-US" dirty="0" smtClean="0"/>
              <a:t>Feature extraction/learning to reduce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+ workflow model: </a:t>
            </a:r>
            <a:r>
              <a:rPr lang="en-US" dirty="0" err="1" smtClean="0"/>
              <a:t>Qurk</a:t>
            </a:r>
            <a:endParaRPr lang="en-US" dirty="0" smtClean="0"/>
          </a:p>
          <a:p>
            <a:r>
              <a:rPr lang="en-US" dirty="0"/>
              <a:t>Sort: 2-10x cost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Join: 10</a:t>
            </a:r>
            <a:r>
              <a:rPr lang="en-US" dirty="0"/>
              <a:t>-25x cost reduction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Exposition-Wise…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could the paper have done better?</a:t>
            </a:r>
          </a:p>
          <a:p>
            <a:pPr lvl="1"/>
            <a:r>
              <a:rPr lang="en-US" dirty="0" smtClean="0"/>
              <a:t>Maybe get rid of </a:t>
            </a:r>
            <a:r>
              <a:rPr lang="en-US" dirty="0" err="1"/>
              <a:t>Q</a:t>
            </a:r>
            <a:r>
              <a:rPr lang="en-US" dirty="0" err="1" smtClean="0"/>
              <a:t>urk</a:t>
            </a:r>
            <a:r>
              <a:rPr lang="en-US" dirty="0" smtClean="0"/>
              <a:t> altogether?</a:t>
            </a:r>
          </a:p>
          <a:p>
            <a:pPr lvl="1"/>
            <a:r>
              <a:rPr lang="en-US" dirty="0" smtClean="0"/>
              <a:t>More rigorous experiments?</a:t>
            </a:r>
          </a:p>
          <a:p>
            <a:pPr lvl="1"/>
            <a:r>
              <a:rPr lang="en-US" dirty="0" smtClean="0"/>
              <a:t>Other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extrapolate accuracy, latency, cost from a few experiments of 100 items each</a:t>
            </a:r>
          </a:p>
          <a:p>
            <a:r>
              <a:rPr lang="en-US" dirty="0" smtClean="0"/>
              <a:t>Cannot reason about batch-size independent of cost per HIT</a:t>
            </a:r>
          </a:p>
          <a:p>
            <a:r>
              <a:rPr lang="en-US" dirty="0" smtClean="0"/>
              <a:t>Not clear how batching affects quality</a:t>
            </a:r>
          </a:p>
          <a:p>
            <a:r>
              <a:rPr lang="en-US" dirty="0" smtClean="0"/>
              <a:t>Not clear how results generalize to other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2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can you help requesters reduce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can you help requesters reduce costs?</a:t>
            </a:r>
          </a:p>
          <a:p>
            <a:r>
              <a:rPr lang="en-US" dirty="0" smtClean="0"/>
              <a:t>Use optimized strategies</a:t>
            </a:r>
          </a:p>
          <a:p>
            <a:r>
              <a:rPr lang="en-US" dirty="0" smtClean="0"/>
              <a:t>Batching + Reduce Price</a:t>
            </a:r>
          </a:p>
          <a:p>
            <a:r>
              <a:rPr lang="en-US" dirty="0" smtClean="0"/>
              <a:t>Improve instructions &amp; interfaces</a:t>
            </a:r>
          </a:p>
          <a:p>
            <a:r>
              <a:rPr lang="en-US" dirty="0" smtClean="0"/>
              <a:t>Training and elimination</a:t>
            </a:r>
          </a:p>
          <a:p>
            <a:r>
              <a:rPr lang="en-US" dirty="0" smtClean="0"/>
              <a:t>Only allow good workers to work on tasks</a:t>
            </a:r>
          </a:p>
          <a:p>
            <a:r>
              <a:rPr lang="en-US" dirty="0" smtClean="0"/>
              <a:t>Use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such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away repeatable code and redundancy</a:t>
            </a:r>
          </a:p>
          <a:p>
            <a:r>
              <a:rPr lang="en-US" dirty="0" smtClean="0"/>
              <a:t>Lack of manual optimization</a:t>
            </a:r>
          </a:p>
          <a:p>
            <a:r>
              <a:rPr lang="en-US" dirty="0" smtClean="0"/>
              <a:t>Less cumbersome to specify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85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. What are the different ways crowd algorithms like this can be used in conjunction with machine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. What are the different ways crowd algorithms like this can be used in conjunction with machine learning?</a:t>
            </a:r>
          </a:p>
          <a:p>
            <a:r>
              <a:rPr lang="en-US" dirty="0" smtClean="0"/>
              <a:t>Input/training</a:t>
            </a:r>
          </a:p>
          <a:p>
            <a:r>
              <a:rPr lang="en-US" dirty="0" smtClean="0"/>
              <a:t>Active learning</a:t>
            </a:r>
          </a:p>
          <a:p>
            <a:r>
              <a:rPr lang="en-US" dirty="0" smtClean="0"/>
              <a:t>ML feeds crowds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2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</a:t>
            </a:r>
            <a:r>
              <a:rPr lang="en-US" dirty="0"/>
              <a:t>How would you go about gauging human error rates on a batch of filtering tasks that you’ve never seen before?</a:t>
            </a:r>
          </a:p>
        </p:txBody>
      </p:sp>
    </p:spTree>
    <p:extLst>
      <p:ext uri="{BB962C8B-B14F-4D97-AF65-F5344CB8AC3E}">
        <p14:creationId xmlns:p14="http://schemas.microsoft.com/office/powerpoint/2010/main" val="129968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</a:t>
            </a:r>
            <a:r>
              <a:rPr lang="en-US" dirty="0" smtClean="0"/>
              <a:t>: How would you go about gauging human error rates on a batch of filtering tasks that you’ve never seen before?</a:t>
            </a:r>
          </a:p>
          <a:p>
            <a:r>
              <a:rPr lang="en-US" dirty="0" smtClean="0"/>
              <a:t>You could have the “requester” create “gold standard” questions, but hard: people learn, high cost, doesn’t capture all issues</a:t>
            </a:r>
          </a:p>
          <a:p>
            <a:r>
              <a:rPr lang="en-US" dirty="0" smtClean="0"/>
              <a:t>You could try to use “majority” rule but what about difficulty, what about expertise?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30x30 Join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20424"/>
              </p:ext>
            </p:extLst>
          </p:nvPr>
        </p:nvGraphicFramePr>
        <p:xfrm>
          <a:off x="219488" y="1417637"/>
          <a:ext cx="8763817" cy="530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719787" y="3052989"/>
            <a:ext cx="5708303" cy="15412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4-10x reduction in cost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979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Vote vs. Quality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Join: .933 </a:t>
            </a:r>
            <a:r>
              <a:rPr lang="en-US" dirty="0" err="1"/>
              <a:t>vs</a:t>
            </a:r>
            <a:r>
              <a:rPr lang="en-US" dirty="0"/>
              <a:t> .967 </a:t>
            </a:r>
          </a:p>
          <a:p>
            <a:r>
              <a:rPr lang="fi-FI" dirty="0" err="1"/>
              <a:t>Naive</a:t>
            </a:r>
            <a:r>
              <a:rPr lang="fi-FI" dirty="0"/>
              <a:t> </a:t>
            </a:r>
            <a:r>
              <a:rPr lang="fi-FI" dirty="0" err="1"/>
              <a:t>Batch</a:t>
            </a:r>
            <a:r>
              <a:rPr lang="fi-FI" dirty="0"/>
              <a:t> 10: .6 </a:t>
            </a:r>
            <a:r>
              <a:rPr lang="fi-FI" dirty="0" err="1"/>
              <a:t>vs</a:t>
            </a:r>
            <a:r>
              <a:rPr lang="fi-FI" dirty="0"/>
              <a:t> .867</a:t>
            </a:r>
          </a:p>
          <a:p>
            <a:r>
              <a:rPr lang="sv-SE" dirty="0"/>
              <a:t>Smart </a:t>
            </a:r>
            <a:r>
              <a:rPr lang="sv-SE" dirty="0" err="1"/>
              <a:t>Batch</a:t>
            </a:r>
            <a:r>
              <a:rPr lang="sv-SE" dirty="0"/>
              <a:t> 3 x 3: .5 vs .867</a:t>
            </a:r>
          </a:p>
          <a:p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693918"/>
              </p:ext>
            </p:extLst>
          </p:nvPr>
        </p:nvGraphicFramePr>
        <p:xfrm>
          <a:off x="457200" y="391998"/>
          <a:ext cx="8229600" cy="573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94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30x30 Join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16742"/>
              </p:ext>
            </p:extLst>
          </p:nvPr>
        </p:nvGraphicFramePr>
        <p:xfrm>
          <a:off x="219488" y="1417637"/>
          <a:ext cx="8763817" cy="530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718978" y="6052445"/>
            <a:ext cx="2100808" cy="486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questions in crowdsourcing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6441" y="2891533"/>
            <a:ext cx="2219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ntegration?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74310" y="3229281"/>
            <a:ext cx="1927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$/worker?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79665" y="3771648"/>
            <a:ext cx="2019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# workers?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5263" y="4213984"/>
            <a:ext cx="27935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orker quality?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2888" y="4965273"/>
            <a:ext cx="2872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orrect answer?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5717" y="5702449"/>
            <a:ext cx="29466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esign patterns?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95717" y="2026329"/>
            <a:ext cx="311715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workflow design?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01160" y="1733941"/>
            <a:ext cx="15820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atency?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85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8097" y="2753901"/>
            <a:ext cx="1777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SQL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7193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Qurk</a:t>
            </a:r>
            <a:r>
              <a:rPr lang="en-US" dirty="0" smtClean="0"/>
              <a:t> filter: inappropriate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957" y="1617118"/>
            <a:ext cx="8532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photos(id PRIMARY KEY, picture IMAGE)</a:t>
            </a:r>
            <a:endParaRPr lang="en-US" sz="3200" dirty="0">
              <a:latin typeface="Consolas"/>
              <a:cs typeface="Consola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4" y="2311566"/>
            <a:ext cx="2189811" cy="150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083" y="2311566"/>
            <a:ext cx="1746865" cy="1505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957" y="4550231"/>
            <a:ext cx="7661472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Query =SELECT * FROM photos WHERE</a:t>
            </a:r>
          </a:p>
          <a:p>
            <a:r>
              <a:rPr lang="en-US" sz="3200" dirty="0" smtClean="0">
                <a:latin typeface="Consolas"/>
                <a:cs typeface="Consolas"/>
              </a:rPr>
              <a:t>			 </a:t>
            </a:r>
            <a:r>
              <a:rPr lang="en-US" sz="3200" dirty="0" err="1" smtClean="0">
                <a:latin typeface="Consolas"/>
                <a:cs typeface="Consolas"/>
              </a:rPr>
              <a:t>isSmiling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 err="1" smtClean="0">
                <a:latin typeface="Consolas"/>
                <a:cs typeface="Consolas"/>
              </a:rPr>
              <a:t>photos.picture</a:t>
            </a:r>
            <a:r>
              <a:rPr lang="en-US" sz="3200" dirty="0" smtClean="0">
                <a:latin typeface="Consolas"/>
                <a:cs typeface="Consolas"/>
              </a:rPr>
              <a:t>);</a:t>
            </a:r>
            <a:endParaRPr lang="en-US" sz="3200" dirty="0">
              <a:latin typeface="Consolas"/>
              <a:cs typeface="Consola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0826" y="5136811"/>
            <a:ext cx="2048609" cy="4906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520" y="5653234"/>
            <a:ext cx="19500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UDF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00748" y="5849423"/>
            <a:ext cx="3605000" cy="8979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First paper to represent crowd calls as UDF invocations!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0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UDFs as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writing code for UDFs, can be described at a high level using Tasks</a:t>
            </a:r>
          </a:p>
          <a:p>
            <a:endParaRPr lang="en-US" dirty="0" smtClean="0"/>
          </a:p>
          <a:p>
            <a:r>
              <a:rPr lang="en-US" dirty="0" smtClean="0"/>
              <a:t>Tasks = High level-templates for commonly occurring crowd-operations and or algorithms</a:t>
            </a:r>
          </a:p>
          <a:p>
            <a:endParaRPr lang="en-US" dirty="0"/>
          </a:p>
          <a:p>
            <a:r>
              <a:rPr lang="en-US" dirty="0" smtClean="0"/>
              <a:t>Filter</a:t>
            </a:r>
            <a:r>
              <a:rPr lang="en-US" dirty="0" smtClean="0"/>
              <a:t>, Generate, </a:t>
            </a:r>
            <a:r>
              <a:rPr lang="en-US" dirty="0" smtClean="0"/>
              <a:t>Sort,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26605</TotalTime>
  <Words>1855</Words>
  <Application>Microsoft Macintosh PowerPoint</Application>
  <PresentationFormat>On-screen Show (4:3)</PresentationFormat>
  <Paragraphs>344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Human-powered Sorts and Joins</vt:lpstr>
      <vt:lpstr>At a high level</vt:lpstr>
      <vt:lpstr>Three Key Components</vt:lpstr>
      <vt:lpstr>Qurk</vt:lpstr>
      <vt:lpstr>Why such a system?</vt:lpstr>
      <vt:lpstr>Why such a system?</vt:lpstr>
      <vt:lpstr>Query model</vt:lpstr>
      <vt:lpstr>Qurk filter: inappropriate content</vt:lpstr>
      <vt:lpstr>UDFs as Tasks</vt:lpstr>
      <vt:lpstr>PowerPoint Presentation</vt:lpstr>
      <vt:lpstr>QualityAdjust</vt:lpstr>
      <vt:lpstr>PowerPoint Presentation</vt:lpstr>
      <vt:lpstr>Template: Generative</vt:lpstr>
      <vt:lpstr>At its heart…</vt:lpstr>
      <vt:lpstr>SORTS/JOINS is somewhat confusing…</vt:lpstr>
      <vt:lpstr>Joins: the possibly clause</vt:lpstr>
      <vt:lpstr>PowerPoint Presentation</vt:lpstr>
      <vt:lpstr>Some drawbacks…</vt:lpstr>
      <vt:lpstr>Three Key Components</vt:lpstr>
      <vt:lpstr>Sort</vt:lpstr>
      <vt:lpstr>Interfaces</vt:lpstr>
      <vt:lpstr>Batching</vt:lpstr>
      <vt:lpstr>Problems with batching …</vt:lpstr>
      <vt:lpstr>What are other issues with batching?</vt:lpstr>
      <vt:lpstr>What are other issues with batching?</vt:lpstr>
      <vt:lpstr>Measuring Quality of Results</vt:lpstr>
      <vt:lpstr>PowerPoint Presentation</vt:lpstr>
      <vt:lpstr>PowerPoint Presentation</vt:lpstr>
      <vt:lpstr>PowerPoint Presentation</vt:lpstr>
      <vt:lpstr>Hybrid Schemes </vt:lpstr>
      <vt:lpstr>PowerPoint Presentation</vt:lpstr>
      <vt:lpstr>PowerPoint Presentation</vt:lpstr>
      <vt:lpstr>Results</vt:lpstr>
      <vt:lpstr>Can you think of other Hybrid Schemes?</vt:lpstr>
      <vt:lpstr>Can you think of other Hybrid Schemes?</vt:lpstr>
      <vt:lpstr>Fail fast on bug or ambiguous task?</vt:lpstr>
      <vt:lpstr>Ambiguity</vt:lpstr>
      <vt:lpstr>PowerPoint Presentation</vt:lpstr>
      <vt:lpstr>Sort summary</vt:lpstr>
      <vt:lpstr>Join: human-powered entity resolution</vt:lpstr>
      <vt:lpstr>Matching celebrities</vt:lpstr>
      <vt:lpstr>Simple join O(nm)</vt:lpstr>
      <vt:lpstr>Naïve batching join O(nm/b)</vt:lpstr>
      <vt:lpstr>Smart join O(nm/b2)</vt:lpstr>
      <vt:lpstr>Can you think of better join algorithms?</vt:lpstr>
      <vt:lpstr>Can you think of better join algorithms?</vt:lpstr>
      <vt:lpstr>Join heuristics</vt:lpstr>
      <vt:lpstr>Could go wrong!</vt:lpstr>
      <vt:lpstr>Q: What other techniques could help us?</vt:lpstr>
      <vt:lpstr>Q: What other techniques could help us?</vt:lpstr>
      <vt:lpstr>Could features help in sorting?</vt:lpstr>
      <vt:lpstr>Could features help in sorting?</vt:lpstr>
      <vt:lpstr>Join summary</vt:lpstr>
      <vt:lpstr>Summary</vt:lpstr>
      <vt:lpstr>Exposition-Wise…</vt:lpstr>
      <vt:lpstr>Other Open Issues</vt:lpstr>
      <vt:lpstr>Questions/Comments?</vt:lpstr>
      <vt:lpstr>Discussion Questions</vt:lpstr>
      <vt:lpstr>Discussion Questions</vt:lpstr>
      <vt:lpstr>Discussion Questions</vt:lpstr>
      <vt:lpstr>Discussion Questions</vt:lpstr>
      <vt:lpstr>Discussion Questions </vt:lpstr>
      <vt:lpstr>Discussion Questions </vt:lpstr>
      <vt:lpstr>30x30 Join</vt:lpstr>
      <vt:lpstr>Majority Vote vs. Quality Adjust</vt:lpstr>
      <vt:lpstr>PowerPoint Presentation</vt:lpstr>
      <vt:lpstr>30x30 Join</vt:lpstr>
      <vt:lpstr>Common questions in crowdsourcing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Marcus</dc:creator>
  <cp:lastModifiedBy>Aditya Parameswaran</cp:lastModifiedBy>
  <cp:revision>357</cp:revision>
  <dcterms:created xsi:type="dcterms:W3CDTF">2012-06-03T11:54:14Z</dcterms:created>
  <dcterms:modified xsi:type="dcterms:W3CDTF">2015-09-16T13:52:08Z</dcterms:modified>
</cp:coreProperties>
</file>