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81" r:id="rId2"/>
    <p:sldId id="376" r:id="rId3"/>
    <p:sldId id="421" r:id="rId4"/>
    <p:sldId id="420" r:id="rId5"/>
    <p:sldId id="377" r:id="rId6"/>
    <p:sldId id="422" r:id="rId7"/>
    <p:sldId id="417" r:id="rId8"/>
    <p:sldId id="447" r:id="rId9"/>
    <p:sldId id="379" r:id="rId10"/>
    <p:sldId id="384" r:id="rId11"/>
    <p:sldId id="449" r:id="rId12"/>
    <p:sldId id="382" r:id="rId13"/>
    <p:sldId id="387" r:id="rId14"/>
    <p:sldId id="439" r:id="rId15"/>
    <p:sldId id="450" r:id="rId16"/>
    <p:sldId id="451" r:id="rId17"/>
    <p:sldId id="452" r:id="rId18"/>
    <p:sldId id="453" r:id="rId19"/>
    <p:sldId id="454" r:id="rId20"/>
    <p:sldId id="446" r:id="rId21"/>
    <p:sldId id="386" r:id="rId22"/>
    <p:sldId id="466" r:id="rId23"/>
    <p:sldId id="440" r:id="rId24"/>
    <p:sldId id="456" r:id="rId25"/>
    <p:sldId id="443" r:id="rId26"/>
    <p:sldId id="395" r:id="rId27"/>
    <p:sldId id="397" r:id="rId28"/>
    <p:sldId id="396" r:id="rId29"/>
    <p:sldId id="458" r:id="rId30"/>
    <p:sldId id="459" r:id="rId31"/>
    <p:sldId id="460" r:id="rId32"/>
    <p:sldId id="398" r:id="rId33"/>
    <p:sldId id="462" r:id="rId34"/>
    <p:sldId id="463" r:id="rId35"/>
    <p:sldId id="457" r:id="rId36"/>
    <p:sldId id="461" r:id="rId37"/>
    <p:sldId id="399" r:id="rId38"/>
    <p:sldId id="380" r:id="rId39"/>
    <p:sldId id="403" r:id="rId40"/>
    <p:sldId id="444" r:id="rId41"/>
    <p:sldId id="404" r:id="rId42"/>
    <p:sldId id="405" r:id="rId43"/>
    <p:sldId id="406" r:id="rId44"/>
    <p:sldId id="407" r:id="rId45"/>
    <p:sldId id="408" r:id="rId46"/>
    <p:sldId id="445" r:id="rId47"/>
    <p:sldId id="410" r:id="rId48"/>
    <p:sldId id="411" r:id="rId49"/>
    <p:sldId id="464" r:id="rId50"/>
    <p:sldId id="46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54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2.5</c:v>
                </c:pt>
                <c:pt idx="1">
                  <c:v>2.8</c:v>
                </c:pt>
                <c:pt idx="2">
                  <c:v>3.2</c:v>
                </c:pt>
                <c:pt idx="3">
                  <c:v>4.1</c:v>
                </c:pt>
                <c:pt idx="4">
                  <c:v>3.9</c:v>
                </c:pt>
                <c:pt idx="5">
                  <c:v>3.4</c:v>
                </c:pt>
                <c:pt idx="6">
                  <c:v>3.3</c:v>
                </c:pt>
                <c:pt idx="7">
                  <c:v>2.8</c:v>
                </c:pt>
                <c:pt idx="8">
                  <c:v>2.6</c:v>
                </c:pt>
                <c:pt idx="9">
                  <c:v>2.3</c:v>
                </c:pt>
                <c:pt idx="10">
                  <c:v>2.0</c:v>
                </c:pt>
                <c:pt idx="11">
                  <c:v>1.8</c:v>
                </c:pt>
                <c:pt idx="12">
                  <c:v>1.6</c:v>
                </c:pt>
                <c:pt idx="1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73459992"/>
        <c:axId val="-1973456984"/>
      </c:lineChart>
      <c:catAx>
        <c:axId val="-197345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973456984"/>
        <c:crosses val="autoZero"/>
        <c:auto val="1"/>
        <c:lblAlgn val="ctr"/>
        <c:lblOffset val="100"/>
        <c:noMultiLvlLbl val="0"/>
      </c:catAx>
      <c:valAx>
        <c:axId val="-1973456984"/>
        <c:scaling>
          <c:orientation val="minMax"/>
          <c:max val="4.5"/>
          <c:min val="1.5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"/>
            </a:pPr>
            <a:endParaRPr lang="en-US"/>
          </a:p>
        </c:txPr>
        <c:crossAx val="-1973459992"/>
        <c:crosses val="autoZero"/>
        <c:crossBetween val="between"/>
      </c:valAx>
      <c:spPr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099929581973"/>
          <c:y val="0.0419648293963254"/>
          <c:w val="0.803019653031176"/>
          <c:h val="0.76736850393700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823512"/>
        <c:axId val="2089906472"/>
      </c:lineChart>
      <c:catAx>
        <c:axId val="2089823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9906472"/>
        <c:crosses val="autoZero"/>
        <c:auto val="1"/>
        <c:lblAlgn val="ctr"/>
        <c:lblOffset val="100"/>
        <c:noMultiLvlLbl val="0"/>
      </c:catAx>
      <c:valAx>
        <c:axId val="2089906472"/>
        <c:scaling>
          <c:orientation val="minMax"/>
          <c:max val="4.5"/>
          <c:min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2089823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50.0</c:v>
                </c:pt>
                <c:pt idx="1">
                  <c:v>10.0</c:v>
                </c:pt>
                <c:pt idx="2">
                  <c:v>10.0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94711064"/>
        <c:axId val="2089895864"/>
      </c:barChart>
      <c:catAx>
        <c:axId val="-1994711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9895864"/>
        <c:crosses val="autoZero"/>
        <c:auto val="1"/>
        <c:lblAlgn val="ctr"/>
        <c:lblOffset val="100"/>
        <c:noMultiLvlLbl val="0"/>
      </c:catAx>
      <c:valAx>
        <c:axId val="2089895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9471106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9865544"/>
        <c:axId val="2089817848"/>
      </c:barChart>
      <c:catAx>
        <c:axId val="2089865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2089817848"/>
        <c:crosses val="autoZero"/>
        <c:auto val="1"/>
        <c:lblAlgn val="ctr"/>
        <c:lblOffset val="100"/>
        <c:noMultiLvlLbl val="0"/>
      </c:catAx>
      <c:valAx>
        <c:axId val="2089817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8986554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50.0</c:v>
                </c:pt>
                <c:pt idx="1">
                  <c:v>10.0</c:v>
                </c:pt>
                <c:pt idx="2">
                  <c:v>10.0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73473432"/>
        <c:axId val="-1973489752"/>
      </c:barChart>
      <c:catAx>
        <c:axId val="-1973473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1973489752"/>
        <c:crosses val="autoZero"/>
        <c:auto val="1"/>
        <c:lblAlgn val="ctr"/>
        <c:lblOffset val="100"/>
        <c:noMultiLvlLbl val="0"/>
      </c:catAx>
      <c:valAx>
        <c:axId val="-1973489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73473432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98352488"/>
        <c:axId val="1844088936"/>
      </c:barChart>
      <c:catAx>
        <c:axId val="-1998352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44088936"/>
        <c:crosses val="autoZero"/>
        <c:auto val="1"/>
        <c:lblAlgn val="ctr"/>
        <c:lblOffset val="100"/>
        <c:noMultiLvlLbl val="0"/>
      </c:catAx>
      <c:valAx>
        <c:axId val="1844088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98352488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30.0</c:v>
                </c:pt>
                <c:pt idx="1">
                  <c:v>20.0</c:v>
                </c:pt>
                <c:pt idx="2">
                  <c:v>10.0</c:v>
                </c:pt>
                <c:pt idx="3">
                  <c:v>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73483512"/>
        <c:axId val="-1973480536"/>
      </c:barChart>
      <c:catAx>
        <c:axId val="-1973483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-1973480536"/>
        <c:crosses val="autoZero"/>
        <c:auto val="1"/>
        <c:lblAlgn val="ctr"/>
        <c:lblOffset val="100"/>
        <c:noMultiLvlLbl val="0"/>
      </c:catAx>
      <c:valAx>
        <c:axId val="-19734805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973483512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186B-3F56-2747-A708-0F062C13EF5A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EB6B-96A1-6146-928C-891905651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Manually specifying a large number of visualizations is slow and tedious; also reviewing each visualization slows down the analysis process.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be even larger</a:t>
            </a:r>
            <a:r>
              <a:rPr lang="en-US" baseline="0" dirty="0" smtClean="0"/>
              <a:t> if we consider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00" dirty="0" smtClean="0"/>
              <a:t>Overall flow of our system</a:t>
            </a:r>
            <a:endParaRPr sz="2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visualization that we consider corresponds to two DBMS queries on the underlying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if we prune data, we cannot imagine to achieve interactive latencies without optimizing DBMS queries.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so using simple but effective techniques from multi-query optimization. Specifically we adopt the following strategies.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describe the bin-packing strategy here but I’d be happy to discuss the others offline.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visualization that we consider corresponds to two DBMS queries on the underlying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if we prune data, we cannot imagine to achieve interactive latencies without optimizing DBMS queries.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so using simple but effective techniques from multi-query optimization. Specifically we adopt the following strategies.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describe the bin-packing strategy here but I’d be happy to discuss the others offline.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7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 of </a:t>
            </a:r>
            <a:r>
              <a:rPr lang="en-US" dirty="0" err="1" smtClean="0"/>
              <a:t>prob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picture of </a:t>
            </a:r>
            <a:r>
              <a:rPr lang="en-US" dirty="0" err="1" smtClean="0"/>
              <a:t>prob</a:t>
            </a:r>
            <a:r>
              <a:rPr lang="en-US" dirty="0" smtClean="0"/>
              <a:t> distributions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5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9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pruning and</a:t>
            </a:r>
            <a:r>
              <a:rPr lang="en-US" baseline="0" dirty="0" smtClean="0"/>
              <a:t> systems optimizations are independent but must work together in order to provide acceptable latencies.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we combine these optimizations by implementing a simple phased system.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each phase, we apply systems optimizations to execute queries corresponding to the still viable visualizations.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 of each phase, we use pruning to eliminate low-utility visualizations.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Thus, we take advantage of both the pruning and sharing power of our optimizations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not sampling?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00" dirty="0" smtClean="0"/>
              <a:t>Overall architecture</a:t>
            </a:r>
          </a:p>
          <a:p>
            <a:pPr lvl="0">
              <a:defRPr sz="1800"/>
            </a:pPr>
            <a:r>
              <a:rPr lang="en-US" sz="2200" dirty="0" smtClean="0"/>
              <a:t>Middleware</a:t>
            </a:r>
            <a:r>
              <a:rPr lang="en-US" sz="2200" baseline="0" dirty="0" smtClean="0"/>
              <a:t> layer that sits between the UI and the DBMS</a:t>
            </a:r>
            <a:endParaRPr lang="en-US" sz="2200" dirty="0" smtClean="0"/>
          </a:p>
          <a:p>
            <a:pPr lvl="0">
              <a:defRPr sz="1800"/>
            </a:pPr>
            <a:r>
              <a:rPr lang="en-US" sz="2200" dirty="0" smtClean="0"/>
              <a:t>User</a:t>
            </a:r>
            <a:r>
              <a:rPr lang="en-US" sz="2200" baseline="0" dirty="0" smtClean="0"/>
              <a:t> task (compare married/un) is broken down into a collection of q;</a:t>
            </a:r>
          </a:p>
          <a:p>
            <a:pPr lvl="0">
              <a:defRPr sz="1800"/>
            </a:pPr>
            <a:r>
              <a:rPr lang="en-US" sz="2200" baseline="0" dirty="0" smtClean="0"/>
              <a:t>Optimizer handles these q using a combination of … optimizations and makes repeated q to the DBMS</a:t>
            </a:r>
            <a:endParaRPr sz="2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00" dirty="0" smtClean="0"/>
              <a:t>Small subset of results</a:t>
            </a:r>
            <a:endParaRPr sz="2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Finding trends in data and suggesting</a:t>
            </a:r>
            <a:r>
              <a:rPr lang="en-US" baseline="0" dirty="0" smtClean="0"/>
              <a:t> visualizations have both been studied extensively in the data mining literature as well as in some recent visualization tools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mining work examples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closest to our work is in fact some early work don</a:t>
            </a:r>
            <a:r>
              <a:rPr lang="fr-FR" baseline="0" dirty="0" smtClean="0"/>
              <a:t>’</a:t>
            </a:r>
            <a:r>
              <a:rPr lang="en-US" baseline="0" dirty="0" smtClean="0"/>
              <a:t>t by </a:t>
            </a:r>
            <a:r>
              <a:rPr lang="en-US" baseline="0" dirty="0" err="1" smtClean="0"/>
              <a:t>Tukey</a:t>
            </a:r>
            <a:r>
              <a:rPr lang="en-US" baseline="0" dirty="0" smtClean="0"/>
              <a:t> on diagnostics for scatterplot (aka </a:t>
            </a:r>
            <a:r>
              <a:rPr lang="en-US" baseline="0" dirty="0" err="1" smtClean="0"/>
              <a:t>skagnostics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Recent tools have also explored this space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 dirty="0"/>
              <a:t>Maybe add a break slide saying evaluation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of</a:t>
            </a:r>
            <a:r>
              <a:rPr lang="en-US" baseline="0" dirty="0" smtClean="0"/>
              <a:t> caution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5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Why visualization vs. data mining?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concretely, it means that deviations from expected trends are interesting and we use deviation as a</a:t>
            </a:r>
            <a:r>
              <a:rPr lang="en-US" baseline="0" dirty="0" smtClean="0"/>
              <a:t> proxy for the quality of the visualization.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happens if we normalize the columns between 0 – 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concretely, it means that deviations from expected trends are interesting and we use deviation as a</a:t>
            </a:r>
            <a:r>
              <a:rPr lang="en-US" baseline="0" dirty="0" smtClean="0"/>
              <a:t> proxy for the quality of the visualization.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happens if we normalize the columns between 0 – 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concretely, it means that deviations from expected trends are interesting and we use deviation as a</a:t>
            </a:r>
            <a:r>
              <a:rPr lang="en-US" baseline="0" dirty="0" smtClean="0"/>
              <a:t> proxy for the quality of the visualization.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happens if we normalize the columns between 0 – 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9EB6B-96A1-6146-928C-8919056518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2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00" dirty="0" smtClean="0"/>
              <a:t>Now that we’ve described the utility metric, ready to formally state our problem</a:t>
            </a:r>
            <a:endParaRPr sz="2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200" dirty="0" smtClean="0"/>
              <a:t>Now that we’ve described the utility metric, ready to formally state our problem</a:t>
            </a:r>
            <a:endParaRPr sz="2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3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64468590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56077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7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E9D82-3323-464D-8A71-E0D5E03EDF5E}" type="datetimeFigureOut">
              <a:rPr lang="en-US" smtClean="0"/>
              <a:t>11/1/15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8613-FF0B-4246-B613-8295211CF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561"/>
            <a:ext cx="8110368" cy="2268074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SeeDB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739317"/>
            <a:ext cx="8110368" cy="122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2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body" idx="4294967295"/>
          </p:nvPr>
        </p:nvSpPr>
        <p:spPr>
          <a:xfrm>
            <a:off x="73947" y="1600200"/>
            <a:ext cx="4456899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>
              <a:buSzTx/>
              <a:buNone/>
            </a:lvl1pPr>
          </a:lstStyle>
          <a:p>
            <a:pPr lvl="0">
              <a:defRPr sz="1800"/>
            </a:pPr>
            <a:endParaRPr lang="en-US" sz="2500" dirty="0" smtClean="0"/>
          </a:p>
          <a:p>
            <a:pPr lvl="0">
              <a:defRPr sz="1800"/>
            </a:pPr>
            <a:r>
              <a:rPr lang="en-US" sz="2500" dirty="0" smtClean="0"/>
              <a:t>For simplicity, assume a single table (star schema)</a:t>
            </a:r>
          </a:p>
          <a:p>
            <a:pPr lvl="0">
              <a:defRPr sz="1800"/>
            </a:pPr>
            <a:endParaRPr lang="en-US" sz="2500" dirty="0" smtClean="0"/>
          </a:p>
          <a:p>
            <a:pPr lvl="0">
              <a:defRPr sz="1800"/>
            </a:pPr>
            <a:r>
              <a:rPr lang="en-US" sz="2500" dirty="0" smtClean="0"/>
              <a:t>Visualizations = </a:t>
            </a:r>
            <a:r>
              <a:rPr lang="en-US" sz="2500" dirty="0" err="1" smtClean="0"/>
              <a:t>a</a:t>
            </a:r>
            <a:r>
              <a:rPr lang="en-US" sz="2500" dirty="0" err="1" smtClean="0"/>
              <a:t>gg</a:t>
            </a:r>
            <a:r>
              <a:rPr lang="en-US" sz="2500" dirty="0" smtClean="0"/>
              <a:t>. </a:t>
            </a:r>
            <a:r>
              <a:rPr lang="en-US" sz="2500" dirty="0"/>
              <a:t>+ </a:t>
            </a:r>
            <a:r>
              <a:rPr lang="en-US" sz="2500" dirty="0" err="1" smtClean="0"/>
              <a:t>grp</a:t>
            </a:r>
            <a:r>
              <a:rPr lang="en-US" sz="2500" dirty="0" smtClean="0"/>
              <a:t>. </a:t>
            </a:r>
            <a:r>
              <a:rPr lang="en-US" sz="2500" dirty="0"/>
              <a:t>by queries</a:t>
            </a:r>
          </a:p>
          <a:p>
            <a:pPr>
              <a:defRPr sz="1800"/>
            </a:pPr>
            <a:endParaRPr lang="en-US" sz="2500" dirty="0" smtClean="0"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Vi = SELECT </a:t>
            </a:r>
            <a: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d, f(m) </a:t>
            </a:r>
            <a:endParaRPr lang="en-US" sz="2500" dirty="0" smtClean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FROM </a:t>
            </a:r>
            <a: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table </a:t>
            </a:r>
            <a:endParaRPr lang="en-US" sz="2500" dirty="0" smtClean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WHERE ___</a:t>
            </a:r>
          </a:p>
          <a:p>
            <a:pPr>
              <a:defRPr sz="1800"/>
            </a:pP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GROUP </a:t>
            </a:r>
            <a: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BY d </a:t>
            </a:r>
            <a:endParaRPr lang="en-US" sz="2500" dirty="0" smtClean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endParaRPr lang="en-US" sz="2500" dirty="0" smtClean="0"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dirty="0" smtClean="0">
                <a:ea typeface="Helvetica"/>
                <a:cs typeface="Helvetica"/>
                <a:sym typeface="Helvetica"/>
              </a:rPr>
              <a:t>(d, m, f): </a:t>
            </a:r>
          </a:p>
          <a:p>
            <a:pPr>
              <a:defRPr sz="1800"/>
            </a:pPr>
            <a:r>
              <a:rPr lang="en-US" sz="2500" dirty="0" smtClean="0">
                <a:ea typeface="Helvetica"/>
                <a:cs typeface="Helvetica"/>
                <a:sym typeface="Helvetica"/>
              </a:rPr>
              <a:t>dimension, measure, aggregate</a:t>
            </a:r>
            <a:endParaRPr lang="en-US" sz="2500" dirty="0">
              <a:ea typeface="Helvetica"/>
              <a:cs typeface="Helvetica"/>
              <a:sym typeface="Helvetica"/>
            </a:endParaRPr>
          </a:p>
          <a:p>
            <a:pPr lvl="0">
              <a:defRPr sz="1800"/>
            </a:pPr>
            <a:endParaRPr sz="2500" dirty="0"/>
          </a:p>
        </p:txBody>
      </p:sp>
      <p:sp>
        <p:nvSpPr>
          <p:cNvPr id="338" name="Shape 338"/>
          <p:cNvSpPr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Space of </a:t>
            </a:r>
            <a:r>
              <a:rPr sz="5600" dirty="0" smtClean="0"/>
              <a:t>Visualizations</a:t>
            </a:r>
            <a:endParaRPr sz="5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211153"/>
              </p:ext>
            </p:extLst>
          </p:nvPr>
        </p:nvGraphicFramePr>
        <p:xfrm>
          <a:off x="5771311" y="1600200"/>
          <a:ext cx="2089548" cy="209931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8258"/>
                <a:gridCol w="348258"/>
                <a:gridCol w="348258"/>
                <a:gridCol w="348258"/>
                <a:gridCol w="348258"/>
                <a:gridCol w="348258"/>
              </a:tblGrid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63250397"/>
              </p:ext>
            </p:extLst>
          </p:nvPr>
        </p:nvGraphicFramePr>
        <p:xfrm>
          <a:off x="4260184" y="4039726"/>
          <a:ext cx="2259916" cy="198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7477113"/>
              </p:ext>
            </p:extLst>
          </p:nvPr>
        </p:nvGraphicFramePr>
        <p:xfrm>
          <a:off x="4367341" y="4093304"/>
          <a:ext cx="2259916" cy="170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820361794"/>
              </p:ext>
            </p:extLst>
          </p:nvPr>
        </p:nvGraphicFramePr>
        <p:xfrm>
          <a:off x="6627257" y="4039724"/>
          <a:ext cx="2571750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26694765"/>
              </p:ext>
            </p:extLst>
          </p:nvPr>
        </p:nvGraphicFramePr>
        <p:xfrm>
          <a:off x="6438429" y="4039725"/>
          <a:ext cx="2571750" cy="117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786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Space of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Vi = SELECT d, f(m) 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FROM table 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WHERE ___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GROUP BY d </a:t>
            </a:r>
          </a:p>
          <a:p>
            <a:pPr>
              <a:defRPr sz="1800"/>
            </a:pPr>
            <a:endParaRPr lang="en-US" sz="2400" dirty="0">
              <a:ea typeface="Helvetica"/>
              <a:cs typeface="Helvetica"/>
              <a:sym typeface="Helvetica"/>
            </a:endParaRPr>
          </a:p>
          <a:p>
            <a:pPr marL="0" indent="0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(d, m, f): </a:t>
            </a:r>
          </a:p>
          <a:p>
            <a:pPr marL="0" indent="0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dimension, measure, aggregate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</a:t>
            </a:r>
            <a:r>
              <a:rPr lang="en-US" sz="2400" dirty="0" smtClean="0">
                <a:solidFill>
                  <a:srgbClr val="910012"/>
                </a:solidFill>
              </a:rPr>
              <a:t>d}</a:t>
            </a:r>
            <a:r>
              <a:rPr lang="en-US" sz="2400" dirty="0" smtClean="0"/>
              <a:t>  : race, work-type, sex etc.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{m}</a:t>
            </a:r>
            <a:r>
              <a:rPr lang="en-US" sz="2400" dirty="0" smtClean="0"/>
              <a:t> : capital-gain, capital-loss, hours-per-week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{f}</a:t>
            </a:r>
            <a:r>
              <a:rPr lang="en-US" sz="2400" dirty="0" smtClean="0"/>
              <a:t>   :  COUNT, SUM, AVG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Building </a:t>
            </a:r>
            <a:r>
              <a:rPr lang="en-US" sz="5600" dirty="0" err="1" smtClean="0"/>
              <a:t>SeeDB</a:t>
            </a:r>
            <a:r>
              <a:rPr lang="en-US" sz="5600" dirty="0" smtClean="0"/>
              <a:t>: </a:t>
            </a:r>
            <a:r>
              <a:rPr sz="5600" dirty="0" smtClean="0"/>
              <a:t>Questions</a:t>
            </a:r>
            <a:endParaRPr sz="5600" dirty="0"/>
          </a:p>
        </p:txBody>
      </p:sp>
      <p:sp>
        <p:nvSpPr>
          <p:cNvPr id="327" name="Shape 3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51085" indent="-151085" defTabSz="386106">
              <a:spcBef>
                <a:spcPts val="2742"/>
              </a:spcBef>
              <a:buSzPct val="100000"/>
              <a:buAutoNum type="romanUcPeriod"/>
              <a:defRPr sz="1800"/>
            </a:pPr>
            <a:r>
              <a:rPr sz="2400" dirty="0" smtClean="0">
                <a:ea typeface="Helvetica"/>
                <a:cs typeface="Helvetica"/>
                <a:sym typeface="Helvetica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a typeface="Helvetica"/>
                <a:cs typeface="Helvetica"/>
                <a:sym typeface="Helvetica"/>
              </a:rPr>
              <a:t>Interestingness</a:t>
            </a:r>
            <a:r>
              <a:rPr lang="en-US" sz="2400" i="1" dirty="0" smtClean="0">
                <a:ea typeface="Helvetica"/>
                <a:cs typeface="Helvetica"/>
                <a:sym typeface="Helvetica"/>
              </a:rPr>
              <a:t>: </a:t>
            </a:r>
            <a:r>
              <a:rPr sz="2400" dirty="0" smtClean="0">
                <a:ea typeface="Helvetica"/>
                <a:cs typeface="Helvetica"/>
                <a:sym typeface="Helvetica"/>
              </a:rPr>
              <a:t>How </a:t>
            </a:r>
            <a:r>
              <a:rPr lang="en-US" sz="2400" dirty="0" smtClean="0">
                <a:ea typeface="Helvetica"/>
                <a:cs typeface="Helvetica"/>
                <a:sym typeface="Helvetica"/>
              </a:rPr>
              <a:t>do we</a:t>
            </a:r>
            <a:r>
              <a:rPr sz="2400" dirty="0" smtClean="0">
                <a:ea typeface="Helvetica"/>
                <a:cs typeface="Helvetica"/>
                <a:sym typeface="Helvetica"/>
              </a:rPr>
              <a:t> </a:t>
            </a:r>
            <a:r>
              <a:rPr lang="en-US" sz="2400" dirty="0" smtClean="0">
                <a:ea typeface="Helvetica"/>
                <a:cs typeface="Helvetica"/>
                <a:sym typeface="Helvetica"/>
              </a:rPr>
              <a:t>determine if a visualization is interesting</a:t>
            </a:r>
            <a:r>
              <a:rPr sz="2400" dirty="0" smtClean="0">
                <a:ea typeface="Helvetica"/>
                <a:cs typeface="Helvetica"/>
                <a:sym typeface="Helvetica"/>
              </a:rPr>
              <a:t>?</a:t>
            </a:r>
            <a:endParaRPr sz="2400" dirty="0">
              <a:ea typeface="Helvetica"/>
              <a:cs typeface="Helvetica"/>
              <a:sym typeface="Helvetica"/>
            </a:endParaRPr>
          </a:p>
          <a:p>
            <a:pPr marL="587553" lvl="1" indent="-293776" defTabSz="386106">
              <a:spcBef>
                <a:spcPts val="2742"/>
              </a:spcBef>
              <a:defRPr sz="1800"/>
            </a:pPr>
            <a:r>
              <a:rPr sz="2400" dirty="0"/>
              <a:t>Utility </a:t>
            </a:r>
            <a:r>
              <a:rPr sz="2400" dirty="0" smtClean="0"/>
              <a:t>Metric</a:t>
            </a:r>
          </a:p>
          <a:p>
            <a:pPr marL="151085" indent="-151085" defTabSz="386106">
              <a:spcBef>
                <a:spcPts val="2742"/>
              </a:spcBef>
              <a:buSzPct val="100000"/>
              <a:buAutoNum type="romanUcPeriod" startAt="2"/>
              <a:defRPr sz="1800"/>
            </a:pPr>
            <a:r>
              <a:rPr sz="2400" dirty="0" smtClean="0">
                <a:ea typeface="Helvetica"/>
                <a:cs typeface="Helvetica"/>
                <a:sym typeface="Helvetica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ea typeface="Helvetica"/>
                <a:cs typeface="Helvetica"/>
                <a:sym typeface="Helvetica"/>
              </a:rPr>
              <a:t>Scale</a:t>
            </a:r>
            <a:r>
              <a:rPr lang="en-US" sz="2400" i="1" dirty="0" smtClean="0">
                <a:ea typeface="Helvetica"/>
                <a:cs typeface="Helvetica"/>
                <a:sym typeface="Helvetica"/>
              </a:rPr>
              <a:t>:</a:t>
            </a:r>
            <a:r>
              <a:rPr lang="en-US" sz="2400" dirty="0" smtClean="0">
                <a:ea typeface="Helvetica"/>
                <a:cs typeface="Helvetica"/>
                <a:sym typeface="Helvetica"/>
              </a:rPr>
              <a:t> </a:t>
            </a:r>
            <a:r>
              <a:rPr sz="2400" dirty="0" smtClean="0">
                <a:ea typeface="Helvetica"/>
                <a:cs typeface="Helvetica"/>
                <a:sym typeface="Helvetica"/>
              </a:rPr>
              <a:t>How to make recommendations efficiently and interactively?</a:t>
            </a:r>
          </a:p>
          <a:p>
            <a:pPr marL="587553" lvl="1" indent="-293776" defTabSz="386106">
              <a:spcBef>
                <a:spcPts val="2742"/>
              </a:spcBef>
              <a:defRPr sz="1800"/>
            </a:pPr>
            <a:r>
              <a:rPr sz="2400" dirty="0" smtClean="0"/>
              <a:t>Optimizations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13414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/>
              <a:t>Deviation-based Utility Metric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728599" y="1417638"/>
            <a:ext cx="7804547" cy="1518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 sz="1800"/>
            </a:pPr>
            <a:r>
              <a:rPr lang="en-US" sz="2500" dirty="0" smtClean="0"/>
              <a:t>A </a:t>
            </a:r>
            <a:r>
              <a:rPr lang="en-US" sz="2500" dirty="0"/>
              <a:t>v</a:t>
            </a:r>
            <a:r>
              <a:rPr sz="2500" dirty="0" smtClean="0"/>
              <a:t>isualization is </a:t>
            </a:r>
            <a:r>
              <a:rPr sz="2500" dirty="0"/>
              <a:t>interesting if it displays </a:t>
            </a:r>
            <a:endParaRPr lang="en-US" sz="2500" dirty="0" smtClean="0"/>
          </a:p>
          <a:p>
            <a:pPr marL="0" indent="0" algn="ctr">
              <a:buNone/>
              <a:defRPr sz="1800"/>
            </a:pPr>
            <a:r>
              <a:rPr lang="en-US" sz="2500" i="1" dirty="0">
                <a:ea typeface="Helvetica"/>
                <a:cs typeface="Helvetica"/>
                <a:sym typeface="Helvetica"/>
              </a:rPr>
              <a:t>a</a:t>
            </a:r>
            <a:r>
              <a:rPr lang="en-US" sz="2500" i="1" dirty="0" smtClean="0">
                <a:ea typeface="Helvetica"/>
                <a:cs typeface="Helvetica"/>
                <a:sym typeface="Helvetica"/>
              </a:rPr>
              <a:t> </a:t>
            </a:r>
            <a:r>
              <a:rPr sz="2500" i="1" dirty="0" smtClean="0">
                <a:ea typeface="Helvetica"/>
                <a:cs typeface="Helvetica"/>
                <a:sym typeface="Helvetica"/>
              </a:rPr>
              <a:t>large </a:t>
            </a:r>
            <a:r>
              <a:rPr sz="2500" i="1" dirty="0">
                <a:ea typeface="Helvetica"/>
                <a:cs typeface="Helvetica"/>
                <a:sym typeface="Helvetica"/>
              </a:rPr>
              <a:t>deviation from some </a:t>
            </a:r>
            <a:r>
              <a:rPr sz="2500" i="1" dirty="0" smtClean="0">
                <a:ea typeface="Helvetica"/>
                <a:cs typeface="Helvetica"/>
                <a:sym typeface="Helvetica"/>
              </a:rPr>
              <a:t>reference</a:t>
            </a:r>
            <a:endParaRPr lang="en-US" sz="2500" i="1" dirty="0" smtClean="0">
              <a:ea typeface="Helvetica"/>
              <a:cs typeface="Helvetica"/>
              <a:sym typeface="Helvetica"/>
            </a:endParaRPr>
          </a:p>
          <a:p>
            <a:pPr marL="0" indent="0" algn="ctr">
              <a:buNone/>
              <a:defRPr sz="1800"/>
            </a:pPr>
            <a: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/>
            </a:r>
            <a:b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</a:b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Task: compare </a:t>
            </a: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unmarried adults with all adults</a:t>
            </a:r>
            <a:endParaRPr sz="2500" dirty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05285" y="5022305"/>
            <a:ext cx="2854160" cy="3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05285" y="3764821"/>
            <a:ext cx="0" cy="305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905285" y="5375902"/>
            <a:ext cx="2816440" cy="1295208"/>
          </a:xfrm>
          <a:custGeom>
            <a:avLst/>
            <a:gdLst>
              <a:gd name="connsiteX0" fmla="*/ 0 w 2816440"/>
              <a:gd name="connsiteY0" fmla="*/ 1257483 h 1295208"/>
              <a:gd name="connsiteX1" fmla="*/ 37720 w 2816440"/>
              <a:gd name="connsiteY1" fmla="*/ 0 h 1295208"/>
              <a:gd name="connsiteX2" fmla="*/ 364628 w 2816440"/>
              <a:gd name="connsiteY2" fmla="*/ 100598 h 1295208"/>
              <a:gd name="connsiteX3" fmla="*/ 590949 w 2816440"/>
              <a:gd name="connsiteY3" fmla="*/ 213772 h 1295208"/>
              <a:gd name="connsiteX4" fmla="*/ 804697 w 2816440"/>
              <a:gd name="connsiteY4" fmla="*/ 465269 h 1295208"/>
              <a:gd name="connsiteX5" fmla="*/ 880137 w 2816440"/>
              <a:gd name="connsiteY5" fmla="*/ 578442 h 1295208"/>
              <a:gd name="connsiteX6" fmla="*/ 1031018 w 2816440"/>
              <a:gd name="connsiteY6" fmla="*/ 628741 h 1295208"/>
              <a:gd name="connsiteX7" fmla="*/ 1232192 w 2816440"/>
              <a:gd name="connsiteY7" fmla="*/ 653891 h 1295208"/>
              <a:gd name="connsiteX8" fmla="*/ 1521380 w 2816440"/>
              <a:gd name="connsiteY8" fmla="*/ 829939 h 1295208"/>
              <a:gd name="connsiteX9" fmla="*/ 1873435 w 2816440"/>
              <a:gd name="connsiteY9" fmla="*/ 917963 h 1295208"/>
              <a:gd name="connsiteX10" fmla="*/ 2011743 w 2816440"/>
              <a:gd name="connsiteY10" fmla="*/ 917963 h 1295208"/>
              <a:gd name="connsiteX11" fmla="*/ 2300931 w 2816440"/>
              <a:gd name="connsiteY11" fmla="*/ 1094010 h 1295208"/>
              <a:gd name="connsiteX12" fmla="*/ 2816440 w 2816440"/>
              <a:gd name="connsiteY12" fmla="*/ 1295208 h 1295208"/>
              <a:gd name="connsiteX13" fmla="*/ 2187770 w 2816440"/>
              <a:gd name="connsiteY13" fmla="*/ 1295208 h 1295208"/>
              <a:gd name="connsiteX14" fmla="*/ 0 w 2816440"/>
              <a:gd name="connsiteY14" fmla="*/ 1257483 h 12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6440" h="1295208">
                <a:moveTo>
                  <a:pt x="0" y="1257483"/>
                </a:moveTo>
                <a:lnTo>
                  <a:pt x="37720" y="0"/>
                </a:lnTo>
                <a:lnTo>
                  <a:pt x="364628" y="100598"/>
                </a:lnTo>
                <a:lnTo>
                  <a:pt x="590949" y="213772"/>
                </a:lnTo>
                <a:lnTo>
                  <a:pt x="804697" y="465269"/>
                </a:lnTo>
                <a:lnTo>
                  <a:pt x="880137" y="578442"/>
                </a:lnTo>
                <a:lnTo>
                  <a:pt x="1031018" y="628741"/>
                </a:lnTo>
                <a:lnTo>
                  <a:pt x="1232192" y="653891"/>
                </a:lnTo>
                <a:lnTo>
                  <a:pt x="1521380" y="829939"/>
                </a:lnTo>
                <a:lnTo>
                  <a:pt x="1873435" y="917963"/>
                </a:lnTo>
                <a:lnTo>
                  <a:pt x="2011743" y="917963"/>
                </a:lnTo>
                <a:lnTo>
                  <a:pt x="2300931" y="1094010"/>
                </a:lnTo>
                <a:lnTo>
                  <a:pt x="2816440" y="1295208"/>
                </a:lnTo>
                <a:lnTo>
                  <a:pt x="2187770" y="1295208"/>
                </a:lnTo>
                <a:lnTo>
                  <a:pt x="0" y="1257483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0138" y="3903144"/>
            <a:ext cx="2854160" cy="1169460"/>
          </a:xfrm>
          <a:custGeom>
            <a:avLst/>
            <a:gdLst>
              <a:gd name="connsiteX0" fmla="*/ 0 w 2854160"/>
              <a:gd name="connsiteY0" fmla="*/ 1106586 h 1169460"/>
              <a:gd name="connsiteX1" fmla="*/ 2854160 w 2854160"/>
              <a:gd name="connsiteY1" fmla="*/ 1169460 h 1169460"/>
              <a:gd name="connsiteX2" fmla="*/ 2564972 w 2854160"/>
              <a:gd name="connsiteY2" fmla="*/ 993412 h 1169460"/>
              <a:gd name="connsiteX3" fmla="*/ 2439238 w 2854160"/>
              <a:gd name="connsiteY3" fmla="*/ 867664 h 1169460"/>
              <a:gd name="connsiteX4" fmla="*/ 2313504 w 2854160"/>
              <a:gd name="connsiteY4" fmla="*/ 653892 h 1169460"/>
              <a:gd name="connsiteX5" fmla="*/ 2036889 w 2854160"/>
              <a:gd name="connsiteY5" fmla="*/ 276647 h 1169460"/>
              <a:gd name="connsiteX6" fmla="*/ 1772848 w 2854160"/>
              <a:gd name="connsiteY6" fmla="*/ 37725 h 1169460"/>
              <a:gd name="connsiteX7" fmla="*/ 1546527 w 2854160"/>
              <a:gd name="connsiteY7" fmla="*/ 0 h 1169460"/>
              <a:gd name="connsiteX8" fmla="*/ 1408220 w 2854160"/>
              <a:gd name="connsiteY8" fmla="*/ 75449 h 1169460"/>
              <a:gd name="connsiteX9" fmla="*/ 867564 w 2854160"/>
              <a:gd name="connsiteY9" fmla="*/ 603592 h 1169460"/>
              <a:gd name="connsiteX10" fmla="*/ 528082 w 2854160"/>
              <a:gd name="connsiteY10" fmla="*/ 804790 h 1169460"/>
              <a:gd name="connsiteX11" fmla="*/ 213747 w 2854160"/>
              <a:gd name="connsiteY11" fmla="*/ 905389 h 1169460"/>
              <a:gd name="connsiteX12" fmla="*/ 0 w 2854160"/>
              <a:gd name="connsiteY12" fmla="*/ 1106586 h 11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4160" h="1169460">
                <a:moveTo>
                  <a:pt x="0" y="1106586"/>
                </a:moveTo>
                <a:lnTo>
                  <a:pt x="2854160" y="1169460"/>
                </a:lnTo>
                <a:lnTo>
                  <a:pt x="2564972" y="993412"/>
                </a:lnTo>
                <a:lnTo>
                  <a:pt x="2439238" y="867664"/>
                </a:lnTo>
                <a:lnTo>
                  <a:pt x="2313504" y="653892"/>
                </a:lnTo>
                <a:lnTo>
                  <a:pt x="2036889" y="276647"/>
                </a:lnTo>
                <a:lnTo>
                  <a:pt x="1772848" y="37725"/>
                </a:lnTo>
                <a:lnTo>
                  <a:pt x="1546527" y="0"/>
                </a:lnTo>
                <a:lnTo>
                  <a:pt x="1408220" y="75449"/>
                </a:lnTo>
                <a:lnTo>
                  <a:pt x="867564" y="603592"/>
                </a:lnTo>
                <a:lnTo>
                  <a:pt x="528082" y="804790"/>
                </a:lnTo>
                <a:lnTo>
                  <a:pt x="213747" y="905389"/>
                </a:lnTo>
                <a:lnTo>
                  <a:pt x="0" y="110658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30319708"/>
              </p:ext>
            </p:extLst>
          </p:nvPr>
        </p:nvGraphicFramePr>
        <p:xfrm>
          <a:off x="4944836" y="3583342"/>
          <a:ext cx="3657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189066072"/>
              </p:ext>
            </p:extLst>
          </p:nvPr>
        </p:nvGraphicFramePr>
        <p:xfrm>
          <a:off x="5346459" y="3345905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236603522"/>
              </p:ext>
            </p:extLst>
          </p:nvPr>
        </p:nvGraphicFramePr>
        <p:xfrm>
          <a:off x="4944836" y="5119166"/>
          <a:ext cx="3657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81656" y="3903144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1656" y="5532276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01964" y="3903144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501964" y="5540756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8739" y="4701279"/>
            <a:ext cx="340205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Compare induced probability distributions!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60032" y="2261450"/>
            <a:ext cx="96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170793" y="2261450"/>
            <a:ext cx="12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8599" y="2935686"/>
            <a:ext cx="754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en-US" sz="2000" dirty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algn="ctr">
              <a:defRPr sz="1800"/>
            </a:pPr>
            <a:r>
              <a:rPr lang="en-US" sz="2000" dirty="0">
                <a:ea typeface="Helvetica"/>
                <a:cs typeface="Helvetica"/>
                <a:sym typeface="Helvetica"/>
              </a:rPr>
              <a:t>V2 = SELECT d, f(m) FROM table WHERE reference GROUP BY d </a:t>
            </a:r>
          </a:p>
        </p:txBody>
      </p:sp>
    </p:spTree>
    <p:extLst>
      <p:ext uri="{BB962C8B-B14F-4D97-AF65-F5344CB8AC3E}">
        <p14:creationId xmlns:p14="http://schemas.microsoft.com/office/powerpoint/2010/main" val="2899135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Graphic spid="15" grpId="0">
        <p:bldAsOne/>
      </p:bldGraphic>
      <p:bldGraphic spid="19" grpId="0">
        <p:bldAsOne/>
      </p:bldGraphic>
      <p:bldP spid="11" grpId="0"/>
      <p:bldP spid="22" grpId="0"/>
      <p:bldP spid="23" grpId="0"/>
      <p:bldP spid="24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/>
              <a:t>Deviation-based Utility Metric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728599" y="1417638"/>
            <a:ext cx="7804547" cy="15180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 sz="1800"/>
            </a:pPr>
            <a:r>
              <a:rPr lang="en-US" sz="2500" dirty="0" smtClean="0"/>
              <a:t>A </a:t>
            </a:r>
            <a:r>
              <a:rPr lang="en-US" sz="2500" dirty="0"/>
              <a:t>v</a:t>
            </a:r>
            <a:r>
              <a:rPr sz="2500" dirty="0" smtClean="0"/>
              <a:t>isualization </a:t>
            </a:r>
            <a:r>
              <a:rPr sz="2500" dirty="0"/>
              <a:t>is interesting if it displays </a:t>
            </a:r>
            <a:endParaRPr lang="en-US" sz="2500" dirty="0" smtClean="0"/>
          </a:p>
          <a:p>
            <a:pPr marL="0" indent="0" algn="ctr">
              <a:buNone/>
              <a:defRPr sz="1800"/>
            </a:pPr>
            <a:r>
              <a:rPr lang="en-US" sz="2500" i="1" dirty="0">
                <a:ea typeface="Helvetica"/>
                <a:cs typeface="Helvetica"/>
                <a:sym typeface="Helvetica"/>
              </a:rPr>
              <a:t>a</a:t>
            </a:r>
            <a:r>
              <a:rPr lang="en-US" sz="2500" i="1" dirty="0" smtClean="0">
                <a:ea typeface="Helvetica"/>
                <a:cs typeface="Helvetica"/>
                <a:sym typeface="Helvetica"/>
              </a:rPr>
              <a:t> </a:t>
            </a:r>
            <a:r>
              <a:rPr sz="2500" i="1" dirty="0" smtClean="0">
                <a:ea typeface="Helvetica"/>
                <a:cs typeface="Helvetica"/>
                <a:sym typeface="Helvetica"/>
              </a:rPr>
              <a:t>large </a:t>
            </a:r>
            <a:r>
              <a:rPr sz="2500" i="1" dirty="0">
                <a:ea typeface="Helvetica"/>
                <a:cs typeface="Helvetica"/>
                <a:sym typeface="Helvetica"/>
              </a:rPr>
              <a:t>deviation from some </a:t>
            </a:r>
            <a:r>
              <a:rPr sz="2500" i="1" dirty="0" smtClean="0">
                <a:ea typeface="Helvetica"/>
                <a:cs typeface="Helvetica"/>
                <a:sym typeface="Helvetica"/>
              </a:rPr>
              <a:t>reference</a:t>
            </a:r>
            <a:endParaRPr lang="en-US" sz="2500" i="1" dirty="0" smtClean="0">
              <a:ea typeface="Helvetica"/>
              <a:cs typeface="Helvetica"/>
              <a:sym typeface="Helvetica"/>
            </a:endParaRPr>
          </a:p>
          <a:p>
            <a:pPr marL="0" indent="0" algn="ctr">
              <a:buNone/>
              <a:defRPr sz="1800"/>
            </a:pPr>
            <a: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/>
            </a:r>
            <a:br>
              <a:rPr lang="en-US" sz="25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</a:b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Many metrics for computing distance between distributions</a:t>
            </a:r>
            <a:endParaRPr sz="2500" dirty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0138" y="4715563"/>
            <a:ext cx="2854160" cy="3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0138" y="3458079"/>
            <a:ext cx="0" cy="305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880138" y="5069160"/>
            <a:ext cx="2816440" cy="1295208"/>
          </a:xfrm>
          <a:custGeom>
            <a:avLst/>
            <a:gdLst>
              <a:gd name="connsiteX0" fmla="*/ 0 w 2816440"/>
              <a:gd name="connsiteY0" fmla="*/ 1257483 h 1295208"/>
              <a:gd name="connsiteX1" fmla="*/ 37720 w 2816440"/>
              <a:gd name="connsiteY1" fmla="*/ 0 h 1295208"/>
              <a:gd name="connsiteX2" fmla="*/ 364628 w 2816440"/>
              <a:gd name="connsiteY2" fmla="*/ 100598 h 1295208"/>
              <a:gd name="connsiteX3" fmla="*/ 590949 w 2816440"/>
              <a:gd name="connsiteY3" fmla="*/ 213772 h 1295208"/>
              <a:gd name="connsiteX4" fmla="*/ 804697 w 2816440"/>
              <a:gd name="connsiteY4" fmla="*/ 465269 h 1295208"/>
              <a:gd name="connsiteX5" fmla="*/ 880137 w 2816440"/>
              <a:gd name="connsiteY5" fmla="*/ 578442 h 1295208"/>
              <a:gd name="connsiteX6" fmla="*/ 1031018 w 2816440"/>
              <a:gd name="connsiteY6" fmla="*/ 628741 h 1295208"/>
              <a:gd name="connsiteX7" fmla="*/ 1232192 w 2816440"/>
              <a:gd name="connsiteY7" fmla="*/ 653891 h 1295208"/>
              <a:gd name="connsiteX8" fmla="*/ 1521380 w 2816440"/>
              <a:gd name="connsiteY8" fmla="*/ 829939 h 1295208"/>
              <a:gd name="connsiteX9" fmla="*/ 1873435 w 2816440"/>
              <a:gd name="connsiteY9" fmla="*/ 917963 h 1295208"/>
              <a:gd name="connsiteX10" fmla="*/ 2011743 w 2816440"/>
              <a:gd name="connsiteY10" fmla="*/ 917963 h 1295208"/>
              <a:gd name="connsiteX11" fmla="*/ 2300931 w 2816440"/>
              <a:gd name="connsiteY11" fmla="*/ 1094010 h 1295208"/>
              <a:gd name="connsiteX12" fmla="*/ 2816440 w 2816440"/>
              <a:gd name="connsiteY12" fmla="*/ 1295208 h 1295208"/>
              <a:gd name="connsiteX13" fmla="*/ 2187770 w 2816440"/>
              <a:gd name="connsiteY13" fmla="*/ 1295208 h 1295208"/>
              <a:gd name="connsiteX14" fmla="*/ 0 w 2816440"/>
              <a:gd name="connsiteY14" fmla="*/ 1257483 h 12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6440" h="1295208">
                <a:moveTo>
                  <a:pt x="0" y="1257483"/>
                </a:moveTo>
                <a:lnTo>
                  <a:pt x="37720" y="0"/>
                </a:lnTo>
                <a:lnTo>
                  <a:pt x="364628" y="100598"/>
                </a:lnTo>
                <a:lnTo>
                  <a:pt x="590949" y="213772"/>
                </a:lnTo>
                <a:lnTo>
                  <a:pt x="804697" y="465269"/>
                </a:lnTo>
                <a:lnTo>
                  <a:pt x="880137" y="578442"/>
                </a:lnTo>
                <a:lnTo>
                  <a:pt x="1031018" y="628741"/>
                </a:lnTo>
                <a:lnTo>
                  <a:pt x="1232192" y="653891"/>
                </a:lnTo>
                <a:lnTo>
                  <a:pt x="1521380" y="829939"/>
                </a:lnTo>
                <a:lnTo>
                  <a:pt x="1873435" y="917963"/>
                </a:lnTo>
                <a:lnTo>
                  <a:pt x="2011743" y="917963"/>
                </a:lnTo>
                <a:lnTo>
                  <a:pt x="2300931" y="1094010"/>
                </a:lnTo>
                <a:lnTo>
                  <a:pt x="2816440" y="1295208"/>
                </a:lnTo>
                <a:lnTo>
                  <a:pt x="2187770" y="1295208"/>
                </a:lnTo>
                <a:lnTo>
                  <a:pt x="0" y="1257483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54991" y="3596402"/>
            <a:ext cx="2854160" cy="1169460"/>
          </a:xfrm>
          <a:custGeom>
            <a:avLst/>
            <a:gdLst>
              <a:gd name="connsiteX0" fmla="*/ 0 w 2854160"/>
              <a:gd name="connsiteY0" fmla="*/ 1106586 h 1169460"/>
              <a:gd name="connsiteX1" fmla="*/ 2854160 w 2854160"/>
              <a:gd name="connsiteY1" fmla="*/ 1169460 h 1169460"/>
              <a:gd name="connsiteX2" fmla="*/ 2564972 w 2854160"/>
              <a:gd name="connsiteY2" fmla="*/ 993412 h 1169460"/>
              <a:gd name="connsiteX3" fmla="*/ 2439238 w 2854160"/>
              <a:gd name="connsiteY3" fmla="*/ 867664 h 1169460"/>
              <a:gd name="connsiteX4" fmla="*/ 2313504 w 2854160"/>
              <a:gd name="connsiteY4" fmla="*/ 653892 h 1169460"/>
              <a:gd name="connsiteX5" fmla="*/ 2036889 w 2854160"/>
              <a:gd name="connsiteY5" fmla="*/ 276647 h 1169460"/>
              <a:gd name="connsiteX6" fmla="*/ 1772848 w 2854160"/>
              <a:gd name="connsiteY6" fmla="*/ 37725 h 1169460"/>
              <a:gd name="connsiteX7" fmla="*/ 1546527 w 2854160"/>
              <a:gd name="connsiteY7" fmla="*/ 0 h 1169460"/>
              <a:gd name="connsiteX8" fmla="*/ 1408220 w 2854160"/>
              <a:gd name="connsiteY8" fmla="*/ 75449 h 1169460"/>
              <a:gd name="connsiteX9" fmla="*/ 867564 w 2854160"/>
              <a:gd name="connsiteY9" fmla="*/ 603592 h 1169460"/>
              <a:gd name="connsiteX10" fmla="*/ 528082 w 2854160"/>
              <a:gd name="connsiteY10" fmla="*/ 804790 h 1169460"/>
              <a:gd name="connsiteX11" fmla="*/ 213747 w 2854160"/>
              <a:gd name="connsiteY11" fmla="*/ 905389 h 1169460"/>
              <a:gd name="connsiteX12" fmla="*/ 0 w 2854160"/>
              <a:gd name="connsiteY12" fmla="*/ 1106586 h 11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4160" h="1169460">
                <a:moveTo>
                  <a:pt x="0" y="1106586"/>
                </a:moveTo>
                <a:lnTo>
                  <a:pt x="2854160" y="1169460"/>
                </a:lnTo>
                <a:lnTo>
                  <a:pt x="2564972" y="993412"/>
                </a:lnTo>
                <a:lnTo>
                  <a:pt x="2439238" y="867664"/>
                </a:lnTo>
                <a:lnTo>
                  <a:pt x="2313504" y="653892"/>
                </a:lnTo>
                <a:lnTo>
                  <a:pt x="2036889" y="276647"/>
                </a:lnTo>
                <a:lnTo>
                  <a:pt x="1772848" y="37725"/>
                </a:lnTo>
                <a:lnTo>
                  <a:pt x="1546527" y="0"/>
                </a:lnTo>
                <a:lnTo>
                  <a:pt x="1408220" y="75449"/>
                </a:lnTo>
                <a:lnTo>
                  <a:pt x="867564" y="603592"/>
                </a:lnTo>
                <a:lnTo>
                  <a:pt x="528082" y="804790"/>
                </a:lnTo>
                <a:lnTo>
                  <a:pt x="213747" y="905389"/>
                </a:lnTo>
                <a:lnTo>
                  <a:pt x="0" y="110658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56509" y="3596402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256509" y="5225534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029357" y="3156283"/>
            <a:ext cx="35037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 </a:t>
            </a:r>
            <a:r>
              <a:rPr lang="en-US" sz="2800" dirty="0" smtClean="0"/>
              <a:t>[P( V1), P(V2)]</a:t>
            </a:r>
            <a:endParaRPr lang="en-US" sz="2800" dirty="0" smtClean="0"/>
          </a:p>
          <a:p>
            <a:endParaRPr lang="en-US" sz="2400" dirty="0"/>
          </a:p>
          <a:p>
            <a:r>
              <a:rPr lang="en-US" sz="2400" b="1" dirty="0" smtClean="0"/>
              <a:t>Earth mover’s distance</a:t>
            </a:r>
          </a:p>
          <a:p>
            <a:r>
              <a:rPr lang="en-US" sz="2400" dirty="0" smtClean="0"/>
              <a:t>L1, L2 distance</a:t>
            </a:r>
          </a:p>
          <a:p>
            <a:r>
              <a:rPr lang="en-US" sz="2400" dirty="0" smtClean="0"/>
              <a:t>K-L divergence</a:t>
            </a:r>
          </a:p>
          <a:p>
            <a:endParaRPr lang="en-US" sz="2400" dirty="0"/>
          </a:p>
          <a:p>
            <a:r>
              <a:rPr lang="en-US" sz="2400" dirty="0" smtClean="0"/>
              <a:t>Any distance metric b/n distributions is OK!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747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Computing Expected Trend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Race </a:t>
            </a:r>
            <a:r>
              <a:rPr lang="en-US" dirty="0" smtClean="0"/>
              <a:t>vs. AVG(capital-gain)</a:t>
            </a:r>
          </a:p>
          <a:p>
            <a:pPr marL="0" indent="0">
              <a:buNone/>
            </a:pPr>
            <a:r>
              <a:rPr lang="en-US" i="1" baseline="-25000" dirty="0" smtClean="0"/>
              <a:t>Reference Trend</a:t>
            </a:r>
            <a:endParaRPr lang="en-US" i="1" baseline="-25000" dirty="0"/>
          </a:p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910012"/>
                </a:solidFill>
              </a:rPr>
              <a:t>race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10012"/>
                </a:solidFill>
              </a:rPr>
              <a:t>AVG(capital-gain)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910012"/>
                </a:solidFill>
              </a:rPr>
              <a:t>census</a:t>
            </a:r>
            <a:r>
              <a:rPr lang="en-US" i="1" baseline="-25000" dirty="0" smtClean="0"/>
              <a:t> </a:t>
            </a:r>
            <a:r>
              <a:rPr lang="en-US" dirty="0" smtClean="0"/>
              <a:t>GROUP BY </a:t>
            </a:r>
            <a:r>
              <a:rPr lang="en-US" dirty="0" smtClean="0">
                <a:solidFill>
                  <a:srgbClr val="910012"/>
                </a:solidFill>
              </a:rPr>
              <a:t>race </a:t>
            </a:r>
          </a:p>
          <a:p>
            <a:pPr marL="0" indent="0">
              <a:buNone/>
            </a:pPr>
            <a:endParaRPr lang="en-US" dirty="0">
              <a:solidFill>
                <a:srgbClr val="910012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												</a:t>
            </a:r>
            <a:r>
              <a:rPr lang="en-US" i="1" dirty="0" smtClean="0">
                <a:solidFill>
                  <a:srgbClr val="910012"/>
                </a:solidFill>
              </a:rPr>
              <a:t>P</a:t>
            </a:r>
            <a:r>
              <a:rPr lang="en-US" dirty="0">
                <a:solidFill>
                  <a:srgbClr val="910012"/>
                </a:solidFill>
              </a:rPr>
              <a:t>(</a:t>
            </a:r>
            <a:r>
              <a:rPr lang="en-US" i="1" dirty="0" smtClean="0">
                <a:solidFill>
                  <a:srgbClr val="910012"/>
                </a:solidFill>
              </a:rPr>
              <a:t>V</a:t>
            </a:r>
            <a:r>
              <a:rPr lang="en-US" i="1" baseline="-25000" dirty="0" smtClean="0">
                <a:solidFill>
                  <a:srgbClr val="910012"/>
                </a:solidFill>
              </a:rPr>
              <a:t>1</a:t>
            </a:r>
            <a:r>
              <a:rPr lang="en-US" dirty="0">
                <a:solidFill>
                  <a:srgbClr val="910012"/>
                </a:solidFill>
              </a:rPr>
              <a:t>)</a:t>
            </a:r>
            <a:r>
              <a:rPr lang="en-US" dirty="0" smtClean="0">
                <a:solidFill>
                  <a:srgbClr val="910012"/>
                </a:solidFill>
              </a:rPr>
              <a:t> </a:t>
            </a:r>
            <a:endParaRPr lang="en-US" dirty="0" smtClean="0">
              <a:solidFill>
                <a:srgbClr val="91001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10012"/>
                </a:solidFill>
              </a:rPr>
              <a:t>	</a:t>
            </a:r>
            <a:r>
              <a:rPr lang="en-US" dirty="0" smtClean="0">
                <a:solidFill>
                  <a:srgbClr val="910012"/>
                </a:solidFill>
              </a:rPr>
              <a:t>											Expected</a:t>
            </a:r>
          </a:p>
          <a:p>
            <a:pPr marL="0" indent="0">
              <a:buNone/>
            </a:pPr>
            <a:r>
              <a:rPr lang="en-US" dirty="0">
                <a:solidFill>
                  <a:srgbClr val="910012"/>
                </a:solidFill>
              </a:rPr>
              <a:t>	</a:t>
            </a:r>
            <a:r>
              <a:rPr lang="en-US" dirty="0" smtClean="0">
                <a:solidFill>
                  <a:srgbClr val="910012"/>
                </a:solidFill>
              </a:rPr>
              <a:t>											Distribution	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  <a:p>
            <a:endParaRPr lang="en-US" dirty="0"/>
          </a:p>
        </p:txBody>
      </p:sp>
      <p:pic>
        <p:nvPicPr>
          <p:cNvPr id="6" name="Picture 5" descr="Screen Shot 2015-05-20 at 5.29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" y="4114574"/>
            <a:ext cx="5486400" cy="2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Computing Actual Trend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Race </a:t>
            </a:r>
            <a:r>
              <a:rPr lang="en-US" dirty="0" smtClean="0"/>
              <a:t>vs. AVG(capital-gain)</a:t>
            </a:r>
          </a:p>
          <a:p>
            <a:pPr marL="0" indent="0">
              <a:buNone/>
            </a:pPr>
            <a:r>
              <a:rPr lang="en-US" i="1" baseline="-25000" dirty="0" smtClean="0"/>
              <a:t>Target Trend</a:t>
            </a:r>
            <a:endParaRPr lang="en-US" i="1" baseline="-25000" dirty="0"/>
          </a:p>
          <a:p>
            <a:pPr marL="0" indent="0">
              <a:buNone/>
            </a:pPr>
            <a:r>
              <a:rPr lang="en-US" dirty="0" smtClean="0"/>
              <a:t>SELECT </a:t>
            </a:r>
            <a:r>
              <a:rPr lang="en-US" dirty="0" smtClean="0">
                <a:solidFill>
                  <a:srgbClr val="910012"/>
                </a:solidFill>
              </a:rPr>
              <a:t>race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910012"/>
                </a:solidFill>
              </a:rPr>
              <a:t>AVG(capital-gain)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910012"/>
                </a:solidFill>
              </a:rPr>
              <a:t>census</a:t>
            </a:r>
            <a:r>
              <a:rPr lang="en-US" i="1" baseline="-25000" dirty="0" smtClean="0"/>
              <a:t> </a:t>
            </a:r>
            <a:r>
              <a:rPr lang="en-US" dirty="0" smtClean="0"/>
              <a:t>GROUP BY </a:t>
            </a:r>
            <a:r>
              <a:rPr lang="en-US" dirty="0" smtClean="0">
                <a:solidFill>
                  <a:srgbClr val="910012"/>
                </a:solidFill>
              </a:rPr>
              <a:t>race </a:t>
            </a:r>
            <a:r>
              <a:rPr lang="en-US" dirty="0" smtClean="0"/>
              <a:t>WHERE</a:t>
            </a:r>
            <a:r>
              <a:rPr lang="en-US" dirty="0" smtClean="0">
                <a:solidFill>
                  <a:srgbClr val="910012"/>
                </a:solidFill>
              </a:rPr>
              <a:t> </a:t>
            </a:r>
            <a:r>
              <a:rPr lang="en-US" u="sng" dirty="0" smtClean="0">
                <a:solidFill>
                  <a:srgbClr val="910012"/>
                </a:solidFill>
              </a:rPr>
              <a:t>marital-status=</a:t>
            </a:r>
            <a:r>
              <a:rPr lang="en-US" u="sng" dirty="0" smtClean="0">
                <a:solidFill>
                  <a:srgbClr val="910012"/>
                </a:solidFill>
              </a:rPr>
              <a:t>‘unmarried</a:t>
            </a:r>
            <a:r>
              <a:rPr lang="en-US" u="sng" dirty="0" smtClean="0">
                <a:solidFill>
                  <a:srgbClr val="910012"/>
                </a:solidFill>
              </a:rPr>
              <a:t>’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10012"/>
                </a:solidFill>
              </a:rPr>
              <a:t>												</a:t>
            </a:r>
            <a:r>
              <a:rPr lang="en-US" i="1" dirty="0" smtClean="0">
                <a:solidFill>
                  <a:srgbClr val="910012"/>
                </a:solidFill>
              </a:rPr>
              <a:t>P</a:t>
            </a:r>
            <a:r>
              <a:rPr lang="en-US" dirty="0">
                <a:solidFill>
                  <a:srgbClr val="910012"/>
                </a:solidFill>
              </a:rPr>
              <a:t>(</a:t>
            </a:r>
            <a:r>
              <a:rPr lang="en-US" i="1" dirty="0" smtClean="0">
                <a:solidFill>
                  <a:srgbClr val="910012"/>
                </a:solidFill>
              </a:rPr>
              <a:t>V</a:t>
            </a:r>
            <a:r>
              <a:rPr lang="en-US" i="1" baseline="-25000" dirty="0" smtClean="0">
                <a:solidFill>
                  <a:srgbClr val="910012"/>
                </a:solidFill>
              </a:rPr>
              <a:t>2</a:t>
            </a:r>
            <a:r>
              <a:rPr lang="en-US" dirty="0">
                <a:solidFill>
                  <a:srgbClr val="910012"/>
                </a:solidFill>
              </a:rPr>
              <a:t>)</a:t>
            </a:r>
            <a:endParaRPr lang="en-US" dirty="0" smtClean="0">
              <a:solidFill>
                <a:srgbClr val="91001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10012"/>
                </a:solidFill>
              </a:rPr>
              <a:t>	</a:t>
            </a:r>
            <a:r>
              <a:rPr lang="en-US" dirty="0" smtClean="0">
                <a:solidFill>
                  <a:srgbClr val="910012"/>
                </a:solidFill>
              </a:rPr>
              <a:t>											Actual</a:t>
            </a:r>
          </a:p>
          <a:p>
            <a:pPr marL="0" indent="0">
              <a:buNone/>
            </a:pPr>
            <a:r>
              <a:rPr lang="en-US" dirty="0">
                <a:solidFill>
                  <a:srgbClr val="910012"/>
                </a:solidFill>
              </a:rPr>
              <a:t>	</a:t>
            </a:r>
            <a:r>
              <a:rPr lang="en-US" dirty="0" smtClean="0">
                <a:solidFill>
                  <a:srgbClr val="910012"/>
                </a:solidFill>
              </a:rPr>
              <a:t>											Distribution	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  <a:p>
            <a:endParaRPr lang="en-US" dirty="0"/>
          </a:p>
        </p:txBody>
      </p:sp>
      <p:pic>
        <p:nvPicPr>
          <p:cNvPr id="5" name="Picture 4" descr="Screen Shot 2015-05-20 at 5.28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" y="4201298"/>
            <a:ext cx="5486400" cy="24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Computing Utility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910012"/>
                </a:solidFill>
              </a:rPr>
              <a:t>U </a:t>
            </a:r>
            <a:r>
              <a:rPr lang="en-US" sz="4000" b="1" dirty="0" smtClean="0">
                <a:solidFill>
                  <a:srgbClr val="910012"/>
                </a:solidFill>
              </a:rPr>
              <a:t>= </a:t>
            </a:r>
            <a:r>
              <a:rPr lang="en-US" sz="4000" b="1" dirty="0" smtClean="0">
                <a:solidFill>
                  <a:srgbClr val="910012"/>
                </a:solidFill>
              </a:rPr>
              <a:t>D</a:t>
            </a:r>
            <a:r>
              <a:rPr lang="en-US" sz="4000" b="1" dirty="0">
                <a:solidFill>
                  <a:srgbClr val="910012"/>
                </a:solidFill>
              </a:rPr>
              <a:t>[</a:t>
            </a:r>
            <a:r>
              <a:rPr lang="en-US" sz="4000" b="1" dirty="0" smtClean="0">
                <a:solidFill>
                  <a:srgbClr val="910012"/>
                </a:solidFill>
              </a:rPr>
              <a:t>P(</a:t>
            </a:r>
            <a:r>
              <a:rPr lang="en-US" sz="4000" b="1" i="1" dirty="0" smtClean="0">
                <a:solidFill>
                  <a:srgbClr val="910012"/>
                </a:solidFill>
              </a:rPr>
              <a:t>V</a:t>
            </a:r>
            <a:r>
              <a:rPr lang="en-US" sz="4000" b="1" i="1" baseline="-25000" dirty="0" smtClean="0">
                <a:solidFill>
                  <a:srgbClr val="910012"/>
                </a:solidFill>
              </a:rPr>
              <a:t>1</a:t>
            </a:r>
            <a:r>
              <a:rPr lang="en-US" sz="4000" b="1" dirty="0">
                <a:solidFill>
                  <a:srgbClr val="910012"/>
                </a:solidFill>
              </a:rPr>
              <a:t>)</a:t>
            </a:r>
            <a:r>
              <a:rPr lang="en-US" sz="4000" b="1" dirty="0" smtClean="0">
                <a:solidFill>
                  <a:srgbClr val="910012"/>
                </a:solidFill>
              </a:rPr>
              <a:t> </a:t>
            </a:r>
            <a:r>
              <a:rPr lang="en-US" sz="4000" b="1" dirty="0" smtClean="0">
                <a:solidFill>
                  <a:srgbClr val="910012"/>
                </a:solidFill>
              </a:rPr>
              <a:t>, </a:t>
            </a:r>
            <a:r>
              <a:rPr lang="en-US" sz="4000" b="1" dirty="0" smtClean="0">
                <a:solidFill>
                  <a:srgbClr val="910012"/>
                </a:solidFill>
              </a:rPr>
              <a:t>P</a:t>
            </a:r>
            <a:r>
              <a:rPr lang="en-US" sz="4000" b="1" dirty="0">
                <a:solidFill>
                  <a:srgbClr val="910012"/>
                </a:solidFill>
              </a:rPr>
              <a:t>(</a:t>
            </a:r>
            <a:r>
              <a:rPr lang="en-US" sz="4000" b="1" i="1" dirty="0" smtClean="0">
                <a:solidFill>
                  <a:srgbClr val="910012"/>
                </a:solidFill>
              </a:rPr>
              <a:t>V</a:t>
            </a:r>
            <a:r>
              <a:rPr lang="en-US" sz="4000" b="1" i="1" baseline="-25000" dirty="0" smtClean="0">
                <a:solidFill>
                  <a:srgbClr val="910012"/>
                </a:solidFill>
              </a:rPr>
              <a:t>2</a:t>
            </a:r>
            <a:r>
              <a:rPr lang="en-US" sz="4000" b="1" dirty="0" smtClean="0">
                <a:solidFill>
                  <a:srgbClr val="910012"/>
                </a:solidFill>
              </a:rPr>
              <a:t>)</a:t>
            </a:r>
            <a:r>
              <a:rPr lang="en-US" sz="4000" b="1" dirty="0">
                <a:solidFill>
                  <a:srgbClr val="910012"/>
                </a:solidFill>
              </a:rPr>
              <a:t>]</a:t>
            </a:r>
            <a:endParaRPr lang="en-US" b="1" dirty="0" smtClean="0">
              <a:solidFill>
                <a:srgbClr val="91001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EMD, L2 etc.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  <a:p>
            <a:endParaRPr lang="en-US" dirty="0"/>
          </a:p>
        </p:txBody>
      </p:sp>
      <p:pic>
        <p:nvPicPr>
          <p:cNvPr id="4" name="Picture 3" descr="Screen Shot 2015-05-20 at 5.28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7" y="2277666"/>
            <a:ext cx="6400800" cy="2804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37480" y="2617734"/>
            <a:ext cx="609027" cy="2323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Actual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742457" y="2855326"/>
            <a:ext cx="815912" cy="2323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Expected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190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1"/>
                </a:solidFill>
              </a:rPr>
              <a:t>Low Utility Visualization</a:t>
            </a:r>
            <a:endParaRPr lang="en-US" dirty="0"/>
          </a:p>
        </p:txBody>
      </p:sp>
      <p:pic>
        <p:nvPicPr>
          <p:cNvPr id="8" name="Picture 7" descr="Screen Shot 2015-05-20 at 5.28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" y="1889726"/>
            <a:ext cx="8696899" cy="3810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94335" y="2199514"/>
            <a:ext cx="897249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Actual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965739" y="2588539"/>
            <a:ext cx="1296365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Expected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004566" y="2834589"/>
            <a:ext cx="897249" cy="6343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685563" y="3779452"/>
            <a:ext cx="482822" cy="3065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725567" y="3928649"/>
            <a:ext cx="482822" cy="4858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946671" y="3411796"/>
            <a:ext cx="482822" cy="9717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" name="Picture 2" descr="Screen Shot 2015-05-20 at 6.35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1" y="4430012"/>
            <a:ext cx="355600" cy="393700"/>
          </a:xfrm>
          <a:prstGeom prst="rect">
            <a:avLst/>
          </a:prstGeom>
        </p:spPr>
      </p:pic>
      <p:pic>
        <p:nvPicPr>
          <p:cNvPr id="15" name="Picture 14" descr="Screen Shot 2015-05-20 at 6.35.5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2571082" y="2834589"/>
            <a:ext cx="1422536" cy="483850"/>
          </a:xfrm>
          <a:prstGeom prst="rect">
            <a:avLst/>
          </a:prstGeom>
        </p:spPr>
      </p:pic>
      <p:pic>
        <p:nvPicPr>
          <p:cNvPr id="16" name="Picture 15" descr="Screen Shot 2015-05-20 at 6.35.5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54073" y="3553229"/>
            <a:ext cx="927100" cy="406400"/>
          </a:xfrm>
          <a:prstGeom prst="rect">
            <a:avLst/>
          </a:prstGeom>
        </p:spPr>
      </p:pic>
      <p:pic>
        <p:nvPicPr>
          <p:cNvPr id="17" name="Picture 16" descr="Screen Shot 2015-05-20 at 6.35.5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6042805" y="3988114"/>
            <a:ext cx="1422536" cy="483850"/>
          </a:xfrm>
          <a:prstGeom prst="rect">
            <a:avLst/>
          </a:prstGeom>
        </p:spPr>
      </p:pic>
      <p:pic>
        <p:nvPicPr>
          <p:cNvPr id="18" name="Picture 17" descr="Screen Shot 2015-05-20 at 6.35.58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5041743" y="3990609"/>
            <a:ext cx="1422536" cy="4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5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40011"/>
                </a:solidFill>
              </a:rPr>
              <a:t>High Utility Visualization</a:t>
            </a:r>
            <a:endParaRPr lang="en-US" dirty="0"/>
          </a:p>
        </p:txBody>
      </p:sp>
      <p:pic>
        <p:nvPicPr>
          <p:cNvPr id="9" name="Picture 8" descr="Screen Shot 2015-05-20 at 5.2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" y="1889726"/>
            <a:ext cx="8696899" cy="38104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4335" y="2199514"/>
            <a:ext cx="897249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Actual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965739" y="2588539"/>
            <a:ext cx="1296365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Expected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62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Data Visualizations</a:t>
            </a:r>
            <a:endParaRPr sz="5600" dirty="0"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4040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sz="2800" dirty="0"/>
              <a:t>Data </a:t>
            </a:r>
            <a:r>
              <a:rPr lang="en-US" sz="2800" dirty="0" smtClean="0"/>
              <a:t>a</a:t>
            </a:r>
            <a:r>
              <a:rPr sz="2800" dirty="0" smtClean="0"/>
              <a:t>nalyst </a:t>
            </a:r>
            <a:r>
              <a:rPr sz="2800" dirty="0"/>
              <a:t>studying </a:t>
            </a:r>
            <a:r>
              <a:rPr lang="en-US" sz="2800" dirty="0" smtClean="0"/>
              <a:t>c</a:t>
            </a:r>
            <a:r>
              <a:rPr sz="2800" dirty="0" smtClean="0"/>
              <a:t>ensus </a:t>
            </a:r>
            <a:r>
              <a:rPr sz="2800" dirty="0" smtClean="0"/>
              <a:t>data</a:t>
            </a:r>
            <a:endParaRPr lang="en-US" sz="2800" dirty="0" smtClean="0"/>
          </a:p>
          <a:p>
            <a:pPr lvl="0">
              <a:defRPr sz="1800"/>
            </a:pPr>
            <a:r>
              <a:rPr lang="en-US" sz="2800" dirty="0" smtClean="0">
                <a:solidFill>
                  <a:srgbClr val="000000"/>
                </a:solidFill>
              </a:rPr>
              <a:t>age</a:t>
            </a:r>
            <a:r>
              <a:rPr lang="en-US" sz="2800" dirty="0">
                <a:solidFill>
                  <a:srgbClr val="000000"/>
                </a:solidFill>
              </a:rPr>
              <a:t>, education, marital-status, sex, race, income, hours-worked etc</a:t>
            </a:r>
            <a:r>
              <a:rPr lang="en-US" sz="2800" i="1" dirty="0">
                <a:solidFill>
                  <a:srgbClr val="000000"/>
                </a:solidFill>
              </a:rPr>
              <a:t>.</a:t>
            </a:r>
          </a:p>
          <a:p>
            <a:pPr marL="857250" lvl="1" indent="-457200"/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= # attributes in table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>
              <a:defRPr sz="1800"/>
            </a:pPr>
            <a:endParaRPr sz="2800" dirty="0"/>
          </a:p>
          <a:p>
            <a:pPr lvl="0">
              <a:defRPr sz="1800"/>
            </a:pPr>
            <a:r>
              <a:rPr lang="en-US" sz="2800" dirty="0" smtClean="0"/>
              <a:t>Task: </a:t>
            </a:r>
            <a:r>
              <a:rPr sz="2800" dirty="0" smtClean="0"/>
              <a:t>Compare </a:t>
            </a:r>
            <a:r>
              <a:rPr lang="en-US" sz="2800" dirty="0" smtClean="0"/>
              <a:t>on various socioeconomic </a:t>
            </a:r>
            <a:r>
              <a:rPr lang="en-US" sz="2800" dirty="0" smtClean="0"/>
              <a:t>indicators, </a:t>
            </a:r>
            <a:r>
              <a:rPr lang="en-US" sz="2800" dirty="0" smtClean="0">
                <a:solidFill>
                  <a:srgbClr val="800000"/>
                </a:solidFill>
              </a:rPr>
              <a:t>unmarried adults </a:t>
            </a:r>
            <a:r>
              <a:rPr sz="2800" dirty="0" smtClean="0"/>
              <a:t>vs</a:t>
            </a:r>
            <a:r>
              <a:rPr sz="2800" dirty="0"/>
              <a:t>. </a:t>
            </a:r>
            <a:r>
              <a:rPr lang="en-US" sz="2800" dirty="0" smtClean="0">
                <a:solidFill>
                  <a:srgbClr val="0000FF"/>
                </a:solidFill>
              </a:rPr>
              <a:t>all adults</a:t>
            </a:r>
          </a:p>
          <a:p>
            <a:pPr marL="0" lvl="0" indent="0">
              <a:buNone/>
              <a:defRPr sz="1800"/>
            </a:pPr>
            <a:endParaRPr sz="2800" dirty="0">
              <a:solidFill>
                <a:srgbClr val="800000"/>
              </a:solidFill>
            </a:endParaRPr>
          </a:p>
          <a:p>
            <a:pPr marL="0" lvl="0" indent="0">
              <a:buNone/>
              <a:defRPr sz="1800"/>
            </a:pPr>
            <a:endParaRPr lang="en-US" sz="2800" dirty="0" smtClean="0"/>
          </a:p>
          <a:p>
            <a:pPr marL="0" lvl="0" indent="0" algn="ctr">
              <a:buNone/>
              <a:defRPr sz="1800"/>
            </a:pPr>
            <a:r>
              <a:rPr sz="2800" dirty="0" smtClean="0"/>
              <a:t>1st </a:t>
            </a:r>
            <a:r>
              <a:rPr sz="2800" dirty="0"/>
              <a:t>step in data analysis: </a:t>
            </a:r>
            <a:r>
              <a:rPr sz="28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visualization</a:t>
            </a:r>
            <a:r>
              <a:rPr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49365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SeeDB</a:t>
            </a:r>
            <a:r>
              <a:rPr lang="en-US" dirty="0" smtClean="0"/>
              <a:t> opts for deviation from a reference as a utility metric. What else could we use?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777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Utility Metric: 5 axes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Data characteristics</a:t>
            </a:r>
          </a:p>
          <a:p>
            <a:pPr lvl="0">
              <a:defRPr sz="1800"/>
            </a:pPr>
            <a:r>
              <a:rPr sz="2500" dirty="0"/>
              <a:t>Task or Insight</a:t>
            </a:r>
          </a:p>
          <a:p>
            <a:pPr lvl="0">
              <a:defRPr sz="1800"/>
            </a:pPr>
            <a:r>
              <a:rPr sz="2500" dirty="0"/>
              <a:t>Semantics and Domain Knowledge</a:t>
            </a:r>
          </a:p>
          <a:p>
            <a:pPr lvl="0">
              <a:defRPr sz="1800"/>
            </a:pPr>
            <a:r>
              <a:rPr sz="2500" dirty="0"/>
              <a:t>Visual Ease of Understanding</a:t>
            </a:r>
          </a:p>
          <a:p>
            <a:pPr lvl="0">
              <a:defRPr sz="1800"/>
            </a:pPr>
            <a:r>
              <a:rPr sz="2500" dirty="0"/>
              <a:t>User Preference</a:t>
            </a:r>
          </a:p>
        </p:txBody>
      </p:sp>
      <p:sp>
        <p:nvSpPr>
          <p:cNvPr id="351" name="Shape 351"/>
          <p:cNvSpPr/>
          <p:nvPr/>
        </p:nvSpPr>
        <p:spPr>
          <a:xfrm flipH="1">
            <a:off x="4195475" y="1820158"/>
            <a:ext cx="610176" cy="536025"/>
          </a:xfrm>
          <a:prstGeom prst="rightArrow">
            <a:avLst>
              <a:gd name="adj1" fmla="val 32000"/>
              <a:gd name="adj2" fmla="val 72905"/>
            </a:avLst>
          </a:prstGeom>
          <a:solidFill>
            <a:srgbClr val="1F78B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940230" y="1934281"/>
            <a:ext cx="1410643" cy="307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 b="1"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>
                <a:latin typeface="+mn-lt"/>
              </a:rPr>
              <a:t>Current Work</a:t>
            </a:r>
          </a:p>
        </p:txBody>
      </p:sp>
      <p:sp>
        <p:nvSpPr>
          <p:cNvPr id="353" name="Shape 353"/>
          <p:cNvSpPr/>
          <p:nvPr/>
        </p:nvSpPr>
        <p:spPr>
          <a:xfrm>
            <a:off x="4074093" y="1859745"/>
            <a:ext cx="442638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latin typeface="+mn-lt"/>
              </a:rPr>
              <a:t>Maximize Surprise (via deviation)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595160" y="2628140"/>
            <a:ext cx="339481" cy="1232334"/>
          </a:xfrm>
          <a:prstGeom prst="rightBrace">
            <a:avLst>
              <a:gd name="adj1" fmla="val 3426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353"/>
          <p:cNvSpPr/>
          <p:nvPr/>
        </p:nvSpPr>
        <p:spPr>
          <a:xfrm>
            <a:off x="6059325" y="3018302"/>
            <a:ext cx="2881770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500" dirty="0" smtClean="0">
                <a:latin typeface="+mn-lt"/>
              </a:rPr>
              <a:t>Not </a:t>
            </a:r>
            <a:r>
              <a:rPr lang="en-US" sz="2500" dirty="0" smtClean="0">
                <a:latin typeface="+mn-lt"/>
              </a:rPr>
              <a:t>the</a:t>
            </a:r>
            <a:r>
              <a:rPr lang="en-US" sz="2500" dirty="0" smtClean="0">
                <a:latin typeface="+mn-lt"/>
              </a:rPr>
              <a:t> </a:t>
            </a:r>
            <a:r>
              <a:rPr lang="en-US" sz="2500" dirty="0" smtClean="0">
                <a:latin typeface="+mn-lt"/>
              </a:rPr>
              <a:t>current focus</a:t>
            </a:r>
            <a:endParaRPr sz="2500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635230" y="1697602"/>
            <a:ext cx="339481" cy="930537"/>
          </a:xfrm>
          <a:prstGeom prst="rightBrace">
            <a:avLst>
              <a:gd name="adj1" fmla="val 3426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7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 advAuto="0"/>
      <p:bldP spid="351" grpId="1" animBg="1" advAuto="0"/>
      <p:bldP spid="352" grpId="0" animBg="1" advAuto="0"/>
      <p:bldP spid="352" grpId="1" animBg="1" advAuto="0"/>
      <p:bldP spid="353" grpId="0" animBg="1" advAuto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not?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would a deviation-based metric not make sense?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87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body" idx="4294967295"/>
          </p:nvPr>
        </p:nvSpPr>
        <p:spPr>
          <a:xfrm>
            <a:off x="201760" y="1274968"/>
            <a:ext cx="8740480" cy="2629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  <a:defRPr sz="1800"/>
            </a:pPr>
            <a:r>
              <a:rPr lang="en-US" sz="2400" dirty="0" smtClean="0"/>
              <a:t>Across all (d, m, f), where</a:t>
            </a:r>
          </a:p>
          <a:p>
            <a:pPr marL="0" indent="0" algn="ctr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marL="0" indent="0" algn="ctr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V2 = SELECT d, f(m) FROM table WHERE reference GROUP BY d </a:t>
            </a:r>
            <a:endParaRPr lang="en-US" sz="2400" dirty="0"/>
          </a:p>
          <a:p>
            <a:pPr marL="0" lvl="0" indent="0"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lvl="0" indent="0">
              <a:buNone/>
              <a:defRPr sz="1800"/>
            </a:pPr>
            <a:endParaRPr lang="en-US" sz="2400" dirty="0">
              <a:solidFill>
                <a:srgbClr val="0000FF"/>
              </a:solidFill>
            </a:endParaRPr>
          </a:p>
          <a:p>
            <a:pPr marL="0" lvl="0" indent="0">
              <a:buNone/>
              <a:defRPr sz="1800"/>
            </a:pPr>
            <a:endParaRPr lang="en-US" sz="2400" dirty="0" smtClean="0"/>
          </a:p>
          <a:p>
            <a:pPr marL="0" lvl="0" indent="0">
              <a:buNone/>
              <a:defRPr sz="1800"/>
            </a:pPr>
            <a:endParaRPr lang="en-US" sz="2400" dirty="0"/>
          </a:p>
          <a:p>
            <a:pPr marL="0" lvl="0" indent="0">
              <a:buNone/>
              <a:defRPr sz="1800"/>
            </a:pPr>
            <a:r>
              <a:rPr sz="2800" dirty="0" smtClean="0"/>
              <a:t>Vi = (d: dimension, m: measure, f: aggregate)</a:t>
            </a:r>
            <a:endParaRPr lang="en-US" sz="2800" dirty="0" smtClean="0"/>
          </a:p>
          <a:p>
            <a:pPr marL="0" lvl="0" indent="0">
              <a:buNone/>
              <a:defRPr sz="1800"/>
            </a:pPr>
            <a:r>
              <a:rPr lang="en-US" sz="2800" dirty="0" smtClean="0"/>
              <a:t>10s of dimensions, 10s of measures, handful of </a:t>
            </a:r>
            <a:r>
              <a:rPr lang="en-US" sz="2800" dirty="0" smtClean="0"/>
              <a:t>aggregates</a:t>
            </a:r>
          </a:p>
          <a:p>
            <a:pPr marL="0" lvl="0" indent="0">
              <a:buNone/>
              <a:defRPr sz="1800"/>
            </a:pPr>
            <a:r>
              <a:rPr lang="en-US" sz="2800" dirty="0" smtClean="0"/>
              <a:t>2* d * m * f </a:t>
            </a:r>
            <a:endParaRPr sz="2800" dirty="0"/>
          </a:p>
          <a:p>
            <a:pPr marL="0" lvl="0" indent="0">
              <a:buNone/>
              <a:defRPr sz="1800"/>
            </a:pPr>
            <a:r>
              <a:rPr lang="en-US" sz="2800" dirty="0" smtClean="0">
                <a:sym typeface="Wingdings"/>
              </a:rPr>
              <a:t> </a:t>
            </a:r>
            <a:r>
              <a:rPr sz="2800" b="1" dirty="0" smtClean="0"/>
              <a:t>100s </a:t>
            </a:r>
            <a:r>
              <a:rPr sz="2800" b="1" dirty="0"/>
              <a:t>of </a:t>
            </a:r>
            <a:r>
              <a:rPr sz="2800" b="1" dirty="0" smtClean="0"/>
              <a:t>queries</a:t>
            </a:r>
            <a:r>
              <a:rPr lang="en-US" sz="2800" b="1" dirty="0" smtClean="0"/>
              <a:t> for a single user task!</a:t>
            </a:r>
            <a:endParaRPr lang="en-US" sz="2800" dirty="0"/>
          </a:p>
          <a:p>
            <a:pPr marL="0" lvl="0" indent="0">
              <a:buNone/>
              <a:defRPr sz="1800"/>
            </a:pPr>
            <a:endParaRPr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0547" y="2827344"/>
            <a:ext cx="721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 </a:t>
            </a:r>
            <a:r>
              <a:rPr lang="en-US" sz="2800" dirty="0" smtClean="0">
                <a:solidFill>
                  <a:srgbClr val="0000FF"/>
                </a:solidFill>
              </a:rPr>
              <a:t>return </a:t>
            </a:r>
            <a:r>
              <a:rPr lang="en-US" sz="2800" i="1" dirty="0" smtClean="0">
                <a:solidFill>
                  <a:srgbClr val="0000FF"/>
                </a:solidFill>
              </a:rPr>
              <a:t>k </a:t>
            </a:r>
            <a:r>
              <a:rPr lang="en-US" sz="2800" dirty="0" smtClean="0">
                <a:solidFill>
                  <a:srgbClr val="0000FF"/>
                </a:solidFill>
              </a:rPr>
              <a:t>best utility visualizations (d, m, f),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smtClean="0"/>
              <a:t>those with largest D[V1, V2])</a:t>
            </a:r>
            <a:endParaRPr lang="en-US" sz="2800" dirty="0"/>
          </a:p>
        </p:txBody>
      </p:sp>
      <p:sp>
        <p:nvSpPr>
          <p:cNvPr id="12" name="Shape 3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n-US" sz="4800" dirty="0" smtClean="0"/>
              <a:t>Problem Statement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57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body" idx="4294967295"/>
          </p:nvPr>
        </p:nvSpPr>
        <p:spPr>
          <a:xfrm>
            <a:off x="201760" y="1274968"/>
            <a:ext cx="8740480" cy="2629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  <a:defRPr sz="1800"/>
            </a:pPr>
            <a:r>
              <a:rPr lang="en-US" sz="2400" dirty="0" smtClean="0"/>
              <a:t>Across all (d, m, f), where</a:t>
            </a:r>
          </a:p>
          <a:p>
            <a:pPr marL="0" indent="0" algn="ctr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marL="0" indent="0" algn="ctr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V2 = SELECT d, f(m) FROM table WHERE reference GROUP BY d </a:t>
            </a:r>
            <a:endParaRPr lang="en-US" sz="2400" dirty="0"/>
          </a:p>
          <a:p>
            <a:pPr marL="0" lvl="0" indent="0"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lvl="0" indent="0">
              <a:buNone/>
              <a:defRPr sz="1800"/>
            </a:pPr>
            <a:endParaRPr lang="en-US" sz="2400" dirty="0">
              <a:solidFill>
                <a:srgbClr val="0000FF"/>
              </a:solidFill>
            </a:endParaRPr>
          </a:p>
          <a:p>
            <a:pPr marL="0" lvl="0" indent="0">
              <a:buNone/>
              <a:defRPr sz="1800"/>
            </a:pPr>
            <a:endParaRPr lang="en-US" sz="2400" dirty="0" smtClean="0"/>
          </a:p>
          <a:p>
            <a:pPr marL="0" lvl="0" indent="0">
              <a:buNone/>
              <a:defRPr sz="1800"/>
            </a:pPr>
            <a:endParaRPr lang="en-US" sz="2400" dirty="0"/>
          </a:p>
          <a:p>
            <a:pPr marL="0" lvl="0" indent="0">
              <a:buNone/>
              <a:defRPr sz="1800"/>
            </a:pPr>
            <a:r>
              <a:rPr sz="2800" dirty="0" smtClean="0"/>
              <a:t>Vi = (d: dimension, m: measure, f: aggregate)</a:t>
            </a:r>
            <a:endParaRPr lang="en-US" sz="2800" dirty="0" smtClean="0"/>
          </a:p>
          <a:p>
            <a:pPr marL="0" lvl="0" indent="0">
              <a:buNone/>
              <a:defRPr sz="1800"/>
            </a:pPr>
            <a:r>
              <a:rPr lang="en-US" sz="2800" dirty="0" smtClean="0"/>
              <a:t>10s of dimensions, 10s of measures, handful of </a:t>
            </a:r>
            <a:r>
              <a:rPr lang="en-US" sz="2800" dirty="0" smtClean="0"/>
              <a:t>aggregates</a:t>
            </a:r>
          </a:p>
          <a:p>
            <a:pPr marL="0" lvl="0" indent="0">
              <a:buNone/>
              <a:defRPr sz="1800"/>
            </a:pPr>
            <a:r>
              <a:rPr lang="en-US" sz="2800" dirty="0" smtClean="0"/>
              <a:t>2* d * m * f </a:t>
            </a:r>
            <a:endParaRPr sz="2800" dirty="0"/>
          </a:p>
          <a:p>
            <a:pPr lvl="0">
              <a:buFont typeface="Wingdings" charset="0"/>
              <a:buChar char="è"/>
              <a:defRPr sz="1800"/>
            </a:pPr>
            <a:r>
              <a:rPr sz="2800" b="1" dirty="0" smtClean="0"/>
              <a:t>100s </a:t>
            </a:r>
            <a:r>
              <a:rPr sz="2800" b="1" dirty="0"/>
              <a:t>of </a:t>
            </a:r>
            <a:r>
              <a:rPr sz="2800" b="1" dirty="0" smtClean="0"/>
              <a:t>queries</a:t>
            </a:r>
            <a:r>
              <a:rPr lang="en-US" sz="2800" b="1" dirty="0" smtClean="0"/>
              <a:t> for a single user task</a:t>
            </a:r>
            <a:r>
              <a:rPr lang="en-US" sz="2800" b="1" dirty="0" smtClean="0"/>
              <a:t>!</a:t>
            </a:r>
          </a:p>
          <a:p>
            <a:pPr lvl="0">
              <a:buFont typeface="Wingdings" charset="0"/>
              <a:buChar char="è"/>
              <a:defRPr sz="1800"/>
            </a:pPr>
            <a:r>
              <a:rPr lang="en-US" sz="2800" b="1" dirty="0" smtClean="0"/>
              <a:t>Can be even larger. How?</a:t>
            </a:r>
            <a:endParaRPr lang="en-US" sz="2800" dirty="0"/>
          </a:p>
          <a:p>
            <a:pPr marL="0" lvl="0" indent="0">
              <a:buNone/>
              <a:defRPr sz="1800"/>
            </a:pPr>
            <a:endParaRPr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0547" y="2827344"/>
            <a:ext cx="721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 </a:t>
            </a:r>
            <a:r>
              <a:rPr lang="en-US" sz="2800" dirty="0" smtClean="0">
                <a:solidFill>
                  <a:srgbClr val="0000FF"/>
                </a:solidFill>
              </a:rPr>
              <a:t>return </a:t>
            </a:r>
            <a:r>
              <a:rPr lang="en-US" sz="2800" i="1" dirty="0" smtClean="0">
                <a:solidFill>
                  <a:srgbClr val="0000FF"/>
                </a:solidFill>
              </a:rPr>
              <a:t>k </a:t>
            </a:r>
            <a:r>
              <a:rPr lang="en-US" sz="2800" dirty="0" smtClean="0">
                <a:solidFill>
                  <a:srgbClr val="0000FF"/>
                </a:solidFill>
              </a:rPr>
              <a:t>best utility visualizations (d, m, f),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smtClean="0"/>
              <a:t>those with largest D[V1, V2])</a:t>
            </a:r>
            <a:endParaRPr lang="en-US" sz="2800" dirty="0"/>
          </a:p>
        </p:txBody>
      </p:sp>
      <p:sp>
        <p:nvSpPr>
          <p:cNvPr id="12" name="Shape 3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n-US" sz="4800" dirty="0" smtClean="0"/>
              <a:t>Problem Statement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83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48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en-US" sz="4800" dirty="0" smtClean="0"/>
              <a:t>Even larger space of queries</a:t>
            </a:r>
            <a:endParaRPr lang="en-US" sz="4800" dirty="0"/>
          </a:p>
        </p:txBody>
      </p:sp>
      <p:sp>
        <p:nvSpPr>
          <p:cNvPr id="3" name="Shape 349"/>
          <p:cNvSpPr txBox="1">
            <a:spLocks/>
          </p:cNvSpPr>
          <p:nvPr/>
        </p:nvSpPr>
        <p:spPr>
          <a:xfrm>
            <a:off x="457200" y="1600201"/>
            <a:ext cx="8229600" cy="22602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800" dirty="0" smtClean="0"/>
              <a:t>Binning</a:t>
            </a:r>
          </a:p>
          <a:p>
            <a:pPr>
              <a:defRPr sz="1800"/>
            </a:pPr>
            <a:r>
              <a:rPr lang="en-US" sz="2800" dirty="0" smtClean="0"/>
              <a:t>3 dimensional or 4 dimensional visualizations</a:t>
            </a:r>
          </a:p>
          <a:p>
            <a:pPr>
              <a:defRPr sz="1800"/>
            </a:pPr>
            <a:r>
              <a:rPr lang="en-US" sz="2800" dirty="0" smtClean="0"/>
              <a:t>Scatterplot or map visualizations</a:t>
            </a:r>
          </a:p>
          <a:p>
            <a:pPr>
              <a:defRPr sz="1800"/>
            </a:pPr>
            <a:r>
              <a:rPr lang="en-US" sz="2800" dirty="0" smtClean="0"/>
              <a:t>…</a:t>
            </a:r>
          </a:p>
          <a:p>
            <a:pPr>
              <a:defRPr sz="1800"/>
            </a:pPr>
            <a:endParaRPr lang="en-US" sz="2800" dirty="0"/>
          </a:p>
          <a:p>
            <a:pPr>
              <a:defRPr sz="1800"/>
            </a:pPr>
            <a:endParaRPr lang="en-US" sz="2800" dirty="0" smtClean="0"/>
          </a:p>
          <a:p>
            <a:pPr marL="0" indent="0">
              <a:buNone/>
              <a:defRPr sz="1800"/>
            </a:pPr>
            <a:r>
              <a:rPr lang="en-US" sz="2800" dirty="0" smtClean="0"/>
              <a:t>For simplicity, let’s stick to the current set 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40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/>
        </p:nvSpPr>
        <p:spPr>
          <a:xfrm flipH="1" flipV="1">
            <a:off x="6529756" y="1063200"/>
            <a:ext cx="534456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7207064" y="416004"/>
            <a:ext cx="669344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lang="en-US" sz="2500" dirty="0" smtClean="0"/>
              <a:t>Task</a:t>
            </a:r>
            <a:endParaRPr sz="2500" dirty="0"/>
          </a:p>
        </p:txBody>
      </p:sp>
      <p:sp>
        <p:nvSpPr>
          <p:cNvPr id="421" name="Shape 421"/>
          <p:cNvSpPr/>
          <p:nvPr/>
        </p:nvSpPr>
        <p:spPr>
          <a:xfrm>
            <a:off x="2757098" y="595741"/>
            <a:ext cx="3629805" cy="892969"/>
          </a:xfrm>
          <a:prstGeom prst="rect">
            <a:avLst/>
          </a:prstGeom>
          <a:solidFill>
            <a:srgbClr val="1F78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Visualizations</a:t>
            </a:r>
          </a:p>
        </p:txBody>
      </p:sp>
      <p:sp>
        <p:nvSpPr>
          <p:cNvPr id="422" name="Shape 422"/>
          <p:cNvSpPr/>
          <p:nvPr/>
        </p:nvSpPr>
        <p:spPr>
          <a:xfrm>
            <a:off x="7168649" y="1285699"/>
            <a:ext cx="1848446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Utility Metric</a:t>
            </a:r>
          </a:p>
        </p:txBody>
      </p:sp>
      <p:sp>
        <p:nvSpPr>
          <p:cNvPr id="423" name="Shape 423"/>
          <p:cNvSpPr/>
          <p:nvPr/>
        </p:nvSpPr>
        <p:spPr>
          <a:xfrm>
            <a:off x="2757098" y="2518058"/>
            <a:ext cx="3629805" cy="892969"/>
          </a:xfrm>
          <a:prstGeom prst="rect">
            <a:avLst/>
          </a:prstGeom>
          <a:solidFill>
            <a:srgbClr val="5FC2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Queries (100s)</a:t>
            </a:r>
          </a:p>
        </p:txBody>
      </p:sp>
      <p:sp>
        <p:nvSpPr>
          <p:cNvPr id="424" name="Shape 424"/>
          <p:cNvSpPr/>
          <p:nvPr/>
        </p:nvSpPr>
        <p:spPr>
          <a:xfrm>
            <a:off x="4572000" y="1595089"/>
            <a:ext cx="1" cy="81659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2757098" y="4440376"/>
            <a:ext cx="3629805" cy="892969"/>
          </a:xfrm>
          <a:prstGeom prst="rect">
            <a:avLst/>
          </a:prstGeom>
          <a:solidFill>
            <a:srgbClr val="A391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Optimizer</a:t>
            </a:r>
          </a:p>
        </p:txBody>
      </p:sp>
      <p:sp>
        <p:nvSpPr>
          <p:cNvPr id="426" name="Shape 426"/>
          <p:cNvSpPr/>
          <p:nvPr/>
        </p:nvSpPr>
        <p:spPr>
          <a:xfrm>
            <a:off x="4575917" y="3521544"/>
            <a:ext cx="1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4728862" y="3521544"/>
            <a:ext cx="203187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4882388" y="3525562"/>
            <a:ext cx="401650" cy="80429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29" name="Shape 429"/>
          <p:cNvSpPr/>
          <p:nvPr/>
        </p:nvSpPr>
        <p:spPr>
          <a:xfrm flipH="1">
            <a:off x="3858347" y="3529479"/>
            <a:ext cx="411008" cy="79624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30" name="Shape 430"/>
          <p:cNvSpPr/>
          <p:nvPr/>
        </p:nvSpPr>
        <p:spPr>
          <a:xfrm flipH="1">
            <a:off x="4209079" y="3524225"/>
            <a:ext cx="214037" cy="80563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31" name="Shape 431"/>
          <p:cNvSpPr/>
          <p:nvPr/>
        </p:nvSpPr>
        <p:spPr>
          <a:xfrm flipV="1">
            <a:off x="3180309" y="1973841"/>
            <a:ext cx="1187828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834766" y="1746134"/>
            <a:ext cx="2200454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6280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Naïve Approach</a:t>
            </a:r>
            <a:endParaRPr sz="5600" dirty="0"/>
          </a:p>
        </p:txBody>
      </p:sp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xfrm>
            <a:off x="669727" y="2271891"/>
            <a:ext cx="7804547" cy="2134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  <a:defRPr sz="1800"/>
            </a:pPr>
            <a:r>
              <a:rPr lang="en-US" sz="2800" dirty="0" smtClean="0"/>
              <a:t>For each </a:t>
            </a:r>
            <a:r>
              <a:rPr lang="en-US" sz="2800" dirty="0" smtClean="0">
                <a:solidFill>
                  <a:srgbClr val="FF0000"/>
                </a:solidFill>
              </a:rPr>
              <a:t>(d, m, f) </a:t>
            </a:r>
            <a:r>
              <a:rPr lang="en-US" sz="2800" dirty="0" smtClean="0"/>
              <a:t>in sequence</a:t>
            </a:r>
          </a:p>
          <a:p>
            <a:pPr marL="0" lvl="0" indent="0">
              <a:buNone/>
              <a:defRPr sz="1800"/>
            </a:pPr>
            <a:r>
              <a:rPr lang="en-US" sz="2800" dirty="0"/>
              <a:t>	</a:t>
            </a:r>
            <a:r>
              <a:rPr lang="en-US" sz="2800" dirty="0" smtClean="0"/>
              <a:t>evaluate queries for V1 (target), V2 (reference)</a:t>
            </a:r>
          </a:p>
          <a:p>
            <a:pPr marL="0" lvl="0" indent="0">
              <a:buNone/>
              <a:defRPr sz="1800"/>
            </a:pPr>
            <a:r>
              <a:rPr lang="en-US" sz="2800" dirty="0"/>
              <a:t>	</a:t>
            </a:r>
            <a:r>
              <a:rPr lang="en-US" sz="2800" dirty="0" smtClean="0"/>
              <a:t>compute </a:t>
            </a:r>
            <a:r>
              <a:rPr lang="en-US" sz="2800" dirty="0" smtClean="0">
                <a:solidFill>
                  <a:srgbClr val="0000FF"/>
                </a:solidFill>
              </a:rPr>
              <a:t>D[V1, V2]</a:t>
            </a:r>
          </a:p>
          <a:p>
            <a:pPr marL="0" lvl="0" indent="0">
              <a:buNone/>
              <a:defRPr sz="1800"/>
            </a:pPr>
            <a:r>
              <a:rPr lang="en-US" sz="2800" dirty="0" smtClean="0"/>
              <a:t>Return the k (d, m, f) with largest D values</a:t>
            </a:r>
            <a:endParaRPr sz="2800" dirty="0"/>
          </a:p>
        </p:txBody>
      </p:sp>
      <p:sp>
        <p:nvSpPr>
          <p:cNvPr id="445" name="Shape 445"/>
          <p:cNvSpPr/>
          <p:nvPr/>
        </p:nvSpPr>
        <p:spPr>
          <a:xfrm>
            <a:off x="319570" y="1715114"/>
            <a:ext cx="7213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5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0369" y="5378209"/>
            <a:ext cx="39664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Too long!!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14288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Issues w/ Naïve Approach</a:t>
            </a:r>
            <a:endParaRPr sz="5600" dirty="0"/>
          </a:p>
        </p:txBody>
      </p:sp>
      <p:sp>
        <p:nvSpPr>
          <p:cNvPr id="437" name="Shape 437"/>
          <p:cNvSpPr>
            <a:spLocks noGrp="1"/>
          </p:cNvSpPr>
          <p:nvPr>
            <p:ph type="body" idx="1"/>
          </p:nvPr>
        </p:nvSpPr>
        <p:spPr>
          <a:xfrm>
            <a:off x="457200" y="2364069"/>
            <a:ext cx="6979511" cy="376209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endParaRPr sz="3600" dirty="0"/>
          </a:p>
          <a:p>
            <a:pPr lvl="0">
              <a:defRPr sz="1800"/>
            </a:pPr>
            <a:r>
              <a:rPr sz="3600" dirty="0"/>
              <a:t>Repeated processing of same </a:t>
            </a:r>
            <a:r>
              <a:rPr sz="3600" dirty="0" smtClean="0"/>
              <a:t>data</a:t>
            </a:r>
            <a:r>
              <a:rPr lang="en-US" sz="3600" dirty="0" smtClean="0"/>
              <a:t> in sequence across queries</a:t>
            </a:r>
            <a:endParaRPr sz="3600" dirty="0"/>
          </a:p>
          <a:p>
            <a:pPr lvl="0">
              <a:defRPr sz="1800"/>
            </a:pPr>
            <a:r>
              <a:rPr sz="3600" dirty="0"/>
              <a:t>Computation wasted on low-utility visualizations</a:t>
            </a:r>
          </a:p>
        </p:txBody>
      </p:sp>
      <p:sp>
        <p:nvSpPr>
          <p:cNvPr id="438" name="Shape 438"/>
          <p:cNvSpPr/>
          <p:nvPr/>
        </p:nvSpPr>
        <p:spPr>
          <a:xfrm>
            <a:off x="533108" y="2958389"/>
            <a:ext cx="6903603" cy="1197261"/>
          </a:xfrm>
          <a:prstGeom prst="roundRect">
            <a:avLst>
              <a:gd name="adj" fmla="val 6105"/>
            </a:avLst>
          </a:prstGeom>
          <a:ln w="50800">
            <a:solidFill>
              <a:srgbClr val="1F78B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7653434" y="3282615"/>
            <a:ext cx="1188399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/>
              <a:t>Sharing</a:t>
            </a:r>
          </a:p>
        </p:txBody>
      </p:sp>
      <p:sp>
        <p:nvSpPr>
          <p:cNvPr id="440" name="Shape 440"/>
          <p:cNvSpPr/>
          <p:nvPr/>
        </p:nvSpPr>
        <p:spPr>
          <a:xfrm>
            <a:off x="533108" y="4242186"/>
            <a:ext cx="6903603" cy="1215292"/>
          </a:xfrm>
          <a:prstGeom prst="roundRect">
            <a:avLst>
              <a:gd name="adj" fmla="val 12742"/>
            </a:avLst>
          </a:prstGeom>
          <a:ln w="50800">
            <a:solidFill>
              <a:srgbClr val="1F78B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7653434" y="4496261"/>
            <a:ext cx="1188399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Pruning</a:t>
            </a:r>
          </a:p>
        </p:txBody>
      </p:sp>
    </p:spTree>
    <p:extLst>
      <p:ext uri="{BB962C8B-B14F-4D97-AF65-F5344CB8AC3E}">
        <p14:creationId xmlns:p14="http://schemas.microsoft.com/office/powerpoint/2010/main" val="2188341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" grpId="0" animBg="1" advAuto="0"/>
      <p:bldP spid="439" grpId="0" animBg="1" advAuto="0"/>
      <p:bldP spid="440" grpId="0" animBg="1" advAuto="0"/>
      <p:bldP spid="441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Systems-level optimizations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visualization = 2 SQL queries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Latency &gt; 100s</a:t>
            </a:r>
          </a:p>
          <a:p>
            <a:r>
              <a:rPr lang="en-US" dirty="0" smtClean="0"/>
              <a:t>Minimize number of queries and scans</a:t>
            </a:r>
          </a:p>
          <a:p>
            <a:endParaRPr lang="en-US" dirty="0" smtClean="0"/>
          </a:p>
        </p:txBody>
      </p:sp>
      <p:pic>
        <p:nvPicPr>
          <p:cNvPr id="4" name="Picture 3" descr="baselines_by_vie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5" y="2223311"/>
            <a:ext cx="4335026" cy="30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0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3"/>
          <p:cNvGrpSpPr/>
          <p:nvPr/>
        </p:nvGrpSpPr>
        <p:grpSpPr>
          <a:xfrm>
            <a:off x="21140" y="22820"/>
            <a:ext cx="4464844" cy="3212708"/>
            <a:chOff x="0" y="0"/>
            <a:chExt cx="6350000" cy="4569183"/>
          </a:xfrm>
        </p:grpSpPr>
        <p:pic>
          <p:nvPicPr>
            <p:cNvPr id="53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4" y="1992848"/>
              <a:ext cx="676197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4" name="Group 114"/>
          <p:cNvGrpSpPr/>
          <p:nvPr/>
        </p:nvGrpSpPr>
        <p:grpSpPr>
          <a:xfrm>
            <a:off x="4613486" y="22819"/>
            <a:ext cx="4464844" cy="3212708"/>
            <a:chOff x="0" y="0"/>
            <a:chExt cx="6350000" cy="4569182"/>
          </a:xfrm>
        </p:grpSpPr>
        <p:pic>
          <p:nvPicPr>
            <p:cNvPr id="84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Group 145"/>
          <p:cNvGrpSpPr/>
          <p:nvPr/>
        </p:nvGrpSpPr>
        <p:grpSpPr>
          <a:xfrm>
            <a:off x="4613486" y="3389954"/>
            <a:ext cx="4464844" cy="3212708"/>
            <a:chOff x="0" y="0"/>
            <a:chExt cx="6350000" cy="4569182"/>
          </a:xfrm>
        </p:grpSpPr>
        <p:pic>
          <p:nvPicPr>
            <p:cNvPr id="115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6" name="Group 176"/>
          <p:cNvGrpSpPr/>
          <p:nvPr/>
        </p:nvGrpSpPr>
        <p:grpSpPr>
          <a:xfrm>
            <a:off x="21140" y="3389954"/>
            <a:ext cx="4464844" cy="3212708"/>
            <a:chOff x="0" y="0"/>
            <a:chExt cx="6350000" cy="4569182"/>
          </a:xfrm>
        </p:grpSpPr>
        <p:pic>
          <p:nvPicPr>
            <p:cNvPr id="146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Shape 177"/>
          <p:cNvSpPr/>
          <p:nvPr/>
        </p:nvSpPr>
        <p:spPr>
          <a:xfrm>
            <a:off x="1606094" y="1177748"/>
            <a:ext cx="6556181" cy="3570208"/>
          </a:xfrm>
          <a:prstGeom prst="rect">
            <a:avLst/>
          </a:pr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/>
            </a:lvl1pPr>
          </a:lstStyle>
          <a:p>
            <a:pPr lvl="0" algn="ctr">
              <a:defRPr sz="1800"/>
            </a:pPr>
            <a:r>
              <a:rPr lang="en-US" sz="3400" i="1" dirty="0" smtClean="0">
                <a:solidFill>
                  <a:srgbClr val="0000FF"/>
                </a:solidFill>
              </a:rPr>
              <a:t>Standard Visual Data Analysis Recipe:</a:t>
            </a:r>
          </a:p>
          <a:p>
            <a:pPr lvl="0">
              <a:defRPr sz="1800"/>
            </a:pPr>
            <a:endParaRPr lang="en-US" sz="3400" dirty="0" smtClean="0"/>
          </a:p>
          <a:p>
            <a:pPr lvl="0">
              <a:defRPr sz="1800"/>
            </a:pPr>
            <a:r>
              <a:rPr lang="en-US" sz="3400" dirty="0" smtClean="0"/>
              <a:t>Consider every combination of attributes</a:t>
            </a:r>
            <a:endParaRPr lang="en-US" sz="3400" dirty="0"/>
          </a:p>
          <a:p>
            <a:pPr marL="971550" lvl="1" indent="-514350">
              <a:buFont typeface="+mj-lt"/>
              <a:buAutoNum type="arabicPeriod"/>
              <a:defRPr sz="1800"/>
            </a:pPr>
            <a:r>
              <a:rPr lang="en-US" sz="3200" dirty="0" smtClean="0"/>
              <a:t>Generate a visualization</a:t>
            </a:r>
          </a:p>
          <a:p>
            <a:pPr marL="971550" lvl="1" indent="-514350">
              <a:buFont typeface="+mj-lt"/>
              <a:buAutoNum type="arabicPeriod"/>
              <a:defRPr sz="1800"/>
            </a:pPr>
            <a:r>
              <a:rPr lang="en-US" sz="3200" dirty="0" smtClean="0"/>
              <a:t>Compare </a:t>
            </a:r>
            <a:r>
              <a:rPr lang="en-US" sz="3200" dirty="0" smtClean="0"/>
              <a:t>unmarried w/ rest</a:t>
            </a:r>
            <a:endParaRPr lang="en-US" sz="3200" dirty="0" smtClean="0"/>
          </a:p>
          <a:p>
            <a:pPr marL="971550" lvl="1" indent="-514350">
              <a:buFont typeface="+mj-lt"/>
              <a:buAutoNum type="arabicPeriod"/>
              <a:defRPr sz="1800"/>
            </a:pPr>
            <a:r>
              <a:rPr lang="en-US" sz="3200" dirty="0" smtClean="0"/>
              <a:t>Repeat until you find insights</a:t>
            </a:r>
          </a:p>
        </p:txBody>
      </p:sp>
    </p:spTree>
    <p:extLst>
      <p:ext uri="{BB962C8B-B14F-4D97-AF65-F5344CB8AC3E}">
        <p14:creationId xmlns:p14="http://schemas.microsoft.com/office/powerpoint/2010/main" val="378461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Systems-level optimizations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9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Combine aggregate </a:t>
            </a:r>
            <a:r>
              <a:rPr lang="en-US" dirty="0" smtClean="0"/>
              <a:t>queries on target and ref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Combine multiple aggregates</a:t>
            </a:r>
          </a:p>
          <a:p>
            <a:pPr marL="51435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(d1, m1, f1), (d1, m2, f1)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(d1, [m1, m2], f1)</a:t>
            </a:r>
          </a:p>
          <a:p>
            <a:pPr marL="514350" lvl="1" indent="0">
              <a:buNone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Combine multiple group-</a:t>
            </a:r>
            <a:r>
              <a:rPr lang="en-US" dirty="0" err="1" smtClean="0">
                <a:sym typeface="Wingdings"/>
              </a:rPr>
              <a:t>bys</a:t>
            </a:r>
            <a:r>
              <a:rPr lang="en-US" baseline="30000" dirty="0" smtClean="0">
                <a:sym typeface="Wingdings"/>
              </a:rPr>
              <a:t>*</a:t>
            </a:r>
          </a:p>
          <a:p>
            <a:pPr marL="51435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(d1, m1, f1), (d2, m1, f1)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([d1, d2], m1, f1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)</a:t>
            </a:r>
          </a:p>
          <a:p>
            <a:pPr marL="51435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Could be problematic…</a:t>
            </a:r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pPr marL="514350" lvl="1" indent="0">
              <a:buNone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Parallel Query Execution</a:t>
            </a:r>
          </a:p>
        </p:txBody>
      </p:sp>
    </p:spTree>
    <p:extLst>
      <p:ext uri="{BB962C8B-B14F-4D97-AF65-F5344CB8AC3E}">
        <p14:creationId xmlns:p14="http://schemas.microsoft.com/office/powerpoint/2010/main" val="33836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Combining Multiple Group-</a:t>
            </a:r>
            <a:r>
              <a:rPr lang="en-US" dirty="0" err="1" smtClean="0">
                <a:solidFill>
                  <a:srgbClr val="910012"/>
                </a:solidFill>
              </a:rPr>
              <a:t>bys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38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Too few group-</a:t>
            </a:r>
            <a:r>
              <a:rPr lang="en-US" dirty="0" err="1" smtClean="0"/>
              <a:t>bys</a:t>
            </a:r>
            <a:r>
              <a:rPr lang="en-US" dirty="0" smtClean="0"/>
              <a:t> leads to many table scans</a:t>
            </a:r>
          </a:p>
          <a:p>
            <a:endParaRPr lang="en-US" dirty="0" smtClean="0"/>
          </a:p>
          <a:p>
            <a:r>
              <a:rPr lang="en-US" dirty="0" smtClean="0"/>
              <a:t>Too many group-</a:t>
            </a:r>
            <a:r>
              <a:rPr lang="en-US" dirty="0" err="1" smtClean="0"/>
              <a:t>bys</a:t>
            </a:r>
            <a:r>
              <a:rPr lang="en-US" dirty="0" smtClean="0"/>
              <a:t> hurt performance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# groups = </a:t>
            </a:r>
            <a:r>
              <a:rPr lang="en-US" dirty="0" err="1" smtClean="0">
                <a:solidFill>
                  <a:srgbClr val="000000"/>
                </a:solidFill>
              </a:rPr>
              <a:t>Π</a:t>
            </a:r>
            <a:r>
              <a:rPr lang="en-US" dirty="0" smtClean="0">
                <a:solidFill>
                  <a:srgbClr val="000000"/>
                </a:solidFill>
              </a:rPr>
              <a:t> (# distinct values per attributes)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Optimal group-by combination ≈ bin-packing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Bin volume = log S (max number of groups)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Volume of items (attributes) = log (|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|)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Minimize # bins </a:t>
            </a:r>
            <a:r>
              <a:rPr lang="en-US" dirty="0" err="1" smtClean="0">
                <a:solidFill>
                  <a:srgbClr val="000000"/>
                </a:solidFill>
              </a:rPr>
              <a:t>s.t.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		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log (|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|) &lt;= log 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Pruning Optimizations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idx="1"/>
          </p:nvPr>
        </p:nvSpPr>
        <p:spPr>
          <a:xfrm>
            <a:off x="669727" y="2276117"/>
            <a:ext cx="8313577" cy="23180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/>
              <a:t>Keep running estimates of utility</a:t>
            </a:r>
          </a:p>
          <a:p>
            <a:pPr lvl="0">
              <a:defRPr sz="1800"/>
            </a:pPr>
            <a:r>
              <a:rPr sz="2800" dirty="0"/>
              <a:t>Prune visualizations based on </a:t>
            </a:r>
            <a:r>
              <a:rPr sz="2800" dirty="0" smtClean="0"/>
              <a:t>estimates</a:t>
            </a:r>
          </a:p>
          <a:p>
            <a:pPr lvl="1">
              <a:defRPr sz="1800"/>
            </a:pPr>
            <a:r>
              <a:rPr lang="en-US" sz="2400" dirty="0" smtClean="0"/>
              <a:t>Two flavors</a:t>
            </a:r>
          </a:p>
          <a:p>
            <a:pPr lvl="2">
              <a:defRPr sz="1800"/>
            </a:pPr>
            <a:r>
              <a:rPr lang="en-US" sz="2000" dirty="0" smtClean="0"/>
              <a:t>Vanilla </a:t>
            </a:r>
            <a:r>
              <a:rPr sz="2000" dirty="0" smtClean="0"/>
              <a:t>Confidence </a:t>
            </a:r>
            <a:r>
              <a:rPr sz="2000" dirty="0"/>
              <a:t>Interval based Pruning</a:t>
            </a:r>
          </a:p>
          <a:p>
            <a:pPr lvl="2">
              <a:defRPr sz="1800"/>
            </a:pPr>
            <a:r>
              <a:rPr sz="2000" dirty="0"/>
              <a:t>Multi-armed Bandit Pruning</a:t>
            </a:r>
          </a:p>
        </p:txBody>
      </p:sp>
      <p:sp>
        <p:nvSpPr>
          <p:cNvPr id="449" name="Shape 449"/>
          <p:cNvSpPr/>
          <p:nvPr/>
        </p:nvSpPr>
        <p:spPr>
          <a:xfrm>
            <a:off x="359943" y="1584219"/>
            <a:ext cx="792355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0000FF"/>
                </a:solidFill>
                <a:latin typeface="+mn-lt"/>
              </a:rPr>
              <a:t>Discard low-utility views early to avoid wasted computation</a:t>
            </a:r>
          </a:p>
        </p:txBody>
      </p:sp>
    </p:spTree>
    <p:extLst>
      <p:ext uri="{BB962C8B-B14F-4D97-AF65-F5344CB8AC3E}">
        <p14:creationId xmlns:p14="http://schemas.microsoft.com/office/powerpoint/2010/main" val="14852945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Multi-Armed Bandit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660" y="2323433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276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2381" y="2323433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8973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4973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4079" y="364004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95186" y="364004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29293" y="363754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3853" y="365054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2398" y="364804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65348" y="2789451"/>
            <a:ext cx="696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796" y="5018637"/>
            <a:ext cx="715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Which machines to play and in what order to maximize reward?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1599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2706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26813" y="267466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1373" y="268766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9918" y="268516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71599" y="416420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92706" y="416420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r2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26813" y="416170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r3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81373" y="417470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r4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19918" y="417220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</a:t>
            </a:r>
            <a:r>
              <a:rPr lang="en-US" sz="2400" b="1" dirty="0" err="1" smtClean="0"/>
              <a:t>n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1763180" y="2320933"/>
            <a:ext cx="913819" cy="1037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2381" y="2331404"/>
            <a:ext cx="913819" cy="1037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74973" y="2336427"/>
            <a:ext cx="913819" cy="1037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93" y="3307267"/>
            <a:ext cx="192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Reward</a:t>
            </a:r>
          </a:p>
          <a:p>
            <a:r>
              <a:rPr lang="en-US" sz="2400" dirty="0" smtClean="0"/>
              <a:t>Distributions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4243" y="4161709"/>
            <a:ext cx="155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Estimates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994" y="2443836"/>
            <a:ext cx="141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Slot</a:t>
            </a:r>
          </a:p>
          <a:p>
            <a:r>
              <a:rPr lang="en-US" sz="2400" dirty="0" smtClean="0"/>
              <a:t>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901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Multi-Armed Bandit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5660" y="2323433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276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2381" y="2323433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8973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4973" y="2336427"/>
            <a:ext cx="913819" cy="1037800"/>
          </a:xfrm>
          <a:prstGeom prst="rect">
            <a:avLst/>
          </a:prstGeom>
          <a:ln w="3810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4079" y="364004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095186" y="364004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29293" y="363754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583853" y="365054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2398" y="364804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65348" y="2789451"/>
            <a:ext cx="696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71599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92706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326813" y="267466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1373" y="268766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219918" y="268516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871599" y="416420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92706" y="416420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r2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26813" y="416170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r3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81373" y="417470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r4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19918" y="417220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r</a:t>
            </a:r>
            <a:r>
              <a:rPr lang="en-US" sz="2400" b="1" dirty="0" err="1" smtClean="0"/>
              <a:t>n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993" y="3307267"/>
            <a:ext cx="1923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Reward</a:t>
            </a:r>
          </a:p>
          <a:p>
            <a:r>
              <a:rPr lang="en-US" sz="2400" dirty="0" smtClean="0"/>
              <a:t>Distributions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4243" y="4161709"/>
            <a:ext cx="155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Estimates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42316" y="5016137"/>
            <a:ext cx="7153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Use estimates to guide choice of machine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994" y="2443836"/>
            <a:ext cx="141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Slot</a:t>
            </a:r>
          </a:p>
          <a:p>
            <a:r>
              <a:rPr lang="en-US" sz="2400" dirty="0" smtClean="0"/>
              <a:t>Machines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47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Multi-Armed Bandit Pruning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4316" y="2323433"/>
            <a:ext cx="913819" cy="10378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69932" y="2336427"/>
            <a:ext cx="913819" cy="10378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91037" y="2323433"/>
            <a:ext cx="913819" cy="10378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7629" y="2336427"/>
            <a:ext cx="913819" cy="10378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73629" y="2336427"/>
            <a:ext cx="913819" cy="1037800"/>
          </a:xfrm>
          <a:prstGeom prst="rect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2735" y="340769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93842" y="340769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27949" y="340519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82509" y="341819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U4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21054" y="341569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4004" y="2789451"/>
            <a:ext cx="69698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796" y="5018637"/>
            <a:ext cx="7153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Find maximum utility views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0255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V1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91362" y="267716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V2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25469" y="267466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V3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80029" y="268766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V4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018574" y="268516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0255" y="396283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91362" y="3962835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5469" y="3960339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80029" y="3973333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</a:t>
            </a:r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18574" y="3970837"/>
            <a:ext cx="696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un</a:t>
            </a: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1561836" y="2336423"/>
            <a:ext cx="913819" cy="1037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1037" y="2316057"/>
            <a:ext cx="913819" cy="1037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</a:t>
            </a:r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73629" y="2347037"/>
            <a:ext cx="913819" cy="1037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Vn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5739" y="4713818"/>
            <a:ext cx="641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Rank views by utility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Compute various </a:t>
            </a:r>
            <a:r>
              <a:rPr lang="en-US" sz="3200" dirty="0"/>
              <a:t>D</a:t>
            </a:r>
            <a:endParaRPr lang="en-US" sz="3200" baseline="-25000" dirty="0" smtClean="0"/>
          </a:p>
          <a:p>
            <a:pPr marL="457200" indent="-457200">
              <a:buFont typeface="Arial"/>
              <a:buChar char="•"/>
            </a:pPr>
            <a:r>
              <a:rPr lang="en-US" sz="3200" i="1" dirty="0" smtClean="0"/>
              <a:t>Discard</a:t>
            </a:r>
            <a:r>
              <a:rPr lang="en-US" sz="3200" dirty="0" smtClean="0"/>
              <a:t>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n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or </a:t>
            </a:r>
            <a:r>
              <a:rPr lang="en-US" sz="3200" i="1" dirty="0" smtClean="0"/>
              <a:t>accept</a:t>
            </a:r>
            <a:r>
              <a:rPr lang="en-US" sz="3200" dirty="0" smtClean="0"/>
              <a:t> V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67874" y="3415697"/>
            <a:ext cx="130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Utilities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69123" y="3960339"/>
            <a:ext cx="155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Estimates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9123" y="2349515"/>
            <a:ext cx="130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Visual-</a:t>
            </a:r>
            <a:r>
              <a:rPr lang="en-US" sz="2400" dirty="0" err="1" smtClean="0"/>
              <a:t>izations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" grpId="0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Interleaving Optimizations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1919" y="1600200"/>
            <a:ext cx="4197373" cy="650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Query Execution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1919" y="5800882"/>
            <a:ext cx="4197373" cy="650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Query Execution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1919" y="2403162"/>
            <a:ext cx="4197373" cy="650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Pruning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1919" y="3686298"/>
            <a:ext cx="4197373" cy="650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Query Execution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1919" y="4489260"/>
            <a:ext cx="4197373" cy="6505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Pruning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567107" y="1417638"/>
            <a:ext cx="402700" cy="17887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55670" y="2091090"/>
            <a:ext cx="10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1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6567107" y="3442510"/>
            <a:ext cx="402700" cy="17887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55670" y="4115962"/>
            <a:ext cx="10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55670" y="5963178"/>
            <a:ext cx="108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0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2741186" y="245681"/>
            <a:ext cx="3629805" cy="892969"/>
          </a:xfrm>
          <a:prstGeom prst="rect">
            <a:avLst/>
          </a:prstGeom>
          <a:solidFill>
            <a:srgbClr val="1F78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Visualizations</a:t>
            </a:r>
          </a:p>
        </p:txBody>
      </p:sp>
      <p:sp>
        <p:nvSpPr>
          <p:cNvPr id="452" name="Shape 452"/>
          <p:cNvSpPr/>
          <p:nvPr/>
        </p:nvSpPr>
        <p:spPr>
          <a:xfrm>
            <a:off x="2757098" y="2167998"/>
            <a:ext cx="3629805" cy="892969"/>
          </a:xfrm>
          <a:prstGeom prst="rect">
            <a:avLst/>
          </a:prstGeom>
          <a:solidFill>
            <a:srgbClr val="5FC2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Queries (100s)</a:t>
            </a:r>
          </a:p>
        </p:txBody>
      </p:sp>
      <p:sp>
        <p:nvSpPr>
          <p:cNvPr id="453" name="Shape 453"/>
          <p:cNvSpPr/>
          <p:nvPr/>
        </p:nvSpPr>
        <p:spPr>
          <a:xfrm>
            <a:off x="4556088" y="1245028"/>
            <a:ext cx="1" cy="81659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2757098" y="4090016"/>
            <a:ext cx="3629805" cy="2631574"/>
          </a:xfrm>
          <a:prstGeom prst="rect">
            <a:avLst/>
          </a:prstGeom>
          <a:solidFill>
            <a:srgbClr val="A391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4575917" y="3171483"/>
            <a:ext cx="1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4728862" y="3171483"/>
            <a:ext cx="203187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4882388" y="3175501"/>
            <a:ext cx="401650" cy="80429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58" name="Shape 458"/>
          <p:cNvSpPr/>
          <p:nvPr/>
        </p:nvSpPr>
        <p:spPr>
          <a:xfrm flipH="1">
            <a:off x="3858347" y="3179418"/>
            <a:ext cx="411008" cy="7962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59" name="Shape 459"/>
          <p:cNvSpPr/>
          <p:nvPr/>
        </p:nvSpPr>
        <p:spPr>
          <a:xfrm flipH="1">
            <a:off x="4209079" y="3174164"/>
            <a:ext cx="214037" cy="80563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3982060" y="4877696"/>
            <a:ext cx="1097646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Sharing</a:t>
            </a:r>
          </a:p>
        </p:txBody>
      </p:sp>
      <p:sp>
        <p:nvSpPr>
          <p:cNvPr id="461" name="Shape 461"/>
          <p:cNvSpPr/>
          <p:nvPr/>
        </p:nvSpPr>
        <p:spPr>
          <a:xfrm>
            <a:off x="3982060" y="6058531"/>
            <a:ext cx="111095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Pruning</a:t>
            </a:r>
          </a:p>
        </p:txBody>
      </p:sp>
      <p:sp>
        <p:nvSpPr>
          <p:cNvPr id="462" name="Shape 462"/>
          <p:cNvSpPr/>
          <p:nvPr/>
        </p:nvSpPr>
        <p:spPr>
          <a:xfrm>
            <a:off x="3839328" y="4201399"/>
            <a:ext cx="1473292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Optimizer</a:t>
            </a:r>
          </a:p>
        </p:txBody>
      </p:sp>
      <p:sp>
        <p:nvSpPr>
          <p:cNvPr id="463" name="Shape 463"/>
          <p:cNvSpPr/>
          <p:nvPr/>
        </p:nvSpPr>
        <p:spPr>
          <a:xfrm>
            <a:off x="4836460" y="5425728"/>
            <a:ext cx="1" cy="54162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64" name="Shape 464"/>
          <p:cNvSpPr/>
          <p:nvPr/>
        </p:nvSpPr>
        <p:spPr>
          <a:xfrm flipV="1">
            <a:off x="4310706" y="5425728"/>
            <a:ext cx="1" cy="54162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101036" y="4965565"/>
            <a:ext cx="1547220" cy="880476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chemeClr val="bg2"/>
                </a:solidFill>
              </a:rPr>
              <a:t>DBMS</a:t>
            </a:r>
          </a:p>
        </p:txBody>
      </p:sp>
      <p:sp>
        <p:nvSpPr>
          <p:cNvPr id="466" name="Shape 466"/>
          <p:cNvSpPr/>
          <p:nvPr/>
        </p:nvSpPr>
        <p:spPr>
          <a:xfrm flipH="1">
            <a:off x="1789072" y="5106121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1791108" y="5696539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6535666" y="5401330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2597474" y="139146"/>
            <a:ext cx="3957000" cy="6662625"/>
          </a:xfrm>
          <a:prstGeom prst="roundRect">
            <a:avLst>
              <a:gd name="adj" fmla="val 6036"/>
            </a:avLst>
          </a:prstGeom>
          <a:ln w="63500">
            <a:solidFill>
              <a:srgbClr val="5C5C5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6708794" y="1407567"/>
            <a:ext cx="1639443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Middleware </a:t>
            </a:r>
          </a:p>
          <a:p>
            <a:pPr lvl="0">
              <a:defRPr sz="1800"/>
            </a:pPr>
            <a:r>
              <a:rPr sz="2500"/>
              <a:t>Layer</a:t>
            </a:r>
          </a:p>
        </p:txBody>
      </p:sp>
      <p:pic>
        <p:nvPicPr>
          <p:cNvPr id="471" name="seedb_frontend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95745" y="4821123"/>
            <a:ext cx="1547220" cy="1160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515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seedb_fronte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787273" y="2008634"/>
            <a:ext cx="1611751" cy="261610"/>
          </a:xfrm>
          <a:prstGeom prst="rect">
            <a:avLst/>
          </a:prstGeom>
          <a:solidFill>
            <a:srgbClr val="FFFFFF"/>
          </a:solidFill>
          <a:ln w="25400">
            <a:solidFill>
              <a:srgbClr val="8A51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lang="en-US" sz="1700" dirty="0" smtClean="0"/>
              <a:t>Task Specification</a:t>
            </a:r>
            <a:endParaRPr sz="1700" dirty="0"/>
          </a:p>
        </p:txBody>
      </p:sp>
      <p:sp>
        <p:nvSpPr>
          <p:cNvPr id="320" name="Shape 320"/>
          <p:cNvSpPr/>
          <p:nvPr/>
        </p:nvSpPr>
        <p:spPr>
          <a:xfrm>
            <a:off x="4726124" y="936789"/>
            <a:ext cx="2537860" cy="261610"/>
          </a:xfrm>
          <a:prstGeom prst="rect">
            <a:avLst/>
          </a:prstGeom>
          <a:solidFill>
            <a:srgbClr val="FFFFFF"/>
          </a:solidFill>
          <a:ln w="25400">
            <a:solidFill>
              <a:srgbClr val="8A51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700"/>
              <a:t>Manual Visualization Builder</a:t>
            </a:r>
          </a:p>
        </p:txBody>
      </p:sp>
      <p:sp>
        <p:nvSpPr>
          <p:cNvPr id="321" name="Shape 321"/>
          <p:cNvSpPr/>
          <p:nvPr/>
        </p:nvSpPr>
        <p:spPr>
          <a:xfrm>
            <a:off x="5202433" y="2008634"/>
            <a:ext cx="1651030" cy="261610"/>
          </a:xfrm>
          <a:prstGeom prst="rect">
            <a:avLst/>
          </a:prstGeom>
          <a:solidFill>
            <a:srgbClr val="FFFFFF"/>
          </a:solidFill>
          <a:ln w="25400">
            <a:solidFill>
              <a:srgbClr val="8A51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700"/>
              <a:t>Visualization Pane</a:t>
            </a:r>
          </a:p>
        </p:txBody>
      </p:sp>
      <p:sp>
        <p:nvSpPr>
          <p:cNvPr id="322" name="Shape 322"/>
          <p:cNvSpPr/>
          <p:nvPr/>
        </p:nvSpPr>
        <p:spPr>
          <a:xfrm>
            <a:off x="5090276" y="5042258"/>
            <a:ext cx="1963566" cy="261610"/>
          </a:xfrm>
          <a:prstGeom prst="rect">
            <a:avLst/>
          </a:prstGeom>
          <a:solidFill>
            <a:srgbClr val="FFFFFF"/>
          </a:solidFill>
          <a:ln w="25400">
            <a:solidFill>
              <a:srgbClr val="8A51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700"/>
              <a:t>Recommendation Bar</a:t>
            </a:r>
          </a:p>
        </p:txBody>
      </p:sp>
    </p:spTree>
    <p:extLst>
      <p:ext uri="{BB962C8B-B14F-4D97-AF65-F5344CB8AC3E}">
        <p14:creationId xmlns:p14="http://schemas.microsoft.com/office/powerpoint/2010/main" val="14864745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  <p:bldP spid="320" grpId="0" animBg="1" advAuto="0"/>
      <p:bldP spid="321" grpId="0" animBg="1" advAuto="0"/>
      <p:bldP spid="322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5600" dirty="0" smtClean="0"/>
              <a:t>Evaluation: Performance</a:t>
            </a:r>
            <a:endParaRPr sz="5600" dirty="0"/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 sz="1800"/>
            </a:pPr>
            <a:r>
              <a:rPr lang="en-US" sz="2700" b="1" dirty="0" smtClean="0"/>
              <a:t>Metrics:</a:t>
            </a:r>
          </a:p>
          <a:p>
            <a:pPr>
              <a:defRPr sz="1800"/>
            </a:pPr>
            <a:r>
              <a:rPr lang="en-US" sz="2700" dirty="0" smtClean="0">
                <a:solidFill>
                  <a:srgbClr val="0000FF"/>
                </a:solidFill>
              </a:rPr>
              <a:t>Time</a:t>
            </a:r>
            <a:r>
              <a:rPr lang="en-US" sz="2700" dirty="0" smtClean="0"/>
              <a:t>: Performance benefits of sharing and pruning</a:t>
            </a:r>
          </a:p>
          <a:p>
            <a:pPr>
              <a:defRPr sz="1800"/>
            </a:pPr>
            <a:r>
              <a:rPr lang="en-US" sz="2700" dirty="0" smtClean="0">
                <a:solidFill>
                  <a:srgbClr val="0000FF"/>
                </a:solidFill>
              </a:rPr>
              <a:t>Accuracy</a:t>
            </a:r>
            <a:r>
              <a:rPr lang="en-US" sz="2700" dirty="0" smtClean="0"/>
              <a:t>: Impact of pruning on accuracy</a:t>
            </a:r>
          </a:p>
          <a:p>
            <a:pPr marL="0" indent="0">
              <a:buNone/>
              <a:defRPr sz="1800"/>
            </a:pPr>
            <a:endParaRPr lang="en-US" sz="2700" dirty="0" smtClean="0"/>
          </a:p>
          <a:p>
            <a:pPr marL="0" indent="0">
              <a:buNone/>
              <a:defRPr sz="1800"/>
            </a:pPr>
            <a:r>
              <a:rPr lang="en-US" sz="2700" b="1" dirty="0" smtClean="0"/>
              <a:t>Techniques:</a:t>
            </a:r>
          </a:p>
          <a:p>
            <a:pPr marL="241092" indent="-241092">
              <a:defRPr sz="1800"/>
            </a:pPr>
            <a:r>
              <a:rPr lang="en-US" sz="2700" dirty="0" smtClean="0"/>
              <a:t>All optimizations with early termination (COMB_EARLY)</a:t>
            </a:r>
          </a:p>
          <a:p>
            <a:pPr marL="241092" indent="-241092">
              <a:defRPr sz="1800"/>
            </a:pPr>
            <a:r>
              <a:rPr lang="en-US" sz="2700" dirty="0" smtClean="0"/>
              <a:t>All optimizations (COMB)</a:t>
            </a:r>
          </a:p>
          <a:p>
            <a:pPr marL="241092" indent="-241092">
              <a:defRPr sz="1800"/>
            </a:pPr>
            <a:r>
              <a:rPr lang="en-US" sz="2700" dirty="0" smtClean="0"/>
              <a:t>Only pruning (CI, MAB)</a:t>
            </a:r>
          </a:p>
          <a:p>
            <a:pPr marL="241092" indent="-241092">
              <a:defRPr sz="1800"/>
            </a:pPr>
            <a:r>
              <a:rPr lang="en-US" sz="2700" dirty="0" smtClean="0"/>
              <a:t>Only sharing (SHARING)</a:t>
            </a:r>
          </a:p>
          <a:p>
            <a:pPr marL="241092" indent="-241092">
              <a:defRPr sz="1800"/>
            </a:pPr>
            <a:r>
              <a:rPr lang="en-US" sz="2700" dirty="0" smtClean="0"/>
              <a:t>Baseline: Sequential Execution (NO_OPT)</a:t>
            </a:r>
          </a:p>
          <a:p>
            <a:pPr marL="0" indent="0">
              <a:buNone/>
              <a:defRPr sz="1800"/>
            </a:pPr>
            <a:endParaRPr lang="en-US" sz="2700" dirty="0" smtClean="0"/>
          </a:p>
          <a:p>
            <a:pPr marL="0" indent="0">
              <a:buNone/>
              <a:defRPr sz="1800"/>
            </a:pPr>
            <a:r>
              <a:rPr lang="en-US" sz="2700" b="1" dirty="0" smtClean="0"/>
              <a:t>Backend: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0000FF"/>
                </a:solidFill>
              </a:rPr>
              <a:t>Row/</a:t>
            </a:r>
            <a:r>
              <a:rPr lang="en-US" sz="2700" strike="sngStrike" dirty="0" smtClean="0">
                <a:solidFill>
                  <a:srgbClr val="0000FF"/>
                </a:solidFill>
              </a:rPr>
              <a:t>Column</a:t>
            </a:r>
            <a:r>
              <a:rPr lang="en-US" sz="2700" dirty="0" smtClean="0">
                <a:solidFill>
                  <a:srgbClr val="0000FF"/>
                </a:solidFill>
              </a:rPr>
              <a:t> </a:t>
            </a:r>
            <a:r>
              <a:rPr lang="en-US" sz="2700" dirty="0" smtClean="0"/>
              <a:t>store</a:t>
            </a:r>
          </a:p>
          <a:p>
            <a:pPr marL="0" indent="0">
              <a:buNone/>
              <a:defRPr sz="1800"/>
            </a:pPr>
            <a:endParaRPr lang="en-US" sz="2700" dirty="0" smtClean="0"/>
          </a:p>
          <a:p>
            <a:pPr marL="0" indent="0">
              <a:buNone/>
              <a:defRPr sz="1800"/>
            </a:pPr>
            <a:r>
              <a:rPr lang="en-US" sz="2700" b="1" dirty="0" smtClean="0"/>
              <a:t>Datasets:</a:t>
            </a:r>
            <a:r>
              <a:rPr lang="en-US" sz="2700" dirty="0" smtClean="0"/>
              <a:t> Synthetic and Real; varying sizes, # attributes</a:t>
            </a:r>
            <a:endParaRPr sz="2700" dirty="0"/>
          </a:p>
        </p:txBody>
      </p:sp>
    </p:spTree>
    <p:extLst>
      <p:ext uri="{BB962C8B-B14F-4D97-AF65-F5344CB8AC3E}">
        <p14:creationId xmlns:p14="http://schemas.microsoft.com/office/powerpoint/2010/main" val="29841017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9"/>
          <p:cNvGrpSpPr/>
          <p:nvPr/>
        </p:nvGrpSpPr>
        <p:grpSpPr>
          <a:xfrm>
            <a:off x="21140" y="22820"/>
            <a:ext cx="4464844" cy="3212708"/>
            <a:chOff x="0" y="0"/>
            <a:chExt cx="6350000" cy="4569183"/>
          </a:xfrm>
        </p:grpSpPr>
        <p:pic>
          <p:nvPicPr>
            <p:cNvPr id="17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4" y="1992848"/>
              <a:ext cx="676197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0" name="Group 240"/>
          <p:cNvGrpSpPr/>
          <p:nvPr/>
        </p:nvGrpSpPr>
        <p:grpSpPr>
          <a:xfrm>
            <a:off x="4613486" y="22819"/>
            <a:ext cx="4464845" cy="3212709"/>
            <a:chOff x="0" y="0"/>
            <a:chExt cx="6350001" cy="4569183"/>
          </a:xfrm>
        </p:grpSpPr>
        <p:pic>
          <p:nvPicPr>
            <p:cNvPr id="210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0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1" name="Group 271"/>
          <p:cNvGrpSpPr/>
          <p:nvPr/>
        </p:nvGrpSpPr>
        <p:grpSpPr>
          <a:xfrm>
            <a:off x="4613486" y="3389954"/>
            <a:ext cx="4464844" cy="3212708"/>
            <a:chOff x="0" y="0"/>
            <a:chExt cx="6350000" cy="4569182"/>
          </a:xfrm>
        </p:grpSpPr>
        <p:pic>
          <p:nvPicPr>
            <p:cNvPr id="241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5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" name="Group 302"/>
          <p:cNvGrpSpPr/>
          <p:nvPr/>
        </p:nvGrpSpPr>
        <p:grpSpPr>
          <a:xfrm>
            <a:off x="21140" y="3389954"/>
            <a:ext cx="4464844" cy="3212708"/>
            <a:chOff x="0" y="0"/>
            <a:chExt cx="6350000" cy="4569182"/>
          </a:xfrm>
        </p:grpSpPr>
        <p:pic>
          <p:nvPicPr>
            <p:cNvPr id="272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5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6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7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2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3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4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6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8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9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4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5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8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Shape 303"/>
          <p:cNvSpPr/>
          <p:nvPr/>
        </p:nvSpPr>
        <p:spPr>
          <a:xfrm>
            <a:off x="6782791" y="2008724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2178097" y="2607200"/>
            <a:ext cx="616626" cy="657461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047074" y="3969443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7671244" y="5984072"/>
            <a:ext cx="616625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752207" y="5389160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3314" y="3366085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77"/>
          <p:cNvSpPr/>
          <p:nvPr/>
        </p:nvSpPr>
        <p:spPr>
          <a:xfrm>
            <a:off x="881447" y="683891"/>
            <a:ext cx="7395261" cy="523220"/>
          </a:xfrm>
          <a:prstGeom prst="rect">
            <a:avLst/>
          </a:pr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/>
            </a:lvl1pPr>
          </a:lstStyle>
          <a:p>
            <a:pPr lvl="0" algn="ctr">
              <a:defRPr sz="1800"/>
            </a:pPr>
            <a:r>
              <a:rPr lang="en-US" sz="3400" dirty="0" smtClean="0"/>
              <a:t>			</a:t>
            </a:r>
            <a:r>
              <a:rPr lang="en-US" sz="3400" i="1" dirty="0" smtClean="0">
                <a:solidFill>
                  <a:srgbClr val="0000FF"/>
                </a:solidFill>
              </a:rPr>
              <a:t>Tedious and Time-consuming!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7164" y="1386105"/>
            <a:ext cx="2840477" cy="19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5600" dirty="0"/>
              <a:t>Sharing </a:t>
            </a:r>
            <a:r>
              <a:rPr sz="5600" dirty="0" smtClean="0"/>
              <a:t>Performance</a:t>
            </a:r>
            <a:endParaRPr sz="5600" dirty="0"/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1092" indent="-241092">
              <a:defRPr sz="1800"/>
            </a:pPr>
            <a:r>
              <a:rPr lang="en-US" sz="2700" dirty="0" smtClean="0"/>
              <a:t>NO_OPT</a:t>
            </a:r>
            <a:r>
              <a:rPr sz="2700" dirty="0" smtClean="0"/>
              <a:t> </a:t>
            </a:r>
            <a:r>
              <a:rPr sz="2700" dirty="0"/>
              <a:t>takes &gt;500s for </a:t>
            </a:r>
            <a:r>
              <a:rPr lang="en-US" sz="2700" dirty="0" smtClean="0"/>
              <a:t>medium-sized </a:t>
            </a:r>
            <a:r>
              <a:rPr sz="2700" dirty="0" smtClean="0"/>
              <a:t>dataset</a:t>
            </a:r>
            <a:endParaRPr sz="2700" dirty="0"/>
          </a:p>
          <a:p>
            <a:pPr marL="241092" indent="-241092">
              <a:defRPr sz="1800"/>
            </a:pPr>
            <a:r>
              <a:rPr sz="2700" dirty="0" smtClean="0"/>
              <a:t>6 </a:t>
            </a:r>
            <a:r>
              <a:rPr sz="2700" dirty="0"/>
              <a:t>— 40X speedup from all sharing optimizations</a:t>
            </a:r>
          </a:p>
        </p:txBody>
      </p:sp>
      <p:pic>
        <p:nvPicPr>
          <p:cNvPr id="498" name="row_all_none_by_siz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2682" y="2664305"/>
            <a:ext cx="4528345" cy="34646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901745" y="4089196"/>
            <a:ext cx="164940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NO_OPT</a:t>
            </a:r>
          </a:p>
          <a:p>
            <a:r>
              <a:rPr lang="en-US" sz="1050" dirty="0" smtClean="0"/>
              <a:t>SHARING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4481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Pruning Performance</a:t>
            </a:r>
          </a:p>
        </p:txBody>
      </p:sp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669727" y="5194790"/>
            <a:ext cx="7804547" cy="103780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3600"/>
            </a:lvl1pPr>
          </a:lstStyle>
          <a:p>
            <a:pPr lvl="0">
              <a:defRPr sz="1800"/>
            </a:pPr>
            <a:r>
              <a:rPr sz="2500" dirty="0"/>
              <a:t>Pruning reduces latency by over 50% for k &lt;= 15 </a:t>
            </a:r>
            <a:endParaRPr lang="en-US" sz="2500" dirty="0" smtClean="0"/>
          </a:p>
          <a:p>
            <a:pPr lvl="0">
              <a:defRPr sz="1800"/>
            </a:pPr>
            <a:r>
              <a:rPr lang="en-US" sz="2500" dirty="0" smtClean="0"/>
              <a:t>without</a:t>
            </a:r>
            <a:r>
              <a:rPr sz="2500" dirty="0" smtClean="0"/>
              <a:t> </a:t>
            </a:r>
            <a:r>
              <a:rPr sz="2500" dirty="0"/>
              <a:t>loss of accuracy</a:t>
            </a:r>
          </a:p>
        </p:txBody>
      </p:sp>
      <p:pic>
        <p:nvPicPr>
          <p:cNvPr id="506" name="in_memory_bank_utility_dist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3477" y="1922493"/>
            <a:ext cx="4030523" cy="2969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n_memory_bank_latency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197" y="1922493"/>
            <a:ext cx="4336267" cy="296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91879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all_opt_real_data_row.pdf"/>
          <p:cNvPicPr/>
          <p:nvPr/>
        </p:nvPicPr>
        <p:blipFill>
          <a:blip r:embed="rId2">
            <a:extLst/>
          </a:blip>
          <a:srcRect t="7636" b="7636"/>
          <a:stretch>
            <a:fillRect/>
          </a:stretch>
        </p:blipFill>
        <p:spPr>
          <a:xfrm>
            <a:off x="1051131" y="2579321"/>
            <a:ext cx="6530459" cy="3952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>
            <a:spLocks noGrp="1"/>
          </p:cNvSpPr>
          <p:nvPr>
            <p:ph type="body" idx="1"/>
          </p:nvPr>
        </p:nvSpPr>
        <p:spPr>
          <a:xfrm>
            <a:off x="457200" y="1365001"/>
            <a:ext cx="8229600" cy="4525963"/>
          </a:xfrm>
          <a:prstGeom prst="rect">
            <a:avLst/>
          </a:prstGeom>
        </p:spPr>
        <p:txBody>
          <a:bodyPr/>
          <a:lstStyle>
            <a:lvl1pPr defTabSz="566674">
              <a:defRPr sz="3492"/>
            </a:lvl1pPr>
          </a:lstStyle>
          <a:p>
            <a:pPr lvl="0">
              <a:defRPr sz="1800"/>
            </a:pPr>
            <a:r>
              <a:rPr lang="en-US" sz="2500" dirty="0" smtClean="0"/>
              <a:t>4 real datasets</a:t>
            </a:r>
          </a:p>
          <a:p>
            <a:pPr lvl="0">
              <a:defRPr sz="1800"/>
            </a:pPr>
            <a:r>
              <a:rPr sz="2500" dirty="0" smtClean="0"/>
              <a:t>50X </a:t>
            </a:r>
            <a:r>
              <a:rPr sz="2500" dirty="0"/>
              <a:t>— 300X speedup for ROW: &lt;1s for SM, 4s for </a:t>
            </a:r>
            <a:r>
              <a:rPr sz="2500" dirty="0" smtClean="0"/>
              <a:t>L</a:t>
            </a:r>
            <a:endParaRPr lang="en-US" sz="2500" dirty="0" smtClean="0"/>
          </a:p>
          <a:p>
            <a:pPr lvl="0">
              <a:defRPr sz="1800"/>
            </a:pPr>
            <a:endParaRPr sz="2500" dirty="0"/>
          </a:p>
        </p:txBody>
      </p:sp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xfrm>
            <a:off x="669727" y="82153"/>
            <a:ext cx="7804547" cy="151804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lang="en-US" sz="5600" dirty="0" smtClean="0"/>
              <a:t>All </a:t>
            </a:r>
            <a:r>
              <a:rPr sz="5600" dirty="0" smtClean="0"/>
              <a:t>together</a:t>
            </a:r>
            <a:r>
              <a:rPr lang="en-US" sz="5600" dirty="0" smtClean="0"/>
              <a:t> now</a:t>
            </a: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0907801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User Study</a:t>
            </a:r>
          </a:p>
        </p:txBody>
      </p:sp>
      <p:sp>
        <p:nvSpPr>
          <p:cNvPr id="514" name="Shape 5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  <a:defRPr sz="1800"/>
            </a:pPr>
            <a:r>
              <a:rPr sz="2500" dirty="0">
                <a:ea typeface="Helvetica"/>
                <a:cs typeface="Helvetica"/>
                <a:sym typeface="Helvetica"/>
              </a:rPr>
              <a:t>Part I : Validate utility </a:t>
            </a:r>
            <a:r>
              <a:rPr sz="2500" dirty="0" smtClean="0">
                <a:ea typeface="Helvetica"/>
                <a:cs typeface="Helvetica"/>
                <a:sym typeface="Helvetica"/>
              </a:rPr>
              <a:t>metric</a:t>
            </a:r>
            <a:r>
              <a:rPr lang="en-US" sz="2500" dirty="0" smtClean="0">
                <a:ea typeface="Helvetica"/>
                <a:cs typeface="Helvetica"/>
                <a:sym typeface="Helvetica"/>
              </a:rPr>
              <a:t> vs. other metrics</a:t>
            </a:r>
            <a:endParaRPr sz="2500" dirty="0">
              <a:ea typeface="Helvetica"/>
              <a:cs typeface="Helvetica"/>
              <a:sym typeface="Helvetica"/>
            </a:endParaRPr>
          </a:p>
          <a:p>
            <a:pPr lvl="1">
              <a:defRPr sz="1800"/>
            </a:pPr>
            <a:r>
              <a:rPr sz="2500" dirty="0"/>
              <a:t>See paper!</a:t>
            </a:r>
          </a:p>
          <a:p>
            <a:pPr marL="0" indent="0">
              <a:buNone/>
              <a:defRPr sz="1800"/>
            </a:pPr>
            <a:r>
              <a:rPr sz="2500" dirty="0">
                <a:ea typeface="Helvetica"/>
                <a:cs typeface="Helvetica"/>
                <a:sym typeface="Helvetica"/>
              </a:rPr>
              <a:t>Part II : Study impact of recommendations</a:t>
            </a:r>
          </a:p>
          <a:p>
            <a:pPr lvl="1">
              <a:defRPr sz="1800"/>
            </a:pPr>
            <a:r>
              <a:rPr sz="2500" dirty="0"/>
              <a:t>H1: SeeDB finds interesting visualizations </a:t>
            </a:r>
            <a:r>
              <a:rPr sz="2500" i="1" dirty="0">
                <a:ea typeface="Helvetica"/>
                <a:cs typeface="Helvetica"/>
                <a:sym typeface="Helvetica"/>
              </a:rPr>
              <a:t>faster</a:t>
            </a:r>
            <a:endParaRPr sz="2500" dirty="0"/>
          </a:p>
          <a:p>
            <a:pPr lvl="1">
              <a:defRPr sz="1800"/>
            </a:pPr>
            <a:r>
              <a:rPr sz="2500" dirty="0"/>
              <a:t>H2: Users </a:t>
            </a:r>
            <a:r>
              <a:rPr sz="2500" i="1" dirty="0">
                <a:ea typeface="Helvetica"/>
                <a:cs typeface="Helvetica"/>
                <a:sym typeface="Helvetica"/>
              </a:rPr>
              <a:t>prefer</a:t>
            </a:r>
            <a:r>
              <a:rPr sz="2500" dirty="0"/>
              <a:t> tool w/recommendations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121402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/>
          </p:cNvSpPr>
          <p:nvPr>
            <p:ph type="body" idx="1"/>
          </p:nvPr>
        </p:nvSpPr>
        <p:spPr>
          <a:xfrm>
            <a:off x="669727" y="4732735"/>
            <a:ext cx="7804547" cy="1963136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2500"/>
              <a:t>16 participants, 45 min study</a:t>
            </a:r>
          </a:p>
          <a:p>
            <a:pPr lvl="1">
              <a:defRPr sz="1800"/>
            </a:pPr>
            <a:r>
              <a:rPr sz="2500"/>
              <a:t>Metrics: # charts, # bookmarks, survey questions</a:t>
            </a:r>
          </a:p>
        </p:txBody>
      </p:sp>
      <p:pic>
        <p:nvPicPr>
          <p:cNvPr id="517" name="seedb_fronte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259" y="702501"/>
            <a:ext cx="3886653" cy="2914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seedb_frontend.pdf"/>
          <p:cNvPicPr/>
          <p:nvPr/>
        </p:nvPicPr>
        <p:blipFill>
          <a:blip r:embed="rId2">
            <a:extLst/>
          </a:blip>
          <a:srcRect b="32654"/>
          <a:stretch>
            <a:fillRect/>
          </a:stretch>
        </p:blipFill>
        <p:spPr>
          <a:xfrm>
            <a:off x="305878" y="694393"/>
            <a:ext cx="3886566" cy="1963070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 flipV="1">
            <a:off x="4545210" y="673813"/>
            <a:ext cx="1" cy="3631662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1537214" y="3817442"/>
            <a:ext cx="1134716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500"/>
              <a:t>Manual</a:t>
            </a:r>
          </a:p>
        </p:txBody>
      </p:sp>
      <p:sp>
        <p:nvSpPr>
          <p:cNvPr id="521" name="Shape 521"/>
          <p:cNvSpPr/>
          <p:nvPr/>
        </p:nvSpPr>
        <p:spPr>
          <a:xfrm>
            <a:off x="6197470" y="3817442"/>
            <a:ext cx="1098928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500"/>
              <a:t>SeeDB</a:t>
            </a:r>
          </a:p>
        </p:txBody>
      </p:sp>
      <p:sp>
        <p:nvSpPr>
          <p:cNvPr id="522" name="Shape 522"/>
          <p:cNvSpPr/>
          <p:nvPr/>
        </p:nvSpPr>
        <p:spPr>
          <a:xfrm flipV="1">
            <a:off x="195342" y="4518824"/>
            <a:ext cx="8753316" cy="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127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/>
              <a:t>I. SeeDB enables faster analysis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xfrm>
            <a:off x="669727" y="3970947"/>
            <a:ext cx="7804547" cy="22798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 dirty="0"/>
              <a:t>Users view more visualizations with SeeDB</a:t>
            </a:r>
          </a:p>
          <a:p>
            <a:pPr lvl="0">
              <a:defRPr sz="1800"/>
            </a:pPr>
            <a:r>
              <a:rPr sz="2500" dirty="0"/>
              <a:t>Users bookmark more visualizations with </a:t>
            </a:r>
            <a:r>
              <a:rPr sz="2500" dirty="0" smtClean="0"/>
              <a:t>SeeDB</a:t>
            </a:r>
            <a:endParaRPr sz="2500" dirty="0"/>
          </a:p>
          <a:p>
            <a:pPr lvl="0">
              <a:defRPr sz="1800"/>
            </a:pPr>
            <a:r>
              <a:rPr sz="25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Bookmark rate 3X higher with </a:t>
            </a:r>
            <a:r>
              <a:rPr sz="25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SeeDB</a:t>
            </a:r>
            <a:endParaRPr sz="2500" dirty="0">
              <a:solidFill>
                <a:srgbClr val="1F78B4"/>
              </a:solidFill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526" name="Table 526"/>
          <p:cNvGraphicFramePr/>
          <p:nvPr>
            <p:extLst>
              <p:ext uri="{D42A27DB-BD31-4B8C-83A1-F6EECF244321}">
                <p14:modId xmlns:p14="http://schemas.microsoft.com/office/powerpoint/2010/main" val="4282426490"/>
              </p:ext>
            </p:extLst>
          </p:nvPr>
        </p:nvGraphicFramePr>
        <p:xfrm>
          <a:off x="1173621" y="1985266"/>
          <a:ext cx="6796756" cy="1681806"/>
        </p:xfrm>
        <a:graphic>
          <a:graphicData uri="http://schemas.openxmlformats.org/drawingml/2006/table">
            <a:tbl>
              <a:tblPr firstRow="1" firstCol="1"/>
              <a:tblGrid>
                <a:gridCol w="1699189"/>
                <a:gridCol w="1699189"/>
                <a:gridCol w="1699189"/>
                <a:gridCol w="1699189"/>
              </a:tblGrid>
              <a:tr h="560602">
                <a:tc>
                  <a:txBody>
                    <a:bodyPr/>
                    <a:lstStyle/>
                    <a:p>
                      <a:pPr lvl="0" defTabSz="914400">
                        <a:defRPr sz="2600">
                          <a:sym typeface="Helvetica"/>
                        </a:defRPr>
                      </a:pPr>
                      <a:endParaRPr sz="1800" dirty="0"/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sym typeface="Helvetica"/>
                        </a:rPr>
                        <a:t># charts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sym typeface="Helvetica"/>
                        </a:rPr>
                        <a:t># bookmarks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000000"/>
                          </a:solidFill>
                          <a:sym typeface="Helvetica"/>
                        </a:rPr>
                        <a:t>bookmark rate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60602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sym typeface="Helvetica"/>
                        </a:rPr>
                        <a:t>Manual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/>
                        <a:t>6.3 +/- 3.8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/>
                        <a:t>1.1 +/- 1.45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 dirty="0"/>
                        <a:t>0.14 +/- 0.16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60602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tx1"/>
                          </a:solidFill>
                          <a:sym typeface="Helvetica"/>
                        </a:rPr>
                        <a:t>SeeDB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 dirty="0"/>
                        <a:t>10.8 +/- 4.41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/>
                        <a:t>3.4 +/- 1.35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800" dirty="0"/>
                        <a:t>0.43 +/- 0.23</a:t>
                      </a:r>
                    </a:p>
                  </a:txBody>
                  <a:tcPr marL="35719" marR="35719" marT="35719" marB="35719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730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II. Users prefer SeeDB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rPr>
              <a:t>100% users prefer SeeDB over Manual</a:t>
            </a:r>
          </a:p>
          <a:p>
            <a:pPr lvl="0">
              <a:defRPr sz="1800"/>
            </a:pPr>
            <a:r>
              <a:rPr sz="2500"/>
              <a:t>79% find recommendations “Helpful” or “Very Helpful” </a:t>
            </a:r>
          </a:p>
          <a:p>
            <a:pPr lvl="0">
              <a:defRPr sz="1800"/>
            </a:pPr>
            <a:r>
              <a:rPr sz="2500"/>
              <a:t>87% find recommendations speed up visual analysis</a:t>
            </a:r>
          </a:p>
        </p:txBody>
      </p:sp>
    </p:spTree>
    <p:extLst>
      <p:ext uri="{BB962C8B-B14F-4D97-AF65-F5344CB8AC3E}">
        <p14:creationId xmlns:p14="http://schemas.microsoft.com/office/powerpoint/2010/main" val="2169817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 dirty="0"/>
              <a:t>II. Users Prefer </a:t>
            </a:r>
            <a:r>
              <a:rPr lang="en-US" sz="5600" dirty="0" smtClean="0"/>
              <a:t>SeeDB</a:t>
            </a:r>
            <a:endParaRPr sz="5600" dirty="0"/>
          </a:p>
        </p:txBody>
      </p:sp>
      <p:sp>
        <p:nvSpPr>
          <p:cNvPr id="532" name="Shape 5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1" indent="160729">
              <a:buNone/>
              <a:defRPr sz="1800"/>
            </a:pPr>
            <a:r>
              <a:rPr sz="25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100% users prefer SeeDB over </a:t>
            </a:r>
            <a:r>
              <a:rPr sz="25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Manual</a:t>
            </a:r>
            <a:endParaRPr lang="en-US" sz="2500" dirty="0" smtClean="0">
              <a:solidFill>
                <a:srgbClr val="1F78B4"/>
              </a:solidFill>
              <a:ea typeface="Helvetica"/>
              <a:cs typeface="Helvetica"/>
              <a:sym typeface="Helvetica"/>
            </a:endParaRPr>
          </a:p>
          <a:p>
            <a:pPr marL="0" lvl="1" indent="160729">
              <a:buNone/>
              <a:defRPr sz="1800"/>
            </a:pPr>
            <a:endParaRPr sz="2500" dirty="0">
              <a:solidFill>
                <a:srgbClr val="1F78B4"/>
              </a:solidFill>
              <a:ea typeface="Helvetica"/>
              <a:cs typeface="Helvetica"/>
              <a:sym typeface="Helvetica"/>
            </a:endParaRPr>
          </a:p>
          <a:p>
            <a:pPr marL="0" lvl="1" indent="160729">
              <a:buNone/>
              <a:defRPr sz="1800"/>
            </a:pPr>
            <a:r>
              <a:rPr sz="2500" dirty="0"/>
              <a:t>“. . . quickly deciding what correlations are relevant” and “[analyze] . . . a new dataset quickly” </a:t>
            </a:r>
          </a:p>
          <a:p>
            <a:pPr marL="104176" indent="-104176" defTabSz="321457">
              <a:spcBef>
                <a:spcPts val="844"/>
              </a:spcBef>
              <a:defRPr sz="1800"/>
            </a:pPr>
            <a:endParaRPr sz="800" dirty="0">
              <a:latin typeface="Times"/>
              <a:ea typeface="Times"/>
              <a:cs typeface="Times"/>
              <a:sym typeface="Times"/>
            </a:endParaRPr>
          </a:p>
          <a:p>
            <a:pPr marL="0" lvl="1" indent="160729">
              <a:buNone/>
              <a:defRPr sz="1800"/>
            </a:pPr>
            <a:r>
              <a:rPr sz="2500" dirty="0"/>
              <a:t>“. . . great tool for proposing a set of initial queries for a dataset”</a:t>
            </a:r>
          </a:p>
          <a:p>
            <a:pPr marL="0" lvl="1" indent="160729">
              <a:buNone/>
              <a:defRPr sz="1800"/>
            </a:pPr>
            <a:r>
              <a:rPr sz="2500" dirty="0"/>
              <a:t>“</a:t>
            </a:r>
            <a:r>
              <a:rPr sz="2500" i="1" dirty="0"/>
              <a:t>. . . potential downside may be that it made me lazy so I didn’t bother thinking as much about what I really could study or be interested in”</a:t>
            </a:r>
          </a:p>
        </p:txBody>
      </p:sp>
    </p:spTree>
    <p:extLst>
      <p:ext uri="{BB962C8B-B14F-4D97-AF65-F5344CB8AC3E}">
        <p14:creationId xmlns:p14="http://schemas.microsoft.com/office/powerpoint/2010/main" val="2539241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SeeDB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9403" indent="-309403" defTabSz="406644">
              <a:spcBef>
                <a:spcPts val="2883"/>
              </a:spcBef>
              <a:defRPr sz="1800"/>
            </a:pPr>
            <a:r>
              <a:rPr sz="2900" dirty="0"/>
              <a:t>Deviation-based Utility Metric</a:t>
            </a:r>
          </a:p>
          <a:p>
            <a:pPr marL="309403" indent="-309403" defTabSz="406644">
              <a:spcBef>
                <a:spcPts val="2883"/>
              </a:spcBef>
              <a:defRPr sz="1800"/>
            </a:pPr>
            <a:r>
              <a:rPr lang="en-US" sz="2900" dirty="0" smtClean="0"/>
              <a:t>Sharing and pruning optimizations</a:t>
            </a:r>
            <a:endParaRPr lang="en-US" sz="2900" dirty="0"/>
          </a:p>
          <a:p>
            <a:pPr marL="309403" indent="-309403" defTabSz="406644">
              <a:spcBef>
                <a:spcPts val="2883"/>
              </a:spcBef>
              <a:defRPr sz="1800"/>
            </a:pPr>
            <a:r>
              <a:rPr sz="2800" dirty="0" smtClean="0"/>
              <a:t>Optimizations </a:t>
            </a:r>
            <a:r>
              <a:rPr sz="2800" dirty="0"/>
              <a:t>provide 50X — 300X speedup</a:t>
            </a:r>
          </a:p>
          <a:p>
            <a:pPr marL="309403" indent="-309403" defTabSz="406644">
              <a:spcBef>
                <a:spcPts val="2883"/>
              </a:spcBef>
              <a:defRPr sz="1800"/>
            </a:pPr>
            <a:r>
              <a:rPr sz="2900" dirty="0" smtClean="0"/>
              <a:t>SeeDB enables faster</a:t>
            </a:r>
            <a:r>
              <a:rPr lang="en-US" sz="2900" dirty="0" smtClean="0"/>
              <a:t>/more</a:t>
            </a:r>
            <a:r>
              <a:rPr sz="2900" dirty="0" smtClean="0"/>
              <a:t> </a:t>
            </a:r>
            <a:r>
              <a:rPr sz="2900" dirty="0"/>
              <a:t>analysis</a:t>
            </a:r>
          </a:p>
          <a:p>
            <a:pPr marL="309403" indent="-309403" defTabSz="406644">
              <a:spcBef>
                <a:spcPts val="2883"/>
              </a:spcBef>
              <a:defRPr sz="1800"/>
            </a:pPr>
            <a:r>
              <a:rPr sz="2900" dirty="0"/>
              <a:t>Users prefer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4079441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the paper be improved?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62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3"/>
          <p:cNvGrpSpPr/>
          <p:nvPr/>
        </p:nvGrpSpPr>
        <p:grpSpPr>
          <a:xfrm>
            <a:off x="21140" y="22820"/>
            <a:ext cx="4464844" cy="3212708"/>
            <a:chOff x="0" y="0"/>
            <a:chExt cx="6350000" cy="4569183"/>
          </a:xfrm>
        </p:grpSpPr>
        <p:pic>
          <p:nvPicPr>
            <p:cNvPr id="53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4" y="1992848"/>
              <a:ext cx="676197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4" name="Group 114"/>
          <p:cNvGrpSpPr/>
          <p:nvPr/>
        </p:nvGrpSpPr>
        <p:grpSpPr>
          <a:xfrm>
            <a:off x="4613486" y="22819"/>
            <a:ext cx="4464844" cy="3212708"/>
            <a:chOff x="0" y="0"/>
            <a:chExt cx="6350000" cy="4569182"/>
          </a:xfrm>
        </p:grpSpPr>
        <p:pic>
          <p:nvPicPr>
            <p:cNvPr id="84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5" name="Group 145"/>
          <p:cNvGrpSpPr/>
          <p:nvPr/>
        </p:nvGrpSpPr>
        <p:grpSpPr>
          <a:xfrm>
            <a:off x="4613486" y="3389954"/>
            <a:ext cx="4464844" cy="3212708"/>
            <a:chOff x="0" y="0"/>
            <a:chExt cx="6350000" cy="4569182"/>
          </a:xfrm>
        </p:grpSpPr>
        <p:pic>
          <p:nvPicPr>
            <p:cNvPr id="115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3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6" name="Group 176"/>
          <p:cNvGrpSpPr/>
          <p:nvPr/>
        </p:nvGrpSpPr>
        <p:grpSpPr>
          <a:xfrm>
            <a:off x="21140" y="3389954"/>
            <a:ext cx="4464844" cy="3212708"/>
            <a:chOff x="0" y="0"/>
            <a:chExt cx="6350000" cy="4569182"/>
          </a:xfrm>
        </p:grpSpPr>
        <p:pic>
          <p:nvPicPr>
            <p:cNvPr id="146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age_gender_box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HUHI_sex_avg_cap_gain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LULI_race_avg_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LULI_sex_avg_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HULI_work_avg_cap_loss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HUHI_work_avg_cap_gain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LUHI_inc_avg_hours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LULI_inc_cat_gain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" name="HDHU_inc_cat_count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gender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race_age_dist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age_dist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education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Shape 177"/>
          <p:cNvSpPr/>
          <p:nvPr/>
        </p:nvSpPr>
        <p:spPr>
          <a:xfrm>
            <a:off x="2528194" y="1916409"/>
            <a:ext cx="4456449" cy="2092881"/>
          </a:xfrm>
          <a:prstGeom prst="rect">
            <a:avLst/>
          </a:pr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lang="en-US" sz="3400" dirty="0" smtClean="0"/>
              <a:t>			</a:t>
            </a:r>
            <a:r>
              <a:rPr sz="3400" dirty="0" smtClean="0"/>
              <a:t>Too </a:t>
            </a:r>
            <a:r>
              <a:rPr lang="en-US" sz="3400" dirty="0" smtClean="0"/>
              <a:t>m</a:t>
            </a:r>
            <a:r>
              <a:rPr sz="3400" dirty="0" smtClean="0"/>
              <a:t>any </a:t>
            </a:r>
            <a:r>
              <a:rPr lang="en-US" sz="3400" dirty="0" smtClean="0"/>
              <a:t>v</a:t>
            </a:r>
            <a:r>
              <a:rPr sz="3400" dirty="0" smtClean="0"/>
              <a:t>isualizations</a:t>
            </a:r>
            <a:r>
              <a:rPr lang="en-US" sz="3400" dirty="0"/>
              <a:t> </a:t>
            </a:r>
            <a:r>
              <a:rPr lang="en-US" sz="3400" dirty="0" smtClean="0"/>
              <a:t>to </a:t>
            </a:r>
            <a:r>
              <a:rPr lang="en-US" sz="3400" dirty="0" smtClean="0"/>
              <a:t>consider</a:t>
            </a:r>
          </a:p>
          <a:p>
            <a:pPr lvl="0" algn="ctr">
              <a:defRPr sz="1800"/>
            </a:pPr>
            <a:endParaRPr lang="en-US" sz="3400" dirty="0"/>
          </a:p>
          <a:p>
            <a:pPr algn="ctr">
              <a:defRPr sz="1800"/>
            </a:pPr>
            <a:r>
              <a:rPr lang="en-US" sz="3400" dirty="0"/>
              <a:t>	Too many </a:t>
            </a:r>
            <a:r>
              <a:rPr lang="en-US" sz="3400" dirty="0" smtClean="0"/>
              <a:t>attributes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649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03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smtClean="0"/>
              <a:t>Possible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SeeDB</a:t>
            </a:r>
            <a:r>
              <a:rPr lang="en-US" dirty="0" smtClean="0">
                <a:solidFill>
                  <a:srgbClr val="0000FF"/>
                </a:solidFill>
              </a:rPr>
              <a:t>: A Visualization Recommendation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519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Scalable Visualization Recommendations</a:t>
            </a:r>
          </a:p>
          <a:p>
            <a:pPr lvl="1"/>
            <a:r>
              <a:rPr lang="en-US" dirty="0" smtClean="0"/>
              <a:t>Space of visualizations considered by </a:t>
            </a:r>
            <a:r>
              <a:rPr lang="en-US" dirty="0" err="1" smtClean="0"/>
              <a:t>SeeDB</a:t>
            </a:r>
            <a:endParaRPr lang="en-US" dirty="0" smtClean="0"/>
          </a:p>
          <a:p>
            <a:pPr lvl="1"/>
            <a:r>
              <a:rPr lang="en-US" dirty="0" smtClean="0"/>
              <a:t>Building </a:t>
            </a:r>
            <a:r>
              <a:rPr lang="en-US" dirty="0" err="1" smtClean="0"/>
              <a:t>SeeDB</a:t>
            </a:r>
            <a:endParaRPr lang="en-US" dirty="0" smtClean="0"/>
          </a:p>
          <a:p>
            <a:pPr lvl="1"/>
            <a:r>
              <a:rPr lang="en-US" dirty="0" smtClean="0"/>
              <a:t>Evaluating </a:t>
            </a:r>
            <a:r>
              <a:rPr lang="en-US" dirty="0" err="1" smtClean="0"/>
              <a:t>SeeDB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9885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10012"/>
                </a:solidFill>
              </a:rPr>
              <a:t>Related Work</a:t>
            </a:r>
            <a:endParaRPr lang="en-US" dirty="0">
              <a:solidFill>
                <a:srgbClr val="91001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 tools: </a:t>
            </a:r>
          </a:p>
          <a:p>
            <a:pPr lvl="1"/>
            <a:r>
              <a:rPr lang="en-US" dirty="0" err="1" smtClean="0"/>
              <a:t>ManyEyes</a:t>
            </a:r>
            <a:r>
              <a:rPr lang="en-US" dirty="0" smtClean="0"/>
              <a:t>, Tableau/Polaris, Fusion Tables, </a:t>
            </a:r>
            <a:r>
              <a:rPr lang="en-US" dirty="0" err="1" smtClean="0"/>
              <a:t>Spotfire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 lvl="1"/>
            <a:r>
              <a:rPr lang="en-US" dirty="0" smtClean="0"/>
              <a:t>Tableau and </a:t>
            </a:r>
            <a:r>
              <a:rPr lang="en-US" dirty="0" err="1" smtClean="0"/>
              <a:t>Spotfire</a:t>
            </a:r>
            <a:r>
              <a:rPr lang="en-US" dirty="0" smtClean="0"/>
              <a:t> recommendations (Aesthetics)</a:t>
            </a:r>
          </a:p>
          <a:p>
            <a:r>
              <a:rPr lang="en-US" dirty="0" smtClean="0"/>
              <a:t>Some Automation: </a:t>
            </a:r>
            <a:r>
              <a:rPr lang="en-US" dirty="0" err="1" smtClean="0"/>
              <a:t>VizDeck</a:t>
            </a:r>
            <a:r>
              <a:rPr lang="en-US" dirty="0" smtClean="0"/>
              <a:t>, Profiler, Voyager</a:t>
            </a:r>
            <a:endParaRPr lang="en-US" baseline="30000" dirty="0" smtClean="0"/>
          </a:p>
          <a:p>
            <a:pPr lvl="1"/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pPr lvl="0">
              <a:defRPr sz="1800"/>
            </a:pPr>
            <a:r>
              <a:rPr sz="4700" dirty="0"/>
              <a:t>SeeDB: a Visualization Recommendation System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xfrm>
            <a:off x="219487" y="1600200"/>
            <a:ext cx="8467313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  <a:defRPr sz="1800"/>
            </a:pPr>
            <a:endParaRPr sz="2700" dirty="0"/>
          </a:p>
          <a:p>
            <a:pPr marL="0" indent="0" algn="ctr">
              <a:buNone/>
              <a:defRPr sz="1800"/>
            </a:pPr>
            <a:r>
              <a:rPr sz="30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Given a dataset and a task, automatically produce a set of </a:t>
            </a:r>
            <a:r>
              <a:rPr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visualization</a:t>
            </a:r>
            <a:r>
              <a:rPr lang="en-US"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s</a:t>
            </a:r>
            <a:r>
              <a:rPr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 </a:t>
            </a:r>
            <a:r>
              <a:rPr sz="30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that </a:t>
            </a:r>
            <a:r>
              <a:rPr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are </a:t>
            </a:r>
            <a:endParaRPr lang="en-US" sz="3000" dirty="0" smtClean="0">
              <a:solidFill>
                <a:srgbClr val="1F78B4"/>
              </a:solidFill>
              <a:ea typeface="Helvetica"/>
              <a:cs typeface="Helvetica"/>
              <a:sym typeface="Helvetica"/>
            </a:endParaRPr>
          </a:p>
          <a:p>
            <a:pPr marL="0" indent="0" algn="ctr">
              <a:buNone/>
              <a:defRPr sz="1800"/>
            </a:pPr>
            <a:r>
              <a:rPr lang="en-US"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the </a:t>
            </a:r>
            <a:r>
              <a:rPr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most </a:t>
            </a:r>
            <a:r>
              <a:rPr sz="3000" dirty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“interesting</a:t>
            </a:r>
            <a:r>
              <a:rPr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”</a:t>
            </a:r>
            <a:r>
              <a:rPr lang="en-US" sz="3000" dirty="0" smtClean="0">
                <a:solidFill>
                  <a:srgbClr val="1F78B4"/>
                </a:solidFill>
                <a:ea typeface="Helvetica"/>
                <a:cs typeface="Helvetica"/>
                <a:sym typeface="Helvetica"/>
              </a:rPr>
              <a:t> given the task</a:t>
            </a:r>
            <a:endParaRPr sz="3000" dirty="0">
              <a:solidFill>
                <a:srgbClr val="1F78B4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663385" y="5475967"/>
            <a:ext cx="72132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1">
              <a:spcBef>
                <a:spcPts val="2953"/>
              </a:spcBef>
              <a:defRPr sz="1800"/>
            </a:pPr>
            <a:endParaRPr sz="2500" i="1" dirty="0"/>
          </a:p>
        </p:txBody>
      </p:sp>
    </p:spTree>
    <p:extLst>
      <p:ext uri="{BB962C8B-B14F-4D97-AF65-F5344CB8AC3E}">
        <p14:creationId xmlns:p14="http://schemas.microsoft.com/office/powerpoint/2010/main" val="2174120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24690</TotalTime>
  <Words>2216</Words>
  <Application>Microsoft Macintosh PowerPoint</Application>
  <PresentationFormat>On-screen Show (4:3)</PresentationFormat>
  <Paragraphs>478</Paragraphs>
  <Slides>50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SeeDB</vt:lpstr>
      <vt:lpstr>Data Visualizations</vt:lpstr>
      <vt:lpstr>PowerPoint Presentation</vt:lpstr>
      <vt:lpstr>PowerPoint Presentation</vt:lpstr>
      <vt:lpstr>PowerPoint Presentation</vt:lpstr>
      <vt:lpstr>One Possible Solution</vt:lpstr>
      <vt:lpstr>Outline</vt:lpstr>
      <vt:lpstr>Related Work</vt:lpstr>
      <vt:lpstr>SeeDB: a Visualization Recommendation System</vt:lpstr>
      <vt:lpstr>Space of Visualizations</vt:lpstr>
      <vt:lpstr>Space of Visualizations</vt:lpstr>
      <vt:lpstr>Building SeeDB: Questions</vt:lpstr>
      <vt:lpstr>Deviation-based Utility Metric</vt:lpstr>
      <vt:lpstr>Deviation-based Utility Metric</vt:lpstr>
      <vt:lpstr>Computing Expected Trend</vt:lpstr>
      <vt:lpstr>Computing Actual Trend</vt:lpstr>
      <vt:lpstr>Computing Utility</vt:lpstr>
      <vt:lpstr>Low Utility Visualization</vt:lpstr>
      <vt:lpstr>High Utility Visualization</vt:lpstr>
      <vt:lpstr>What else?</vt:lpstr>
      <vt:lpstr>Utility Metric: 5 axes</vt:lpstr>
      <vt:lpstr>Why not? </vt:lpstr>
      <vt:lpstr>PowerPoint Presentation</vt:lpstr>
      <vt:lpstr>PowerPoint Presentation</vt:lpstr>
      <vt:lpstr>PowerPoint Presentation</vt:lpstr>
      <vt:lpstr>PowerPoint Presentation</vt:lpstr>
      <vt:lpstr>Naïve Approach</vt:lpstr>
      <vt:lpstr>Issues w/ Naïve Approach</vt:lpstr>
      <vt:lpstr>Systems-level optimizations</vt:lpstr>
      <vt:lpstr>Systems-level optimizations</vt:lpstr>
      <vt:lpstr>Combining Multiple Group-bys</vt:lpstr>
      <vt:lpstr>Pruning Optimizations</vt:lpstr>
      <vt:lpstr>Multi-Armed Bandit</vt:lpstr>
      <vt:lpstr>Multi-Armed Bandit</vt:lpstr>
      <vt:lpstr>Multi-Armed Bandit Pruning</vt:lpstr>
      <vt:lpstr>Interleaving Optimizations</vt:lpstr>
      <vt:lpstr>PowerPoint Presentation</vt:lpstr>
      <vt:lpstr>PowerPoint Presentation</vt:lpstr>
      <vt:lpstr>Evaluation: Performance</vt:lpstr>
      <vt:lpstr>Sharing Performance</vt:lpstr>
      <vt:lpstr>Pruning Performance</vt:lpstr>
      <vt:lpstr>All together now</vt:lpstr>
      <vt:lpstr>User Study</vt:lpstr>
      <vt:lpstr>PowerPoint Presentation</vt:lpstr>
      <vt:lpstr>I. SeeDB enables faster analysis</vt:lpstr>
      <vt:lpstr>II. Users prefer SeeDB</vt:lpstr>
      <vt:lpstr>II. Users Prefer SeeDB</vt:lpstr>
      <vt:lpstr>SeeDB</vt:lpstr>
      <vt:lpstr>How could the paper be improved?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Manasi Vartak</dc:creator>
  <cp:lastModifiedBy>Aditya Parameswaran</cp:lastModifiedBy>
  <cp:revision>1137</cp:revision>
  <dcterms:created xsi:type="dcterms:W3CDTF">2015-05-16T14:51:23Z</dcterms:created>
  <dcterms:modified xsi:type="dcterms:W3CDTF">2015-11-04T16:34:25Z</dcterms:modified>
</cp:coreProperties>
</file>