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notesMasterIdLst>
    <p:notesMasterId r:id="rId25"/>
  </p:notesMasterIdLst>
  <p:sldIdLst>
    <p:sldId id="256" r:id="rId2"/>
    <p:sldId id="259" r:id="rId3"/>
    <p:sldId id="257" r:id="rId4"/>
    <p:sldId id="258" r:id="rId5"/>
    <p:sldId id="260" r:id="rId6"/>
    <p:sldId id="265" r:id="rId7"/>
    <p:sldId id="263" r:id="rId8"/>
    <p:sldId id="261" r:id="rId9"/>
    <p:sldId id="274" r:id="rId10"/>
    <p:sldId id="262" r:id="rId11"/>
    <p:sldId id="264" r:id="rId12"/>
    <p:sldId id="267" r:id="rId13"/>
    <p:sldId id="275" r:id="rId14"/>
    <p:sldId id="277" r:id="rId15"/>
    <p:sldId id="266" r:id="rId16"/>
    <p:sldId id="268" r:id="rId17"/>
    <p:sldId id="278" r:id="rId18"/>
    <p:sldId id="269" r:id="rId19"/>
    <p:sldId id="270" r:id="rId20"/>
    <p:sldId id="271" r:id="rId21"/>
    <p:sldId id="272" r:id="rId22"/>
    <p:sldId id="273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9"/>
    <p:restoredTop sz="80082"/>
  </p:normalViewPr>
  <p:slideViewPr>
    <p:cSldViewPr snapToGrid="0" snapToObjects="1">
      <p:cViewPr>
        <p:scale>
          <a:sx n="95" d="100"/>
          <a:sy n="95" d="100"/>
        </p:scale>
        <p:origin x="6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18B78-5E2A-394E-A22D-DD6D957F0CA7}" type="datetimeFigureOut">
              <a:rPr lang="en-US" smtClean="0"/>
              <a:t>10/11/15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68261-ECC0-0547-825B-BD70DF462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23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 on spark</a:t>
            </a:r>
            <a:r>
              <a:rPr lang="en-US" baseline="0" dirty="0" smtClean="0"/>
              <a:t> makes it very useful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Hadoop</a:t>
            </a:r>
            <a:r>
              <a:rPr lang="en-US" baseline="0" dirty="0" smtClean="0"/>
              <a:t> in-memory storage of binary data failed against spark also because: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Minimum overhead of the Hadoop software stack</a:t>
            </a:r>
          </a:p>
          <a:p>
            <a:pPr marL="228600" indent="-228600">
              <a:buAutoNum type="arabicPeriod"/>
            </a:pPr>
            <a:r>
              <a:rPr lang="en-US" dirty="0" smtClean="0"/>
              <a:t>Overhead of HDFS while serving data, and</a:t>
            </a:r>
          </a:p>
          <a:p>
            <a:pPr marL="228600" indent="-228600">
              <a:buAutoNum type="arabicPeriod"/>
            </a:pPr>
            <a:r>
              <a:rPr lang="en-US" dirty="0" smtClean="0"/>
              <a:t>Deserialization cost to convert binary records to us- able in-memory Java objects.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4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Minimum overhead of the Hadoop software stack</a:t>
            </a:r>
          </a:p>
          <a:p>
            <a:pPr marL="228600" indent="-228600">
              <a:buAutoNum type="arabicPeriod"/>
            </a:pPr>
            <a:r>
              <a:rPr lang="en-US" dirty="0" smtClean="0"/>
              <a:t>Overhead of HDFS while serving data, and</a:t>
            </a:r>
          </a:p>
          <a:p>
            <a:pPr marL="228600" indent="-228600">
              <a:buAutoNum type="arabicPeriod"/>
            </a:pPr>
            <a:r>
              <a:rPr lang="en-US" dirty="0" smtClean="0"/>
              <a:t>Deserialization cost to convert binary records to us- able in-memory Java objects.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Scalibility</a:t>
            </a:r>
            <a:r>
              <a:rPr lang="en-US" baseline="0" dirty="0" smtClean="0"/>
              <a:t> - </a:t>
            </a:r>
            <a:r>
              <a:rPr lang="en-US" dirty="0" smtClean="0"/>
              <a:t>Linearly scales</a:t>
            </a:r>
            <a:r>
              <a:rPr lang="en-US" baseline="0" dirty="0" smtClean="0"/>
              <a:t> down algorithm with machines – this means overhead of the RDD is minimal and no effect on the size of data or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4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24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1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worker node applies the "map()" function to the local data, and writes the output to a temporary storage. A master node orchestrates that for redundant copies of input data, only one is processed.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Shuffle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Worker nodes redistribute data based on the output keys (produced by the "map()" function), such that all data belonging to one key is located on the same worker node.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 - Worker nodes now process each group of output data, per key, in parallel.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Count number of occurrence of words in 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4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Persistence - </a:t>
            </a:r>
            <a:r>
              <a:rPr lang="en-US" dirty="0" smtClean="0"/>
              <a:t>Users can specify which which RDD</a:t>
            </a:r>
            <a:r>
              <a:rPr lang="en-US" baseline="0" dirty="0" smtClean="0"/>
              <a:t> to keep in memory for later use</a:t>
            </a:r>
          </a:p>
          <a:p>
            <a:r>
              <a:rPr lang="en-US" baseline="0" dirty="0" smtClean="0"/>
              <a:t>Partitioning – User can specify the hash over the clusters to use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Partitions</a:t>
            </a:r>
            <a:r>
              <a:rPr lang="en-US" baseline="0" dirty="0" smtClean="0"/>
              <a:t> are atomic pieces of dataset</a:t>
            </a:r>
          </a:p>
          <a:p>
            <a:r>
              <a:rPr lang="en-US" baseline="0" dirty="0" smtClean="0"/>
              <a:t>Dependency – set of function for computing on parent RDD</a:t>
            </a:r>
          </a:p>
          <a:p>
            <a:r>
              <a:rPr lang="en-US" baseline="0" dirty="0" err="1" smtClean="0"/>
              <a:t>Partitioner</a:t>
            </a:r>
            <a:r>
              <a:rPr lang="en-US" baseline="0" dirty="0" smtClean="0"/>
              <a:t> – data placement </a:t>
            </a:r>
          </a:p>
          <a:p>
            <a:r>
              <a:rPr lang="en-US" baseline="0" dirty="0" smtClean="0"/>
              <a:t>As a consequence of this, all standard issues related to main memory management comes up here – such a LRU, fault tolerance, </a:t>
            </a:r>
            <a:r>
              <a:rPr lang="en-US" baseline="0" dirty="0" err="1" smtClean="0"/>
              <a:t>checkpointed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 partitions returns one partition for each block of the file (with the block’s offset stored in each Partition object), </a:t>
            </a:r>
            <a:r>
              <a:rPr lang="en-US" baseline="0" dirty="0" err="1" smtClean="0"/>
              <a:t>preferredLocations</a:t>
            </a:r>
            <a:r>
              <a:rPr lang="en-US" baseline="0" dirty="0" smtClean="0"/>
              <a:t> gives the nodes the block is on, and iterator reads the block.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 by key is kind of aggregation</a:t>
            </a:r>
            <a:r>
              <a:rPr lang="en-US" baseline="0" dirty="0" smtClean="0"/>
              <a:t> on the sequence V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links &amp; ranks repeatedly joined Can co-partition them (e.g. hash both on URL) to avoid shuffles Can also use app knowledge, e.g., hash on DNS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54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 dump of 1 TB, 10 iterations of page rank on 4 million articles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8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Interpreter works</a:t>
            </a:r>
            <a:r>
              <a:rPr lang="en-US" baseline="0" dirty="0" smtClean="0"/>
              <a:t> by compiling a class for each line and invoking a function to run an instance of the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8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Job scheduler</a:t>
            </a:r>
            <a:r>
              <a:rPr lang="en-US" baseline="0" dirty="0" smtClean="0"/>
              <a:t> uses data locality based on delay scheduling - when the job that should be scheduled next according to fairness cannot launch a local task, it waits for a small amount of time, letting other jobs launch tasks instead</a:t>
            </a:r>
          </a:p>
          <a:p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Memory management – in memory </a:t>
            </a:r>
            <a:r>
              <a:rPr lang="en-US" dirty="0" err="1" smtClean="0"/>
              <a:t>desearliszed</a:t>
            </a:r>
            <a:r>
              <a:rPr lang="en-US" baseline="0" dirty="0" smtClean="0"/>
              <a:t> for faster access and disc memory as well.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68261-ECC0-0547-825B-BD70DF4623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45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5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4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1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2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9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3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412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10/11/15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Resilient Distributed Datasets</a:t>
            </a:r>
            <a:r>
              <a:rPr lang="en-US" sz="3600" dirty="0"/>
              <a:t>: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A Fault-Tolerant Abstraction for In-Memory Cluster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Matei</a:t>
            </a:r>
            <a:r>
              <a:rPr lang="en-US" dirty="0"/>
              <a:t> </a:t>
            </a:r>
            <a:r>
              <a:rPr lang="en-US" dirty="0" err="1"/>
              <a:t>Zaharia</a:t>
            </a:r>
            <a:r>
              <a:rPr lang="en-US" dirty="0"/>
              <a:t>, </a:t>
            </a:r>
            <a:r>
              <a:rPr lang="en-US" dirty="0" err="1"/>
              <a:t>Mosharaf</a:t>
            </a:r>
            <a:r>
              <a:rPr lang="en-US" dirty="0"/>
              <a:t> Chowdhury, </a:t>
            </a:r>
            <a:r>
              <a:rPr lang="en-US" dirty="0" err="1"/>
              <a:t>Tathagata</a:t>
            </a:r>
            <a:r>
              <a:rPr lang="en-US" dirty="0"/>
              <a:t> Das, </a:t>
            </a:r>
            <a:r>
              <a:rPr lang="en-US" dirty="0" err="1"/>
              <a:t>Ankur</a:t>
            </a:r>
            <a:r>
              <a:rPr lang="en-US" dirty="0"/>
              <a:t> Dave, Justin Ma, Murphy McCauley, Michael J. Franklin, Scott </a:t>
            </a:r>
            <a:r>
              <a:rPr lang="en-US" dirty="0" err="1"/>
              <a:t>Shenker</a:t>
            </a:r>
            <a:r>
              <a:rPr lang="en-US" dirty="0"/>
              <a:t>, Ion </a:t>
            </a:r>
            <a:r>
              <a:rPr lang="en-US" dirty="0" err="1"/>
              <a:t>Stoica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4513" y="4581830"/>
            <a:ext cx="140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712 citations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Classification problem that searches for hyper plane 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2940844"/>
            <a:ext cx="4635500" cy="21209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5524500" y="3048000"/>
            <a:ext cx="22479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981449" y="2863334"/>
            <a:ext cx="3163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Transforms text to </a:t>
            </a:r>
            <a:r>
              <a:rPr lang="en-US" smtClean="0"/>
              <a:t>point objects</a:t>
            </a:r>
            <a:endParaRPr lang="en-US"/>
          </a:p>
        </p:txBody>
      </p:sp>
      <p:cxnSp>
        <p:nvCxnSpPr>
          <p:cNvPr id="15" name="Straight Arrow Connector 14"/>
          <p:cNvCxnSpPr>
            <a:endCxn id="16" idx="1"/>
          </p:cNvCxnSpPr>
          <p:nvPr/>
        </p:nvCxnSpPr>
        <p:spPr>
          <a:xfrm>
            <a:off x="5905500" y="4102099"/>
            <a:ext cx="22159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121462" y="3778934"/>
            <a:ext cx="2713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Repetitive map </a:t>
            </a:r>
            <a:r>
              <a:rPr lang="en-US" smtClean="0"/>
              <a:t>and reduce</a:t>
            </a:r>
          </a:p>
          <a:p>
            <a:r>
              <a:rPr lang="en-US" dirty="0" smtClean="0"/>
              <a:t> to compute gradient</a:t>
            </a:r>
            <a:endParaRPr lang="en-US" dirty="0"/>
          </a:p>
        </p:txBody>
      </p:sp>
      <p:sp>
        <p:nvSpPr>
          <p:cNvPr id="20" name="Donut 19"/>
          <p:cNvSpPr/>
          <p:nvPr/>
        </p:nvSpPr>
        <p:spPr>
          <a:xfrm>
            <a:off x="2660073" y="2687782"/>
            <a:ext cx="3574472" cy="803563"/>
          </a:xfrm>
          <a:prstGeom prst="donut">
            <a:avLst/>
          </a:prstGeom>
          <a:ln>
            <a:solidFill>
              <a:schemeClr val="accent1"/>
            </a:solidFill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1460500" y="3778934"/>
            <a:ext cx="4445000" cy="803563"/>
          </a:xfrm>
          <a:prstGeom prst="donut">
            <a:avLst/>
          </a:prstGeom>
          <a:ln>
            <a:solidFill>
              <a:schemeClr val="accent1"/>
            </a:solidFill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5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PageRank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each page with rank 1/N.</a:t>
            </a:r>
          </a:p>
          <a:p>
            <a:r>
              <a:rPr lang="en-US" dirty="0" smtClean="0"/>
              <a:t>On each iteration update the page rank</a:t>
            </a:r>
          </a:p>
          <a:p>
            <a:pPr lvl="1"/>
            <a:r>
              <a:rPr lang="en-US" dirty="0" smtClean="0"/>
              <a:t>= </a:t>
            </a:r>
            <a:r>
              <a:rPr lang="en-US" dirty="0" err="1" smtClean="0"/>
              <a:t>Σ</a:t>
            </a:r>
            <a:r>
              <a:rPr lang="en-US" dirty="0" smtClean="0"/>
              <a:t> </a:t>
            </a:r>
            <a:r>
              <a:rPr lang="en-US" sz="1600" dirty="0" err="1" smtClean="0"/>
              <a:t>i∈neighbors</a:t>
            </a:r>
            <a:r>
              <a:rPr lang="en-US" sz="1600" dirty="0" smtClean="0"/>
              <a:t> </a:t>
            </a:r>
            <a:r>
              <a:rPr lang="en-US" dirty="0" err="1" smtClean="0"/>
              <a:t>rank</a:t>
            </a:r>
            <a:r>
              <a:rPr lang="en-US" sz="2000" dirty="0" err="1" smtClean="0"/>
              <a:t>i</a:t>
            </a:r>
            <a:r>
              <a:rPr lang="en-US" dirty="0" smtClean="0"/>
              <a:t> / |neighbors |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48" y="3205629"/>
            <a:ext cx="4165600" cy="337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76600"/>
            <a:ext cx="5130800" cy="3035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536576" y="3415553"/>
            <a:ext cx="2559424" cy="26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719918" y="3832412"/>
            <a:ext cx="1627094" cy="69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19918" y="4356847"/>
            <a:ext cx="1627094" cy="1210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99" y="1825625"/>
            <a:ext cx="8611601" cy="4351338"/>
          </a:xfrm>
        </p:spPr>
      </p:pic>
    </p:spTree>
    <p:extLst>
      <p:ext uri="{BB962C8B-B14F-4D97-AF65-F5344CB8AC3E}">
        <p14:creationId xmlns:p14="http://schemas.microsoft.com/office/powerpoint/2010/main" val="16088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RDDs versus DSMs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8143"/>
            <a:ext cx="5557438" cy="4082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6200" y="4329954"/>
            <a:ext cx="56207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RDDs unsuitable for </a:t>
            </a:r>
            <a:r>
              <a:rPr lang="en-US" dirty="0" smtClean="0"/>
              <a:t>applications </a:t>
            </a:r>
            <a:r>
              <a:rPr lang="en-US" dirty="0"/>
              <a:t>that make asynchronous </a:t>
            </a:r>
          </a:p>
          <a:p>
            <a:r>
              <a:rPr lang="en-US" dirty="0" smtClean="0"/>
              <a:t>fine- </a:t>
            </a:r>
            <a:r>
              <a:rPr lang="en-US" dirty="0"/>
              <a:t>grained updates to shared state, </a:t>
            </a:r>
            <a:endParaRPr lang="en-US" dirty="0" smtClean="0"/>
          </a:p>
          <a:p>
            <a:r>
              <a:rPr lang="en-US" dirty="0" smtClean="0"/>
              <a:t>-storage system </a:t>
            </a:r>
            <a:r>
              <a:rPr lang="en-US" dirty="0"/>
              <a:t>for a web application </a:t>
            </a:r>
          </a:p>
          <a:p>
            <a:r>
              <a:rPr lang="en-US" dirty="0" smtClean="0"/>
              <a:t>-an </a:t>
            </a:r>
            <a:r>
              <a:rPr lang="en-US" dirty="0"/>
              <a:t>incremental web crawler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45859" y="766482"/>
            <a:ext cx="3859306" cy="1210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19406" y="581816"/>
            <a:ext cx="151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Lookup by key</a:t>
            </a:r>
          </a:p>
        </p:txBody>
      </p:sp>
    </p:spTree>
    <p:extLst>
      <p:ext uri="{BB962C8B-B14F-4D97-AF65-F5344CB8AC3E}">
        <p14:creationId xmlns:p14="http://schemas.microsoft.com/office/powerpoint/2010/main" val="98194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in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Job scheduler</a:t>
            </a:r>
          </a:p>
          <a:p>
            <a:pPr lvl="1"/>
            <a:r>
              <a:rPr lang="en-US" dirty="0" smtClean="0"/>
              <a:t>Data locality captured using delay scheduling</a:t>
            </a:r>
          </a:p>
          <a:p>
            <a:r>
              <a:rPr lang="en-US" dirty="0" smtClean="0"/>
              <a:t>Interpreter integration</a:t>
            </a:r>
          </a:p>
          <a:p>
            <a:pPr lvl="1"/>
            <a:r>
              <a:rPr lang="en-US" dirty="0" smtClean="0"/>
              <a:t>Class shipping</a:t>
            </a:r>
          </a:p>
          <a:p>
            <a:pPr lvl="1"/>
            <a:r>
              <a:rPr lang="en-US" dirty="0" smtClean="0"/>
              <a:t>Modified code generation</a:t>
            </a:r>
          </a:p>
          <a:p>
            <a:r>
              <a:rPr lang="en-US" dirty="0" smtClean="0"/>
              <a:t>Memory management</a:t>
            </a:r>
          </a:p>
          <a:p>
            <a:pPr lvl="1"/>
            <a:r>
              <a:rPr lang="en-US" dirty="0" smtClean="0"/>
              <a:t>In memory and swap memory</a:t>
            </a:r>
          </a:p>
          <a:p>
            <a:pPr lvl="1"/>
            <a:r>
              <a:rPr lang="en-US" dirty="0" smtClean="0"/>
              <a:t>LRU </a:t>
            </a:r>
          </a:p>
          <a:p>
            <a:r>
              <a:rPr lang="en-US" dirty="0" smtClean="0"/>
              <a:t>Support for checkpointing</a:t>
            </a:r>
          </a:p>
          <a:p>
            <a:pPr lvl="1"/>
            <a:r>
              <a:rPr lang="en-US" dirty="0" smtClean="0"/>
              <a:t>Good for long lineage 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on </a:t>
            </a:r>
            <a:r>
              <a:rPr lang="en-US" dirty="0" err="1" smtClean="0"/>
              <a:t>Mesos</a:t>
            </a:r>
            <a:r>
              <a:rPr lang="en-US" dirty="0"/>
              <a:t> </a:t>
            </a:r>
            <a:r>
              <a:rPr lang="en-US" dirty="0" smtClean="0"/>
              <a:t>to share clusters with Hadoop </a:t>
            </a:r>
          </a:p>
          <a:p>
            <a:r>
              <a:rPr lang="en-US" dirty="0" smtClean="0"/>
              <a:t>Can read from any Hadoop input source (HDFS or </a:t>
            </a:r>
            <a:r>
              <a:rPr lang="en-US" dirty="0" err="1" smtClean="0"/>
              <a:t>HBase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RDD implemented in Spark</a:t>
            </a:r>
          </a:p>
          <a:p>
            <a:pPr lvl="1"/>
            <a:r>
              <a:rPr lang="en-US" dirty="0" smtClean="0"/>
              <a:t>Ability to be used over any other cluster systems as well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8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ML applications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851400" cy="332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03388"/>
            <a:ext cx="4876800" cy="33147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7288306" y="847165"/>
            <a:ext cx="1734670" cy="243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853082" y="847165"/>
            <a:ext cx="1169894" cy="243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458200" y="847165"/>
            <a:ext cx="564776" cy="243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91750" y="491280"/>
            <a:ext cx="110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scalability</a:t>
            </a: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882588" y="3939988"/>
            <a:ext cx="13447" cy="1586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01706" y="5526741"/>
            <a:ext cx="3975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improvement in successive iterations</a:t>
            </a:r>
          </a:p>
          <a:p>
            <a:r>
              <a:rPr lang="en-US" dirty="0" smtClean="0"/>
              <a:t>Slow due to heartbeat signals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581835" y="3570656"/>
            <a:ext cx="2756647" cy="2140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89423" y="5763834"/>
            <a:ext cx="699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Initially slow due to conversion of text to binary in-Mem and java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Speedup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29" y="1783485"/>
            <a:ext cx="8511989" cy="4288818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6131859" y="1116106"/>
            <a:ext cx="1143000" cy="1183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50976" y="1075765"/>
            <a:ext cx="2810436" cy="1532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94605" y="806824"/>
            <a:ext cx="349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Reading from HDFS costs </a:t>
            </a:r>
            <a:r>
              <a:rPr lang="en-US" smtClean="0"/>
              <a:t>2 seconds</a:t>
            </a:r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373906" y="1690688"/>
            <a:ext cx="1936376" cy="1281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772400" y="1690688"/>
            <a:ext cx="560294" cy="2237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94680" y="1193811"/>
            <a:ext cx="38266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second difference</a:t>
            </a:r>
          </a:p>
          <a:p>
            <a:r>
              <a:rPr lang="en-US" dirty="0" smtClean="0"/>
              <a:t>Text to binary parsing = 7 sec</a:t>
            </a:r>
          </a:p>
          <a:p>
            <a:r>
              <a:rPr lang="en-US" dirty="0" smtClean="0"/>
              <a:t>Conversion of binary record to Java </a:t>
            </a:r>
            <a:r>
              <a:rPr lang="en-US" dirty="0" err="1" smtClean="0"/>
              <a:t>obj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3sec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Failure in RDD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21" y="2819073"/>
            <a:ext cx="5092700" cy="3009900"/>
          </a:xfrm>
        </p:spPr>
      </p:pic>
      <p:sp>
        <p:nvSpPr>
          <p:cNvPr id="5" name="TextBox 4"/>
          <p:cNvSpPr txBox="1"/>
          <p:nvPr/>
        </p:nvSpPr>
        <p:spPr>
          <a:xfrm>
            <a:off x="954742" y="1690688"/>
            <a:ext cx="871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RDDs track the graph of transformations that built them (their lineage) to rebuild lost data </a:t>
            </a:r>
          </a:p>
        </p:txBody>
      </p:sp>
    </p:spTree>
    <p:extLst>
      <p:ext uri="{BB962C8B-B14F-4D97-AF65-F5344CB8AC3E}">
        <p14:creationId xmlns:p14="http://schemas.microsoft.com/office/powerpoint/2010/main" val="80195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sufficient memory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77" y="1842247"/>
            <a:ext cx="6897141" cy="4023333"/>
          </a:xfrm>
        </p:spPr>
      </p:pic>
    </p:spTree>
    <p:extLst>
      <p:ext uri="{BB962C8B-B14F-4D97-AF65-F5344CB8AC3E}">
        <p14:creationId xmlns:p14="http://schemas.microsoft.com/office/powerpoint/2010/main" val="5810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reduce based tasks are slow</a:t>
            </a:r>
          </a:p>
          <a:p>
            <a:pPr lvl="1"/>
            <a:r>
              <a:rPr lang="en-US" dirty="0" smtClean="0"/>
              <a:t>Sharing of data across jobs is stable storage</a:t>
            </a:r>
          </a:p>
          <a:p>
            <a:pPr lvl="1"/>
            <a:r>
              <a:rPr lang="en-US" dirty="0" smtClean="0"/>
              <a:t>Replication of data and disk I/O</a:t>
            </a:r>
          </a:p>
          <a:p>
            <a:r>
              <a:rPr lang="en-US" dirty="0" smtClean="0"/>
              <a:t>Support iterative algorithms</a:t>
            </a:r>
          </a:p>
          <a:p>
            <a:r>
              <a:rPr lang="en-US" dirty="0" smtClean="0"/>
              <a:t>Support interactive data mining tools –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61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applications using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memory analytics at </a:t>
            </a:r>
            <a:r>
              <a:rPr lang="en-US" dirty="0" err="1" smtClean="0"/>
              <a:t>Conviva</a:t>
            </a:r>
            <a:r>
              <a:rPr lang="en-US" dirty="0" smtClean="0"/>
              <a:t> : 40x speedup</a:t>
            </a:r>
          </a:p>
          <a:p>
            <a:r>
              <a:rPr lang="en-US" dirty="0" smtClean="0"/>
              <a:t>Traffic modeling (Traffic prediction via EM - Mobile Millennium)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Twitter spam classification</a:t>
            </a:r>
            <a:r>
              <a:rPr lang="en-US" dirty="0" smtClean="0"/>
              <a:t>(Monarch)</a:t>
            </a:r>
            <a:endParaRPr lang="en-US" dirty="0" smtClean="0"/>
          </a:p>
          <a:p>
            <a:r>
              <a:rPr lang="en-US" dirty="0" smtClean="0"/>
              <a:t>DNA sequence analysis (SNAP) 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18" y="2677740"/>
            <a:ext cx="52197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1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0306"/>
            <a:ext cx="10515600" cy="5746657"/>
          </a:xfrm>
        </p:spPr>
        <p:txBody>
          <a:bodyPr/>
          <a:lstStyle/>
          <a:p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RDDs offer a simple and efficient programming model</a:t>
            </a:r>
          </a:p>
          <a:p>
            <a:pPr lvl="1"/>
            <a:r>
              <a:rPr lang="en-US" dirty="0" smtClean="0"/>
              <a:t>Open source and scalable implementation at Spark</a:t>
            </a:r>
          </a:p>
          <a:p>
            <a:pPr lvl="1"/>
            <a:r>
              <a:rPr lang="en-US" dirty="0" smtClean="0"/>
              <a:t>Improves the speed to the memory bandwidth limit – good for batch processes</a:t>
            </a:r>
          </a:p>
          <a:p>
            <a:pPr lvl="1"/>
            <a:endParaRPr lang="en-US" dirty="0"/>
          </a:p>
          <a:p>
            <a:r>
              <a:rPr lang="en-US" dirty="0" smtClean="0"/>
              <a:t>Improvements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emory leak if too many RDDs loaded - garbage collection to be built in</a:t>
            </a:r>
          </a:p>
          <a:p>
            <a:pPr lvl="2"/>
            <a:r>
              <a:rPr lang="en-US" dirty="0" smtClean="0"/>
              <a:t>Uses LRU – better memory replacement algorithms</a:t>
            </a:r>
            <a:r>
              <a:rPr lang="en-US" dirty="0" smtClean="0"/>
              <a:t> possible</a:t>
            </a:r>
          </a:p>
          <a:p>
            <a:pPr lvl="1"/>
            <a:r>
              <a:rPr lang="en-US" dirty="0" smtClean="0"/>
              <a:t>Handling data locality using partition/hash and delay scheduling</a:t>
            </a:r>
          </a:p>
          <a:p>
            <a:pPr lvl="1"/>
            <a:r>
              <a:rPr lang="en-US" dirty="0" smtClean="0"/>
              <a:t>Hybrid system for handling fine grained updates</a:t>
            </a:r>
          </a:p>
          <a:p>
            <a:pPr lvl="1"/>
            <a:r>
              <a:rPr lang="en-US" dirty="0" smtClean="0"/>
              <a:t>Use for debugging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 scheduler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83" y="1352384"/>
            <a:ext cx="5593976" cy="5264076"/>
          </a:xfrm>
        </p:spPr>
      </p:pic>
    </p:spTree>
    <p:extLst>
      <p:ext uri="{BB962C8B-B14F-4D97-AF65-F5344CB8AC3E}">
        <p14:creationId xmlns:p14="http://schemas.microsoft.com/office/powerpoint/2010/main" val="7038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literature on large distributed algorithms on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: Language-integrated “distributed dataset” API, but cannot share datasets efficiently across queries </a:t>
            </a:r>
          </a:p>
          <a:p>
            <a:pPr lvl="1"/>
            <a:r>
              <a:rPr lang="en-US" dirty="0" smtClean="0"/>
              <a:t>Map Reduce</a:t>
            </a:r>
          </a:p>
          <a:p>
            <a:pPr lvl="2"/>
            <a:r>
              <a:rPr lang="en-US" dirty="0" smtClean="0"/>
              <a:t>Map</a:t>
            </a:r>
          </a:p>
          <a:p>
            <a:pPr lvl="2"/>
            <a:r>
              <a:rPr lang="en-US" dirty="0" smtClean="0"/>
              <a:t>Shuffle</a:t>
            </a:r>
          </a:p>
          <a:p>
            <a:pPr lvl="2"/>
            <a:r>
              <a:rPr lang="en-US" dirty="0" smtClean="0"/>
              <a:t>Reduce</a:t>
            </a:r>
          </a:p>
          <a:p>
            <a:pPr lvl="1"/>
            <a:r>
              <a:rPr lang="en-US" dirty="0" err="1" smtClean="0"/>
              <a:t>DyradLinq</a:t>
            </a:r>
            <a:endParaRPr lang="en-US" dirty="0" smtClean="0"/>
          </a:p>
          <a:p>
            <a:pPr lvl="1"/>
            <a:r>
              <a:rPr lang="en-US" dirty="0" err="1" smtClean="0"/>
              <a:t>Ciel</a:t>
            </a:r>
            <a:endParaRPr lang="en-US" dirty="0" smtClean="0"/>
          </a:p>
          <a:p>
            <a:r>
              <a:rPr lang="en-US" dirty="0" smtClean="0"/>
              <a:t>Specific : Specialized models; can’t run arbitrary / ad-hoc queries </a:t>
            </a:r>
          </a:p>
          <a:p>
            <a:pPr lvl="1"/>
            <a:r>
              <a:rPr lang="en-US" dirty="0" err="1" smtClean="0"/>
              <a:t>Pregel</a:t>
            </a:r>
            <a:r>
              <a:rPr lang="en-US" dirty="0" smtClean="0"/>
              <a:t> – Google’s graph based</a:t>
            </a:r>
          </a:p>
          <a:p>
            <a:pPr lvl="1"/>
            <a:r>
              <a:rPr lang="en-US" dirty="0" err="1" smtClean="0"/>
              <a:t>Haloop</a:t>
            </a:r>
            <a:r>
              <a:rPr lang="en-US" dirty="0" smtClean="0"/>
              <a:t> – iterative Hadoop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0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Caching systems</a:t>
            </a:r>
          </a:p>
          <a:p>
            <a:pPr lvl="1"/>
            <a:r>
              <a:rPr lang="en-US" dirty="0" smtClean="0"/>
              <a:t>Nectar – Automatic expression caching, but over distributed FS</a:t>
            </a:r>
          </a:p>
          <a:p>
            <a:pPr lvl="1"/>
            <a:r>
              <a:rPr lang="en-US" dirty="0" err="1" smtClean="0"/>
              <a:t>Ciel</a:t>
            </a:r>
            <a:r>
              <a:rPr lang="en-US" dirty="0" smtClean="0"/>
              <a:t> – not explicit control over cached data</a:t>
            </a:r>
          </a:p>
          <a:p>
            <a:pPr lvl="1"/>
            <a:r>
              <a:rPr lang="en-US" dirty="0" err="1" smtClean="0"/>
              <a:t>PacMan</a:t>
            </a:r>
            <a:r>
              <a:rPr lang="en-US" dirty="0" smtClean="0"/>
              <a:t> - Memory cache for HDFS, but writes still go to network/disk</a:t>
            </a:r>
          </a:p>
          <a:p>
            <a:r>
              <a:rPr lang="en-US" dirty="0" smtClean="0"/>
              <a:t>Lineage </a:t>
            </a:r>
          </a:p>
          <a:p>
            <a:pPr lvl="1"/>
            <a:r>
              <a:rPr lang="en-US" dirty="0" smtClean="0"/>
              <a:t>To track dependency of task information across a DAG of tasks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0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Resilient Distributed Datasets (RDDs)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Restricted form of distributed shared memory </a:t>
            </a:r>
          </a:p>
          <a:p>
            <a:pPr lvl="1"/>
            <a:r>
              <a:rPr lang="en-US" dirty="0" smtClean="0"/>
              <a:t>Read only/ Immutable , partitioned collections of records</a:t>
            </a:r>
          </a:p>
          <a:p>
            <a:pPr lvl="1"/>
            <a:r>
              <a:rPr lang="en-US" dirty="0" smtClean="0"/>
              <a:t>Deterministic</a:t>
            </a:r>
          </a:p>
          <a:p>
            <a:pPr lvl="1"/>
            <a:r>
              <a:rPr lang="en-US" dirty="0" smtClean="0"/>
              <a:t>From coarse grained operations (map, filter, join, etc.)</a:t>
            </a:r>
          </a:p>
          <a:p>
            <a:pPr lvl="1"/>
            <a:r>
              <a:rPr lang="en-US" dirty="0" smtClean="0"/>
              <a:t>From stable storage or other RDDs</a:t>
            </a:r>
          </a:p>
          <a:p>
            <a:pPr lvl="1"/>
            <a:r>
              <a:rPr lang="en-US" dirty="0" smtClean="0"/>
              <a:t>User controlled persistence</a:t>
            </a:r>
          </a:p>
          <a:p>
            <a:pPr lvl="1"/>
            <a:r>
              <a:rPr lang="en-US" dirty="0" smtClean="0"/>
              <a:t>User controlled partitioning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RDDs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927600" cy="299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50" y="1493371"/>
            <a:ext cx="4787900" cy="36830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7234518" y="927847"/>
            <a:ext cx="1183341" cy="565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17859" y="743181"/>
            <a:ext cx="264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need </a:t>
            </a:r>
            <a:r>
              <a:rPr lang="en-US" smtClean="0"/>
              <a:t>of check pointing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9507071" y="1344706"/>
            <a:ext cx="497541" cy="148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45700" y="1121237"/>
            <a:ext cx="18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Checkpointing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2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programming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Lazy operations</a:t>
            </a:r>
          </a:p>
          <a:p>
            <a:pPr lvl="1"/>
            <a:r>
              <a:rPr lang="en-US" dirty="0" smtClean="0"/>
              <a:t>Transformations not done until action</a:t>
            </a:r>
          </a:p>
          <a:p>
            <a:r>
              <a:rPr lang="en-US" dirty="0" smtClean="0"/>
              <a:t>Operations on RDDs</a:t>
            </a:r>
          </a:p>
          <a:p>
            <a:pPr lvl="1"/>
            <a:r>
              <a:rPr lang="en-US" dirty="0" smtClean="0"/>
              <a:t>Transformations - build new RDDs</a:t>
            </a:r>
          </a:p>
          <a:p>
            <a:pPr lvl="1"/>
            <a:r>
              <a:rPr lang="en-US" dirty="0" smtClean="0"/>
              <a:t>Actions - compute and output results</a:t>
            </a:r>
          </a:p>
          <a:p>
            <a:r>
              <a:rPr lang="en-US" dirty="0" smtClean="0"/>
              <a:t>Partitioning – layout across nodes</a:t>
            </a:r>
          </a:p>
          <a:p>
            <a:r>
              <a:rPr lang="en-US" dirty="0" smtClean="0"/>
              <a:t>Persistence – storage in RAM / Disc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7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on Spark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1381126"/>
            <a:ext cx="96647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1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: Console Log mining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712" y="1690688"/>
            <a:ext cx="4991100" cy="302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88" y="2236788"/>
            <a:ext cx="4597400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88" y="3748088"/>
            <a:ext cx="15621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4271683"/>
            <a:ext cx="4737100" cy="21336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6" idx="0"/>
          </p:cNvCxnSpPr>
          <p:nvPr/>
        </p:nvCxnSpPr>
        <p:spPr>
          <a:xfrm flipH="1">
            <a:off x="2117538" y="3201988"/>
            <a:ext cx="7097" cy="546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63471" y="2944906"/>
            <a:ext cx="0" cy="1326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80529" y="2944906"/>
            <a:ext cx="13447" cy="1990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14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1079</Words>
  <Application>Microsoft Macintosh PowerPoint</Application>
  <PresentationFormat>Widescreen</PresentationFormat>
  <Paragraphs>157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Arial</vt:lpstr>
      <vt:lpstr>Office Theme</vt:lpstr>
      <vt:lpstr>Resilient Distributed Datasets: A Fault-Tolerant Abstraction for In-Memory Cluster Computing</vt:lpstr>
      <vt:lpstr>Motivation</vt:lpstr>
      <vt:lpstr>Existing literature on large distributed algorithms on clusters</vt:lpstr>
      <vt:lpstr>PowerPoint Presentation</vt:lpstr>
      <vt:lpstr>Resilient Distributed Datasets (RDDs)</vt:lpstr>
      <vt:lpstr>Representing RDDs</vt:lpstr>
      <vt:lpstr>Spark programming interface</vt:lpstr>
      <vt:lpstr>RDD on Spark</vt:lpstr>
      <vt:lpstr>Example : Console Log mining</vt:lpstr>
      <vt:lpstr>Example : Logistic regression</vt:lpstr>
      <vt:lpstr>Example : PageRank</vt:lpstr>
      <vt:lpstr>PageRank performance</vt:lpstr>
      <vt:lpstr>RDDs versus DSMs</vt:lpstr>
      <vt:lpstr>Implementation in Spark</vt:lpstr>
      <vt:lpstr>Evaluation</vt:lpstr>
      <vt:lpstr>Iterative ML applications</vt:lpstr>
      <vt:lpstr>Understanding Speedup</vt:lpstr>
      <vt:lpstr>Failure in RDD</vt:lpstr>
      <vt:lpstr>In sufficient memory</vt:lpstr>
      <vt:lpstr>User applications using Spark</vt:lpstr>
      <vt:lpstr>PowerPoint Presentation</vt:lpstr>
      <vt:lpstr>Thank you!</vt:lpstr>
      <vt:lpstr>Job scheduler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Resilient Distributed Datasets: A Fault-Tolerant Abstraction for In-Memory Cluster Computing</dc:title>
  <dc:creator>Kumar, Suhansanu</dc:creator>
  <cp:lastModifiedBy>Kumar, Suhansanu</cp:lastModifiedBy>
  <cp:revision>124</cp:revision>
  <cp:lastPrinted>2015-10-12T12:59:08Z</cp:lastPrinted>
  <dcterms:created xsi:type="dcterms:W3CDTF">2015-10-12T01:00:42Z</dcterms:created>
  <dcterms:modified xsi:type="dcterms:W3CDTF">2015-10-12T13:01:33Z</dcterms:modified>
</cp:coreProperties>
</file>