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6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4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7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2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3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DF2E-A4C2-684E-AC4D-E82CA3DF8ED3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29C94-8C5D-DD43-9421-9FF5E188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m.org/sigs/publications/proceedings-templat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engr.illinois.edu/~taoxie/publications/writepapers.pdf" TargetMode="External"/><Relationship Id="rId4" Type="http://schemas.openxmlformats.org/officeDocument/2006/relationships/hyperlink" Target="http://web.engr.illinois.edu/~taoxie/advice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stanford.edu/people/widom/paper-writing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Especially important in a *systems/database* paper</a:t>
            </a:r>
          </a:p>
          <a:p>
            <a:r>
              <a:rPr lang="en-US" dirty="0" smtClean="0"/>
              <a:t>Clearly specify:</a:t>
            </a:r>
          </a:p>
          <a:p>
            <a:pPr lvl="1"/>
            <a:r>
              <a:rPr lang="en-US" dirty="0" smtClean="0"/>
              <a:t>The experimental setup</a:t>
            </a:r>
          </a:p>
          <a:p>
            <a:pPr lvl="2"/>
            <a:r>
              <a:rPr lang="en-US" dirty="0" smtClean="0"/>
              <a:t>Goals of the experiment:</a:t>
            </a:r>
          </a:p>
          <a:p>
            <a:pPr lvl="3"/>
            <a:r>
              <a:rPr lang="en-US" dirty="0" smtClean="0"/>
              <a:t>What are you studying?</a:t>
            </a:r>
          </a:p>
          <a:p>
            <a:pPr lvl="2"/>
            <a:r>
              <a:rPr lang="en-US" dirty="0" smtClean="0"/>
              <a:t>Datasets</a:t>
            </a:r>
          </a:p>
          <a:p>
            <a:pPr lvl="2"/>
            <a:r>
              <a:rPr lang="en-US" dirty="0" smtClean="0"/>
              <a:t>Algorithms/techniques implemented</a:t>
            </a:r>
          </a:p>
          <a:p>
            <a:pPr lvl="3"/>
            <a:r>
              <a:rPr lang="en-US" dirty="0" smtClean="0"/>
              <a:t>(</a:t>
            </a:r>
            <a:r>
              <a:rPr lang="en-US" b="1" dirty="0" smtClean="0"/>
              <a:t>THINK ABOUT USING/IMPLEMENTING A BASELINE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System/implementation details</a:t>
            </a:r>
          </a:p>
          <a:p>
            <a:pPr lvl="2"/>
            <a:r>
              <a:rPr lang="en-US" dirty="0" smtClean="0"/>
              <a:t>Parameters varied</a:t>
            </a:r>
          </a:p>
          <a:p>
            <a:r>
              <a:rPr lang="en-US" dirty="0" smtClean="0"/>
              <a:t>Then, each experiment</a:t>
            </a:r>
          </a:p>
          <a:p>
            <a:pPr lvl="1"/>
            <a:r>
              <a:rPr lang="en-US" dirty="0" smtClean="0"/>
              <a:t>Each experiment should come with a clear “takeaway”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08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paragraph of what you have found, what are the avenues of future work from this point.</a:t>
            </a:r>
          </a:p>
          <a:p>
            <a:pPr lvl="1"/>
            <a:r>
              <a:rPr lang="en-US" dirty="0" smtClean="0"/>
              <a:t>Future work is especially important here given that this was just a course project. </a:t>
            </a:r>
          </a:p>
          <a:p>
            <a:pPr lvl="1"/>
            <a:r>
              <a:rPr lang="en-US" dirty="0" smtClean="0"/>
              <a:t>Tell me, if you were to convert this to a paper, what else would you have liked to have done?</a:t>
            </a:r>
          </a:p>
        </p:txBody>
      </p:sp>
    </p:spTree>
    <p:extLst>
      <p:ext uri="{BB962C8B-B14F-4D97-AF65-F5344CB8AC3E}">
        <p14:creationId xmlns:p14="http://schemas.microsoft.com/office/powerpoint/2010/main" val="247047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system demo:</a:t>
            </a:r>
          </a:p>
          <a:p>
            <a:pPr lvl="1"/>
            <a:r>
              <a:rPr lang="en-US" dirty="0" smtClean="0"/>
              <a:t>Include screenshots</a:t>
            </a:r>
          </a:p>
          <a:p>
            <a:pPr lvl="1"/>
            <a:r>
              <a:rPr lang="en-US" dirty="0" smtClean="0"/>
              <a:t>Host it somewhere (if easy)</a:t>
            </a:r>
          </a:p>
          <a:p>
            <a:pPr lvl="2"/>
            <a:r>
              <a:rPr lang="en-US" dirty="0" smtClean="0"/>
              <a:t>Instructions on how to access the demo site </a:t>
            </a:r>
          </a:p>
          <a:p>
            <a:pPr lvl="3"/>
            <a:r>
              <a:rPr lang="en-US" dirty="0" smtClean="0"/>
              <a:t>So that I can play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9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8489" y="274638"/>
            <a:ext cx="91408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Report: Instructions &amp;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Midnight on Monday</a:t>
            </a:r>
          </a:p>
          <a:p>
            <a:pPr lvl="1"/>
            <a:r>
              <a:rPr lang="en-US" dirty="0" smtClean="0"/>
              <a:t>Email title “</a:t>
            </a:r>
            <a:r>
              <a:rPr lang="en-US" b="1" dirty="0" smtClean="0"/>
              <a:t>CS598 Final Report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Tarique</a:t>
            </a:r>
            <a:r>
              <a:rPr lang="en-US" dirty="0" smtClean="0"/>
              <a:t> and me</a:t>
            </a:r>
          </a:p>
          <a:p>
            <a:r>
              <a:rPr lang="en-US" smtClean="0"/>
              <a:t>Between </a:t>
            </a:r>
            <a:r>
              <a:rPr lang="en-US" smtClean="0"/>
              <a:t>4—</a:t>
            </a:r>
            <a:r>
              <a:rPr lang="en-US" dirty="0"/>
              <a:t>8</a:t>
            </a:r>
            <a:r>
              <a:rPr lang="en-US" dirty="0" smtClean="0"/>
              <a:t> pages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Introduction (remember the 5-6 points)</a:t>
            </a:r>
          </a:p>
          <a:p>
            <a:pPr lvl="1"/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Problem Definition / Solution / Possible Demo </a:t>
            </a:r>
          </a:p>
          <a:p>
            <a:pPr lvl="1"/>
            <a:r>
              <a:rPr lang="en-US" dirty="0" smtClean="0"/>
              <a:t>Thorough Evaluation</a:t>
            </a:r>
          </a:p>
          <a:p>
            <a:pPr lvl="1"/>
            <a:r>
              <a:rPr lang="en-US" dirty="0" smtClean="0"/>
              <a:t>Conclusions and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5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Monday before class</a:t>
            </a:r>
          </a:p>
          <a:p>
            <a:pPr lvl="1"/>
            <a:r>
              <a:rPr lang="en-US" dirty="0" smtClean="0"/>
              <a:t>Email title “</a:t>
            </a:r>
            <a:r>
              <a:rPr lang="en-US" b="1" dirty="0" smtClean="0"/>
              <a:t>CS598 Final Presentation</a:t>
            </a:r>
            <a:r>
              <a:rPr lang="en-US" dirty="0" smtClean="0"/>
              <a:t>”</a:t>
            </a:r>
          </a:p>
          <a:p>
            <a:pPr lvl="1"/>
            <a:r>
              <a:rPr lang="en-US" b="1" dirty="0" smtClean="0"/>
              <a:t>3 slides</a:t>
            </a:r>
          </a:p>
          <a:p>
            <a:r>
              <a:rPr lang="en-US" dirty="0" smtClean="0"/>
              <a:t>You have 5 minutes to talk (I will use a timer!)</a:t>
            </a:r>
          </a:p>
          <a:p>
            <a:r>
              <a:rPr lang="en-US" dirty="0" smtClean="0"/>
              <a:t>Essential to be present!!!!!</a:t>
            </a:r>
          </a:p>
          <a:p>
            <a:pPr lvl="1"/>
            <a:r>
              <a:rPr lang="en-US" dirty="0" smtClean="0"/>
              <a:t>Extenuating circumstances: OK to send us a video before class.</a:t>
            </a:r>
          </a:p>
          <a:p>
            <a:r>
              <a:rPr lang="en-US" dirty="0" smtClean="0"/>
              <a:t>Tell the class:</a:t>
            </a:r>
          </a:p>
          <a:p>
            <a:pPr lvl="1"/>
            <a:r>
              <a:rPr lang="en-US" dirty="0" smtClean="0"/>
              <a:t>What you did</a:t>
            </a:r>
          </a:p>
          <a:p>
            <a:pPr lvl="1"/>
            <a:r>
              <a:rPr lang="en-US" dirty="0" smtClean="0"/>
              <a:t>Why is it cool?</a:t>
            </a:r>
          </a:p>
          <a:p>
            <a:pPr lvl="2"/>
            <a:r>
              <a:rPr lang="en-US" dirty="0" smtClean="0"/>
              <a:t>Why is it better than other stuff?</a:t>
            </a:r>
          </a:p>
          <a:p>
            <a:pPr lvl="2"/>
            <a:r>
              <a:rPr lang="en-US" dirty="0" smtClean="0"/>
              <a:t>Why is it important?</a:t>
            </a:r>
          </a:p>
          <a:p>
            <a:pPr lvl="1"/>
            <a:r>
              <a:rPr lang="en-US" dirty="0" smtClean="0"/>
              <a:t>Maybe a few sentences about the solution</a:t>
            </a:r>
          </a:p>
          <a:p>
            <a:pPr lvl="1"/>
            <a:r>
              <a:rPr lang="en-US" dirty="0" smtClean="0"/>
              <a:t>If you have a demo, you can present that as well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6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the final project score still left: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% will be on your project presentation</a:t>
            </a:r>
          </a:p>
          <a:p>
            <a:pPr lvl="1"/>
            <a:r>
              <a:rPr lang="en-US" dirty="0" smtClean="0"/>
              <a:t>65% will be on your report</a:t>
            </a:r>
          </a:p>
          <a:p>
            <a:pPr lvl="2"/>
            <a:r>
              <a:rPr lang="en-US" dirty="0" smtClean="0"/>
              <a:t>Of which 15% is on the writing</a:t>
            </a:r>
          </a:p>
          <a:p>
            <a:pPr lvl="2"/>
            <a:r>
              <a:rPr lang="en-US" dirty="0" smtClean="0"/>
              <a:t>And 50% will be on the quality of the research</a:t>
            </a:r>
          </a:p>
          <a:p>
            <a:pPr lvl="2"/>
            <a:r>
              <a:rPr lang="en-US" dirty="0" smtClean="0"/>
              <a:t>Usually the two are hard to tease apart, but will do something similar to the mid-term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09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for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send you your </a:t>
            </a:r>
          </a:p>
          <a:p>
            <a:pPr lvl="1"/>
            <a:r>
              <a:rPr lang="en-US" dirty="0" smtClean="0"/>
              <a:t>Paper reviewing scores</a:t>
            </a:r>
          </a:p>
          <a:p>
            <a:pPr lvl="1"/>
            <a:r>
              <a:rPr lang="en-US" smtClean="0"/>
              <a:t>Presentation scores</a:t>
            </a:r>
          </a:p>
          <a:p>
            <a:pPr marL="457200" lvl="1" indent="0">
              <a:buNone/>
            </a:pPr>
            <a:r>
              <a:rPr lang="en-US" smtClean="0"/>
              <a:t>Later </a:t>
            </a:r>
            <a:r>
              <a:rPr lang="en-US" dirty="0" smtClean="0"/>
              <a:t>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3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Due:</a:t>
            </a:r>
          </a:p>
          <a:p>
            <a:pPr lvl="1"/>
            <a:r>
              <a:rPr lang="en-US" dirty="0" smtClean="0"/>
              <a:t>Project report due Monday midnight</a:t>
            </a:r>
          </a:p>
          <a:p>
            <a:pPr lvl="2"/>
            <a:r>
              <a:rPr lang="en-US" dirty="0" smtClean="0"/>
              <a:t>Delayed a bit due to popular demand</a:t>
            </a:r>
          </a:p>
          <a:p>
            <a:pPr lvl="2"/>
            <a:r>
              <a:rPr lang="en-US" dirty="0" smtClean="0"/>
              <a:t>Can accept an even higher delay (Tuesday at noon)</a:t>
            </a:r>
          </a:p>
          <a:p>
            <a:pPr lvl="3"/>
            <a:r>
              <a:rPr lang="en-US" dirty="0" smtClean="0"/>
              <a:t>For a 10% drop in project grade.</a:t>
            </a:r>
          </a:p>
          <a:p>
            <a:pPr lvl="1"/>
            <a:r>
              <a:rPr lang="en-US" dirty="0" smtClean="0"/>
              <a:t>Project presentation due to me and </a:t>
            </a:r>
            <a:r>
              <a:rPr lang="en-US" dirty="0" err="1" smtClean="0"/>
              <a:t>Tarique</a:t>
            </a:r>
            <a:r>
              <a:rPr lang="en-US" dirty="0" smtClean="0"/>
              <a:t> morning of class on Monday</a:t>
            </a:r>
            <a:endParaRPr lang="en-US" dirty="0"/>
          </a:p>
          <a:p>
            <a:r>
              <a:rPr lang="en-US" dirty="0" smtClean="0"/>
              <a:t>70% of 50% = 35% of your grade</a:t>
            </a:r>
          </a:p>
          <a:p>
            <a:pPr lvl="1"/>
            <a:r>
              <a:rPr lang="en-US" dirty="0" smtClean="0"/>
              <a:t>30% of 50% = 15% was decided by the mid-term report.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do </a:t>
            </a:r>
            <a:r>
              <a:rPr lang="en-US" b="1" dirty="0" smtClean="0"/>
              <a:t>really well</a:t>
            </a:r>
            <a:r>
              <a:rPr lang="en-US" dirty="0" smtClean="0"/>
              <a:t>, all mistakes are forgiven!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2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 least 4 pages, at most 8 pages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trict!!! points could be deducted if violated</a:t>
            </a:r>
          </a:p>
          <a:p>
            <a:pPr lvl="2"/>
            <a:r>
              <a:rPr lang="en-US" dirty="0" smtClean="0"/>
              <a:t>(learn to be convincing not all-inclusive)</a:t>
            </a:r>
          </a:p>
          <a:p>
            <a:pPr lvl="1"/>
            <a:r>
              <a:rPr lang="en-US" dirty="0" smtClean="0"/>
              <a:t>Includes EVERYTHING: references, figures.</a:t>
            </a:r>
          </a:p>
          <a:p>
            <a:pPr lvl="1"/>
            <a:r>
              <a:rPr lang="en-US" dirty="0" smtClean="0"/>
              <a:t>Length is not evaluated! </a:t>
            </a:r>
          </a:p>
          <a:p>
            <a:r>
              <a:rPr lang="en-US" dirty="0" smtClean="0"/>
              <a:t>Double column sig-alternate style</a:t>
            </a:r>
          </a:p>
          <a:p>
            <a:pPr lvl="1"/>
            <a:r>
              <a:rPr lang="en-US" dirty="0" smtClean="0"/>
              <a:t>Use .</a:t>
            </a:r>
            <a:r>
              <a:rPr lang="en-US" dirty="0" err="1" smtClean="0"/>
              <a:t>cls</a:t>
            </a:r>
            <a:r>
              <a:rPr lang="en-US" dirty="0" smtClean="0"/>
              <a:t> and .</a:t>
            </a:r>
            <a:r>
              <a:rPr lang="en-US" dirty="0" err="1" smtClean="0"/>
              <a:t>tex</a:t>
            </a:r>
            <a:r>
              <a:rPr lang="en-US" dirty="0" smtClean="0"/>
              <a:t> From </a:t>
            </a:r>
            <a:r>
              <a:rPr lang="en-US" dirty="0" smtClean="0">
                <a:hlinkClick r:id="rId2"/>
              </a:rPr>
              <a:t>http://www.acm.org/sigs/publications/proceedings-templates</a:t>
            </a:r>
            <a:endParaRPr lang="en-US" dirty="0" smtClean="0"/>
          </a:p>
          <a:p>
            <a:pPr lvl="1"/>
            <a:r>
              <a:rPr lang="en-US" dirty="0" smtClean="0"/>
              <a:t>If you don’t know </a:t>
            </a:r>
            <a:r>
              <a:rPr lang="en-US" dirty="0" err="1" smtClean="0"/>
              <a:t>LaTeX</a:t>
            </a:r>
            <a:r>
              <a:rPr lang="en-US" dirty="0" smtClean="0"/>
              <a:t>, take this as an opportunity to learn (will help you in the future!). </a:t>
            </a:r>
          </a:p>
          <a:p>
            <a:pPr lvl="1"/>
            <a:r>
              <a:rPr lang="en-US" dirty="0" smtClean="0"/>
              <a:t>Alternatively (but less preferable), use the Word format from here: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www.acm.org</a:t>
            </a:r>
            <a:r>
              <a:rPr lang="en-US" dirty="0" smtClean="0"/>
              <a:t>/sigs/publications/</a:t>
            </a:r>
            <a:r>
              <a:rPr lang="en-US" dirty="0" err="1" smtClean="0"/>
              <a:t>pubform.doc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1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ASAP!!</a:t>
            </a:r>
          </a:p>
          <a:p>
            <a:pPr lvl="1"/>
            <a:r>
              <a:rPr lang="en-US" dirty="0" smtClean="0"/>
              <a:t>If you’ve ever written a paper, you’ll know that writing the paper is almost as important as the research itself</a:t>
            </a:r>
          </a:p>
          <a:p>
            <a:r>
              <a:rPr lang="en-US" dirty="0" smtClean="0"/>
              <a:t>Template (remember, 4—8 pages):</a:t>
            </a:r>
          </a:p>
          <a:p>
            <a:pPr lvl="1"/>
            <a:r>
              <a:rPr lang="en-US" dirty="0" smtClean="0"/>
              <a:t>1-2 page: Introduction</a:t>
            </a:r>
          </a:p>
          <a:p>
            <a:pPr lvl="1"/>
            <a:r>
              <a:rPr lang="en-US" dirty="0" smtClean="0"/>
              <a:t>0.5-1 page: Related Work </a:t>
            </a:r>
          </a:p>
          <a:p>
            <a:pPr lvl="2"/>
            <a:r>
              <a:rPr lang="en-US" dirty="0" smtClean="0"/>
              <a:t>can be after Intro or before Conclusions</a:t>
            </a:r>
          </a:p>
          <a:p>
            <a:pPr lvl="1"/>
            <a:r>
              <a:rPr lang="en-US" dirty="0" smtClean="0"/>
              <a:t>1-2 page: Problem Definition</a:t>
            </a:r>
          </a:p>
          <a:p>
            <a:pPr lvl="1"/>
            <a:r>
              <a:rPr lang="en-US" dirty="0" smtClean="0"/>
              <a:t>1-2 page: Algorithms/Theorems/Models/Proofs</a:t>
            </a:r>
          </a:p>
          <a:p>
            <a:pPr lvl="1"/>
            <a:r>
              <a:rPr lang="en-US" dirty="0" smtClean="0"/>
              <a:t>1-2 page: Evaluation + Experiments, Screenshots</a:t>
            </a:r>
          </a:p>
          <a:p>
            <a:pPr lvl="1"/>
            <a:r>
              <a:rPr lang="en-US" dirty="0" smtClean="0"/>
              <a:t>0.25-0.5 page: Conclusions + Future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of you have never written technical papers before, so I thought I should cover the basics so that you’re all on an equal footing</a:t>
            </a:r>
          </a:p>
          <a:p>
            <a:pPr lvl="1"/>
            <a:r>
              <a:rPr lang="en-US" dirty="0" smtClean="0"/>
              <a:t>Also, some of you are used to writing other styles of papers, so making sure you understand the “systems/database” style.</a:t>
            </a:r>
          </a:p>
          <a:p>
            <a:r>
              <a:rPr lang="en-US" dirty="0" smtClean="0"/>
              <a:t>Many Resources on how to write papers (if you are curious):</a:t>
            </a:r>
          </a:p>
          <a:p>
            <a:pPr lvl="1"/>
            <a:r>
              <a:rPr lang="en-US" dirty="0" smtClean="0">
                <a:hlinkClick r:id="rId2"/>
              </a:rPr>
              <a:t>http://cs.stanford.edu/people/widom/paper-writing.html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http://web.engr.illinois.edu/~taoxie/publications/writepapers.pdf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http://web.engr.illinois.edu/~taoxie/advice.htm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1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73" y="1600200"/>
            <a:ext cx="8584104" cy="49204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Think about catering to an EXTERNAL HARSH REVIEWER who does not understand/care much about your problem. You need to convince him/her that this is important and awesome.</a:t>
            </a:r>
          </a:p>
          <a:p>
            <a:r>
              <a:rPr lang="en-US" dirty="0" smtClean="0"/>
              <a:t>Short, succinct, just enough:</a:t>
            </a:r>
          </a:p>
          <a:p>
            <a:pPr lvl="1"/>
            <a:r>
              <a:rPr lang="en-US" dirty="0" smtClean="0"/>
              <a:t>Keep the reader interested</a:t>
            </a:r>
          </a:p>
          <a:p>
            <a:r>
              <a:rPr lang="en-US" dirty="0" smtClean="0"/>
              <a:t>Did you cover the following points?</a:t>
            </a:r>
          </a:p>
          <a:p>
            <a:pPr lvl="1"/>
            <a:r>
              <a:rPr lang="en-US" dirty="0" smtClean="0"/>
              <a:t>What is the problem? </a:t>
            </a:r>
          </a:p>
          <a:p>
            <a:pPr lvl="1"/>
            <a:r>
              <a:rPr lang="en-US" dirty="0" smtClean="0"/>
              <a:t>Why is it important?</a:t>
            </a:r>
          </a:p>
          <a:p>
            <a:pPr lvl="1"/>
            <a:r>
              <a:rPr lang="en-US" dirty="0" smtClean="0"/>
              <a:t>Why is it difficulty or challenging?</a:t>
            </a:r>
          </a:p>
          <a:p>
            <a:pPr lvl="1"/>
            <a:r>
              <a:rPr lang="en-US" dirty="0" smtClean="0"/>
              <a:t>Why hasn’t it been done before? Why do previous approaches fail?</a:t>
            </a:r>
          </a:p>
          <a:p>
            <a:pPr lvl="1"/>
            <a:r>
              <a:rPr lang="en-US" dirty="0" smtClean="0"/>
              <a:t>What is your novel twist? What are the key elements of your solution?</a:t>
            </a:r>
          </a:p>
          <a:p>
            <a:pPr lvl="2"/>
            <a:r>
              <a:rPr lang="en-US" dirty="0" smtClean="0"/>
              <a:t>USE EXAMPLES!!!!</a:t>
            </a:r>
          </a:p>
          <a:p>
            <a:pPr lvl="1"/>
            <a:r>
              <a:rPr lang="en-US" dirty="0" smtClean="0"/>
              <a:t>What is your list of contributions?</a:t>
            </a:r>
          </a:p>
          <a:p>
            <a:r>
              <a:rPr lang="en-US" dirty="0" smtClean="0"/>
              <a:t>These 6 paragraphs should be present in EVERY paper you write. Take this as practice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492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good number of citations for a typical paper is between 15—30. </a:t>
            </a:r>
          </a:p>
          <a:p>
            <a:r>
              <a:rPr lang="en-US" dirty="0" smtClean="0"/>
              <a:t>Don’t just add citations to fill up the list</a:t>
            </a:r>
          </a:p>
          <a:p>
            <a:pPr lvl="1"/>
            <a:r>
              <a:rPr lang="en-US" dirty="0" smtClean="0"/>
              <a:t>Actually identify relevant papers.</a:t>
            </a:r>
          </a:p>
          <a:p>
            <a:pPr lvl="1"/>
            <a:r>
              <a:rPr lang="en-US" dirty="0" smtClean="0"/>
              <a:t>Google scholar is your friend.</a:t>
            </a:r>
          </a:p>
          <a:p>
            <a:r>
              <a:rPr lang="en-US" dirty="0" smtClean="0"/>
              <a:t>For every paper you find, succinctly argue</a:t>
            </a:r>
          </a:p>
          <a:p>
            <a:pPr lvl="1"/>
            <a:r>
              <a:rPr lang="en-US" dirty="0" smtClean="0"/>
              <a:t>What is it on? </a:t>
            </a:r>
          </a:p>
          <a:p>
            <a:pPr lvl="1"/>
            <a:r>
              <a:rPr lang="en-US" dirty="0" smtClean="0"/>
              <a:t>Is it a different problem or the same problem?</a:t>
            </a:r>
          </a:p>
          <a:p>
            <a:pPr lvl="2"/>
            <a:r>
              <a:rPr lang="en-US" dirty="0" smtClean="0"/>
              <a:t>If different problem can solutions be combined?</a:t>
            </a:r>
          </a:p>
          <a:p>
            <a:pPr lvl="2"/>
            <a:r>
              <a:rPr lang="en-US" dirty="0" smtClean="0"/>
              <a:t>If same problem, why is yours better?</a:t>
            </a:r>
          </a:p>
          <a:p>
            <a:r>
              <a:rPr lang="en-US" dirty="0" smtClean="0"/>
              <a:t>Aim to cover all bases: if you miss out on very important related work then you could lose points.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7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Definitions or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as formal as possible, while introducing as little “formalism” or “math” as necessary </a:t>
            </a:r>
          </a:p>
          <a:p>
            <a:pPr lvl="1"/>
            <a:r>
              <a:rPr lang="en-US" dirty="0" smtClean="0"/>
              <a:t>Somewhat contradictory</a:t>
            </a:r>
          </a:p>
          <a:p>
            <a:r>
              <a:rPr lang="en-US" dirty="0" smtClean="0"/>
              <a:t>Define all terms precisely (assuming an arbitrary database reviewer who may not have necessary background)</a:t>
            </a:r>
          </a:p>
          <a:p>
            <a:pPr lvl="1"/>
            <a:r>
              <a:rPr lang="en-US" dirty="0" smtClean="0"/>
              <a:t>USE EXAMPLES!!!!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6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is *not* useful</a:t>
            </a:r>
          </a:p>
          <a:p>
            <a:r>
              <a:rPr lang="en-US" dirty="0" smtClean="0"/>
              <a:t>Explain the key idea with as little notation/math as needed</a:t>
            </a:r>
          </a:p>
          <a:p>
            <a:pPr lvl="1"/>
            <a:r>
              <a:rPr lang="en-US" dirty="0" smtClean="0"/>
              <a:t>USE EXAMPLES!!</a:t>
            </a:r>
          </a:p>
          <a:p>
            <a:r>
              <a:rPr lang="en-US" dirty="0" smtClean="0"/>
              <a:t>Provide proofs, arguments that it works </a:t>
            </a:r>
          </a:p>
          <a:p>
            <a:r>
              <a:rPr lang="en-US" dirty="0" smtClean="0"/>
              <a:t>You should have the least amount of issues with this section (I think)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2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1101</Words>
  <Application>Microsoft Macintosh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Project</vt:lpstr>
      <vt:lpstr>Research Project</vt:lpstr>
      <vt:lpstr>Project Report</vt:lpstr>
      <vt:lpstr>Project Report</vt:lpstr>
      <vt:lpstr>Project Report</vt:lpstr>
      <vt:lpstr>Introduction</vt:lpstr>
      <vt:lpstr>Related Work</vt:lpstr>
      <vt:lpstr>Problem Definitions or Setup</vt:lpstr>
      <vt:lpstr>Core Techniques</vt:lpstr>
      <vt:lpstr>Evaluation</vt:lpstr>
      <vt:lpstr>Conclusions and Future Work</vt:lpstr>
      <vt:lpstr>Bonus</vt:lpstr>
      <vt:lpstr>Project Report: Instructions &amp; Summary</vt:lpstr>
      <vt:lpstr>Project Presentation</vt:lpstr>
      <vt:lpstr>Project Grading</vt:lpstr>
      <vt:lpstr>Grades for Rest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Parameswaran</dc:creator>
  <cp:lastModifiedBy>Aditya Parameswaran</cp:lastModifiedBy>
  <cp:revision>78</cp:revision>
  <dcterms:created xsi:type="dcterms:W3CDTF">2014-12-02T16:35:03Z</dcterms:created>
  <dcterms:modified xsi:type="dcterms:W3CDTF">2015-12-02T16:52:42Z</dcterms:modified>
</cp:coreProperties>
</file>