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28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27.xml.rels" ContentType="application/vnd.openxmlformats-package.relationships+xml"/>
  <Override PartName="/ppt/slides/_rels/slide20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6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18.tif" ContentType="image/tif"/>
  <Override PartName="/ppt/media/image17.png" ContentType="image/png"/>
  <Override PartName="/ppt/media/image14.png" ContentType="image/png"/>
  <Override PartName="/ppt/media/image16.png" ContentType="image/png"/>
  <Override PartName="/ppt/media/image13.png" ContentType="image/png"/>
  <Override PartName="/ppt/media/image19.tif" ContentType="image/tif"/>
  <Override PartName="/ppt/media/image12.png" ContentType="image/png"/>
  <Override PartName="/ppt/media/image10.png" ContentType="image/png"/>
  <Override PartName="/ppt/media/image9.png" ContentType="image/png"/>
  <Override PartName="/ppt/media/image15.png" ContentType="image/png"/>
  <Override PartName="/ppt/media/image8.png" ContentType="image/png"/>
  <Override PartName="/ppt/media/image6.png" ContentType="image/png"/>
  <Override PartName="/ppt/media/image5.png" ContentType="image/png"/>
  <Override PartName="/ppt/media/image4.png" ContentType="image/png"/>
  <Override PartName="/ppt/media/image7.png" ContentType="image/png"/>
  <Override PartName="/ppt/media/image3.png" ContentType="image/png"/>
  <Override PartName="/ppt/media/image2.png" ContentType="image/png"/>
  <Override PartName="/ppt/media/image1.png" ContentType="image/png"/>
  <Override PartName="/ppt/media/image11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57" name="" descr=""/>
          <p:cNvPicPr/>
          <p:nvPr/>
        </p:nvPicPr>
        <p:blipFill>
          <a:blip r:embed="rId2"/>
          <a:stretch/>
        </p:blipFill>
        <p:spPr>
          <a:xfrm>
            <a:off x="2543400" y="2160360"/>
            <a:ext cx="4863240" cy="3880440"/>
          </a:xfrm>
          <a:prstGeom prst="rect">
            <a:avLst/>
          </a:prstGeom>
          <a:ln>
            <a:noFill/>
          </a:ln>
        </p:spPr>
      </p:pic>
      <p:pic>
        <p:nvPicPr>
          <p:cNvPr id="58" name="" descr=""/>
          <p:cNvPicPr/>
          <p:nvPr/>
        </p:nvPicPr>
        <p:blipFill>
          <a:blip r:embed="rId3"/>
          <a:stretch/>
        </p:blipFill>
        <p:spPr>
          <a:xfrm>
            <a:off x="2543400" y="2160360"/>
            <a:ext cx="4863240" cy="3880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2543400" y="2160360"/>
            <a:ext cx="4863240" cy="388044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2543400" y="2160360"/>
            <a:ext cx="4863240" cy="3880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</p:sp>
      <p:sp>
        <p:nvSpPr>
          <p:cNvPr id="1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</p:sp>
      <p:sp>
        <p:nvSpPr>
          <p:cNvPr id="2" name="CustomShape 3"/>
          <p:cNvSpPr/>
          <p:nvPr/>
        </p:nvSpPr>
        <p:spPr>
          <a:xfrm>
            <a:off x="9181440" y="-8640"/>
            <a:ext cx="3007080" cy="6866280"/>
          </a:xfrm>
          <a:custGeom>
            <a:avLst/>
            <a:gdLst/>
            <a:ahLst/>
            <a:rect l="0" t="0" r="r" b="b"/>
            <a:pathLst>
              <a:path w="3007350" h="6866468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603360" y="-8640"/>
            <a:ext cx="2588040" cy="6866280"/>
          </a:xfrm>
          <a:custGeom>
            <a:avLst/>
            <a:gdLst/>
            <a:ahLst/>
            <a:rect l="0" t="0" r="r" b="b"/>
            <a:pathLst>
              <a:path w="2573312" h="6866468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8932320" y="3048120"/>
            <a:ext cx="3259440" cy="3809520"/>
          </a:xfrm>
          <a:prstGeom prst="triangle">
            <a:avLst>
              <a:gd name="adj" fmla="val 324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9334440" y="-8640"/>
            <a:ext cx="2854080" cy="6866280"/>
          </a:xfrm>
          <a:custGeom>
            <a:avLst/>
            <a:gdLst/>
            <a:ahLst/>
            <a:rect l="0" t="0" r="r" b="b"/>
            <a:pathLst>
              <a:path w="2858014" h="6866468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10898640" y="-8640"/>
            <a:ext cx="1289880" cy="6866280"/>
          </a:xfrm>
          <a:custGeom>
            <a:avLst/>
            <a:gdLst/>
            <a:ahLst/>
            <a:rect l="0" t="0" r="r" b="b"/>
            <a:pathLst>
              <a:path w="1290095" h="6858001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10938960" y="-8640"/>
            <a:ext cx="1249560" cy="6866280"/>
          </a:xfrm>
          <a:custGeom>
            <a:avLst/>
            <a:gdLst/>
            <a:ahLst/>
            <a:rect l="0" t="0" r="r" b="b"/>
            <a:pathLst>
              <a:path w="1249826" h="6858001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10371600" y="3589920"/>
            <a:ext cx="1816920" cy="3267720"/>
          </a:xfrm>
          <a:prstGeom prst="triangle">
            <a:avLst>
              <a:gd name="adj" fmla="val 324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0" y="4013280"/>
            <a:ext cx="448200" cy="2844360"/>
          </a:xfrm>
          <a:prstGeom prst="triangle">
            <a:avLst>
              <a:gd name="adj" fmla="val 108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Line 1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</p:sp>
      <p:sp>
        <p:nvSpPr>
          <p:cNvPr id="11" name="Line 1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</p:sp>
      <p:sp>
        <p:nvSpPr>
          <p:cNvPr id="12" name="CustomShape 13"/>
          <p:cNvSpPr/>
          <p:nvPr/>
        </p:nvSpPr>
        <p:spPr>
          <a:xfrm>
            <a:off x="9181440" y="-8640"/>
            <a:ext cx="3007080" cy="6866280"/>
          </a:xfrm>
          <a:custGeom>
            <a:avLst/>
            <a:gdLst/>
            <a:ahLst/>
            <a:rect l="0" t="0" r="r" b="b"/>
            <a:pathLst>
              <a:path w="3007350" h="6866468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" name="CustomShape 14"/>
          <p:cNvSpPr/>
          <p:nvPr/>
        </p:nvSpPr>
        <p:spPr>
          <a:xfrm>
            <a:off x="9603360" y="-8640"/>
            <a:ext cx="2588040" cy="6866280"/>
          </a:xfrm>
          <a:custGeom>
            <a:avLst/>
            <a:gdLst/>
            <a:ahLst/>
            <a:rect l="0" t="0" r="r" b="b"/>
            <a:pathLst>
              <a:path w="2573312" h="6866468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" name="CustomShape 15"/>
          <p:cNvSpPr/>
          <p:nvPr/>
        </p:nvSpPr>
        <p:spPr>
          <a:xfrm>
            <a:off x="8932320" y="3048120"/>
            <a:ext cx="3259440" cy="3809520"/>
          </a:xfrm>
          <a:prstGeom prst="triangle">
            <a:avLst>
              <a:gd name="adj" fmla="val 324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" name="CustomShape 16"/>
          <p:cNvSpPr/>
          <p:nvPr/>
        </p:nvSpPr>
        <p:spPr>
          <a:xfrm>
            <a:off x="9334440" y="-8640"/>
            <a:ext cx="2854080" cy="6866280"/>
          </a:xfrm>
          <a:custGeom>
            <a:avLst/>
            <a:gdLst/>
            <a:ahLst/>
            <a:rect l="0" t="0" r="r" b="b"/>
            <a:pathLst>
              <a:path w="2858014" h="6866468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" name="CustomShape 17"/>
          <p:cNvSpPr/>
          <p:nvPr/>
        </p:nvSpPr>
        <p:spPr>
          <a:xfrm>
            <a:off x="10898640" y="-8640"/>
            <a:ext cx="1289880" cy="6866280"/>
          </a:xfrm>
          <a:custGeom>
            <a:avLst/>
            <a:gdLst/>
            <a:ahLst/>
            <a:rect l="0" t="0" r="r" b="b"/>
            <a:pathLst>
              <a:path w="1290095" h="6858001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" name="CustomShape 18"/>
          <p:cNvSpPr/>
          <p:nvPr/>
        </p:nvSpPr>
        <p:spPr>
          <a:xfrm>
            <a:off x="10938960" y="-8640"/>
            <a:ext cx="1249560" cy="6866280"/>
          </a:xfrm>
          <a:custGeom>
            <a:avLst/>
            <a:gdLst/>
            <a:ahLst/>
            <a:rect l="0" t="0" r="r" b="b"/>
            <a:pathLst>
              <a:path w="1249826" h="6858001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10371600" y="3589920"/>
            <a:ext cx="1816920" cy="3267720"/>
          </a:xfrm>
          <a:prstGeom prst="triangle">
            <a:avLst>
              <a:gd name="adj" fmla="val 324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" name="CustomShape 20"/>
          <p:cNvSpPr/>
          <p:nvPr/>
        </p:nvSpPr>
        <p:spPr>
          <a:xfrm rot="10800000">
            <a:off x="842760" y="5666040"/>
            <a:ext cx="842400" cy="5665680"/>
          </a:xfrm>
          <a:prstGeom prst="triangle">
            <a:avLst>
              <a:gd name="adj" fmla="val 324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" name="PlaceHolder 2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r>
              <a:rPr lang="en-US" sz="5400" strike="noStrike">
                <a:solidFill>
                  <a:srgbClr val="90c226"/>
                </a:solidFill>
                <a:latin typeface="Trebuchet MS"/>
              </a:rPr>
              <a:t>Click to edit the title text formatClick to edit Master title style</a:t>
            </a:r>
            <a:endParaRPr/>
          </a:p>
        </p:txBody>
      </p:sp>
      <p:sp>
        <p:nvSpPr>
          <p:cNvPr id="21" name="PlaceHolder 22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900" strike="noStrike">
                <a:solidFill>
                  <a:srgbClr val="8b8b8b"/>
                </a:solidFill>
                <a:latin typeface="Trebuchet MS"/>
              </a:rPr>
              <a:t>10/9/15</a:t>
            </a:r>
            <a:endParaRPr/>
          </a:p>
        </p:txBody>
      </p:sp>
      <p:sp>
        <p:nvSpPr>
          <p:cNvPr id="22" name="PlaceHolder 23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3" name="PlaceHolder 24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225F602-5502-4E9B-A461-D296B5392930}" type="slidenum">
              <a:rPr lang="en-US" sz="900" strike="noStrike">
                <a:solidFill>
                  <a:srgbClr val="90c226"/>
                </a:solidFill>
                <a:latin typeface="Trebuchet MS"/>
              </a:rPr>
              <a:t>&lt;number&gt;</a:t>
            </a:fld>
            <a:endParaRPr/>
          </a:p>
        </p:txBody>
      </p:sp>
      <p:sp>
        <p:nvSpPr>
          <p:cNvPr id="24" name="PlaceHolder 2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>
                <a:latin typeface="Trebuchet MS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400">
                <a:latin typeface="Trebuchet MS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200">
                <a:latin typeface="Trebuchet MS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200">
                <a:latin typeface="Trebuchet MS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Trebuchet MS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Trebuchet MS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Trebuchet MS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</p:sp>
      <p:sp>
        <p:nvSpPr>
          <p:cNvPr id="60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</p:sp>
      <p:sp>
        <p:nvSpPr>
          <p:cNvPr id="61" name="CustomShape 3"/>
          <p:cNvSpPr/>
          <p:nvPr/>
        </p:nvSpPr>
        <p:spPr>
          <a:xfrm>
            <a:off x="9181440" y="-8640"/>
            <a:ext cx="3007080" cy="6866280"/>
          </a:xfrm>
          <a:custGeom>
            <a:avLst/>
            <a:gdLst/>
            <a:ahLst/>
            <a:rect l="0" t="0" r="r" b="b"/>
            <a:pathLst>
              <a:path w="3007350" h="6866468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2" name="CustomShape 4"/>
          <p:cNvSpPr/>
          <p:nvPr/>
        </p:nvSpPr>
        <p:spPr>
          <a:xfrm>
            <a:off x="9603360" y="-8640"/>
            <a:ext cx="2588040" cy="6866280"/>
          </a:xfrm>
          <a:custGeom>
            <a:avLst/>
            <a:gdLst/>
            <a:ahLst/>
            <a:rect l="0" t="0" r="r" b="b"/>
            <a:pathLst>
              <a:path w="2573312" h="6866468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3" name="CustomShape 5"/>
          <p:cNvSpPr/>
          <p:nvPr/>
        </p:nvSpPr>
        <p:spPr>
          <a:xfrm>
            <a:off x="8932320" y="3048120"/>
            <a:ext cx="3259440" cy="3809520"/>
          </a:xfrm>
          <a:prstGeom prst="triangle">
            <a:avLst>
              <a:gd name="adj" fmla="val 324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4" name="CustomShape 6"/>
          <p:cNvSpPr/>
          <p:nvPr/>
        </p:nvSpPr>
        <p:spPr>
          <a:xfrm>
            <a:off x="9334440" y="-8640"/>
            <a:ext cx="2854080" cy="6866280"/>
          </a:xfrm>
          <a:custGeom>
            <a:avLst/>
            <a:gdLst/>
            <a:ahLst/>
            <a:rect l="0" t="0" r="r" b="b"/>
            <a:pathLst>
              <a:path w="2858014" h="6866468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5" name="CustomShape 7"/>
          <p:cNvSpPr/>
          <p:nvPr/>
        </p:nvSpPr>
        <p:spPr>
          <a:xfrm>
            <a:off x="10898640" y="-8640"/>
            <a:ext cx="1289880" cy="6866280"/>
          </a:xfrm>
          <a:custGeom>
            <a:avLst/>
            <a:gdLst/>
            <a:ahLst/>
            <a:rect l="0" t="0" r="r" b="b"/>
            <a:pathLst>
              <a:path w="1290095" h="6858001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6" name="CustomShape 8"/>
          <p:cNvSpPr/>
          <p:nvPr/>
        </p:nvSpPr>
        <p:spPr>
          <a:xfrm>
            <a:off x="10938960" y="-8640"/>
            <a:ext cx="1249560" cy="6866280"/>
          </a:xfrm>
          <a:custGeom>
            <a:avLst/>
            <a:gdLst/>
            <a:ahLst/>
            <a:rect l="0" t="0" r="r" b="b"/>
            <a:pathLst>
              <a:path w="1249826" h="6858001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7" name="CustomShape 9"/>
          <p:cNvSpPr/>
          <p:nvPr/>
        </p:nvSpPr>
        <p:spPr>
          <a:xfrm>
            <a:off x="10371600" y="3589920"/>
            <a:ext cx="1816920" cy="3267720"/>
          </a:xfrm>
          <a:prstGeom prst="triangle">
            <a:avLst>
              <a:gd name="adj" fmla="val 324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8" name="CustomShape 10"/>
          <p:cNvSpPr/>
          <p:nvPr/>
        </p:nvSpPr>
        <p:spPr>
          <a:xfrm>
            <a:off x="0" y="4013280"/>
            <a:ext cx="448200" cy="2844360"/>
          </a:xfrm>
          <a:prstGeom prst="triangle">
            <a:avLst>
              <a:gd name="adj" fmla="val 108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9" name="PlaceHolder 1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90c226"/>
                </a:solidFill>
                <a:latin typeface="Trebuchet MS"/>
              </a:rPr>
              <a:t>Click to edit the title text formatClick to edit Master title style</a:t>
            </a:r>
            <a:endParaRPr/>
          </a:p>
        </p:txBody>
      </p:sp>
      <p:sp>
        <p:nvSpPr>
          <p:cNvPr id="70" name="PlaceHolder 1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400" strike="noStrike">
                <a:solidFill>
                  <a:srgbClr val="404040"/>
                </a:solidFill>
                <a:latin typeface="Trebuchet MS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200" strike="noStrike">
                <a:solidFill>
                  <a:srgbClr val="404040"/>
                </a:solidFill>
                <a:latin typeface="Trebuchet MS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200" strike="noStrike">
                <a:solidFill>
                  <a:srgbClr val="404040"/>
                </a:solidFill>
                <a:latin typeface="Trebuchet MS"/>
              </a:rPr>
              <a:t>Fifth level</a:t>
            </a:r>
            <a:endParaRPr/>
          </a:p>
        </p:txBody>
      </p:sp>
      <p:sp>
        <p:nvSpPr>
          <p:cNvPr id="71" name="PlaceHolder 13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900" strike="noStrike">
                <a:solidFill>
                  <a:srgbClr val="8b8b8b"/>
                </a:solidFill>
                <a:latin typeface="Trebuchet MS"/>
              </a:rPr>
              <a:t>10/9/15</a:t>
            </a:r>
            <a:endParaRPr/>
          </a:p>
        </p:txBody>
      </p:sp>
      <p:sp>
        <p:nvSpPr>
          <p:cNvPr id="72" name="PlaceHolder 14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73" name="PlaceHolder 15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8EF9508-2DFB-45EC-884F-750834B18EB3}" type="slidenum">
              <a:rPr lang="en-US" sz="900" strike="noStrike">
                <a:solidFill>
                  <a:srgbClr val="90c226"/>
                </a:solidFill>
                <a:latin typeface="Trebuchet MS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8.tif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9.tif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r>
              <a:rPr lang="en-US" sz="5400" strike="noStrike">
                <a:solidFill>
                  <a:srgbClr val="90c226"/>
                </a:solidFill>
                <a:latin typeface="Trebuchet MS"/>
              </a:rPr>
              <a:t>Potter’s Wheel: An Interactive Data Cleaning System</a:t>
            </a:r>
            <a:endParaRPr/>
          </a:p>
        </p:txBody>
      </p:sp>
      <p:sp>
        <p:nvSpPr>
          <p:cNvPr id="109" name="TextShape 2"/>
          <p:cNvSpPr txBox="1"/>
          <p:nvPr/>
        </p:nvSpPr>
        <p:spPr>
          <a:xfrm>
            <a:off x="1506960" y="4050720"/>
            <a:ext cx="7766640" cy="1096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r>
              <a:rPr lang="en-US" strike="noStrike">
                <a:solidFill>
                  <a:srgbClr val="808080"/>
                </a:solidFill>
                <a:latin typeface="Trebuchet MS"/>
              </a:rPr>
              <a:t>Vijayshankar Raman and Joseph M. Hellerstein, UC Berkley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trike="noStrike">
                <a:solidFill>
                  <a:srgbClr val="808080"/>
                </a:solidFill>
                <a:latin typeface="Trebuchet MS"/>
              </a:rPr>
              <a:t>Presented by Donald Cha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trike="noStrike">
                <a:solidFill>
                  <a:srgbClr val="808080"/>
                </a:solidFill>
                <a:latin typeface="Trebuchet MS"/>
              </a:rPr>
              <a:t>09/30/2015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90c226"/>
                </a:solidFill>
                <a:latin typeface="Trebuchet MS"/>
              </a:rPr>
              <a:t>APIs of User-Defined Domains</a:t>
            </a:r>
            <a:endParaRPr/>
          </a:p>
        </p:txBody>
      </p:sp>
      <p:pic>
        <p:nvPicPr>
          <p:cNvPr id="128" name="Content Placeholder 3" descr=""/>
          <p:cNvPicPr/>
          <p:nvPr/>
        </p:nvPicPr>
        <p:blipFill>
          <a:blip r:embed="rId1"/>
          <a:stretch/>
        </p:blipFill>
        <p:spPr>
          <a:xfrm>
            <a:off x="677880" y="2232720"/>
            <a:ext cx="8596080" cy="373680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90c226"/>
                </a:solidFill>
                <a:latin typeface="Trebuchet MS"/>
              </a:rPr>
              <a:t>Evaluating the Suitability of a Structure</a:t>
            </a:r>
            <a:endParaRPr/>
          </a:p>
        </p:txBody>
      </p:sp>
      <p:sp>
        <p:nvSpPr>
          <p:cNvPr id="130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Three Characteristics we want in a structure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Recall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Precision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Conciseness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Minimum Description Length (MDL) principle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DL(v</a:t>
            </a:r>
            <a:r>
              <a:rPr lang="en-US" sz="1600" strike="noStrike" baseline="-25000">
                <a:solidFill>
                  <a:srgbClr val="404040"/>
                </a:solidFill>
                <a:latin typeface="Trebuchet MS"/>
              </a:rPr>
              <a:t>i</a:t>
            </a: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, S) = length of theory for S + length to encode v</a:t>
            </a:r>
            <a:r>
              <a:rPr lang="en-US" sz="1600" strike="noStrike" baseline="-25000">
                <a:solidFill>
                  <a:srgbClr val="404040"/>
                </a:solidFill>
                <a:latin typeface="Trebuchet MS"/>
              </a:rPr>
              <a:t>i</a:t>
            </a: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 given S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Computing DL(v, S)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Length of theory = p log (number of domains known)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If v matches S, encode v with its matching domain. Otherwise, encode explicitly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Use Cardinality function for the known domains.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90c226"/>
                </a:solidFill>
                <a:latin typeface="Trebuchet MS"/>
              </a:rPr>
              <a:t>Description Length equals…</a:t>
            </a:r>
            <a:endParaRPr/>
          </a:p>
        </p:txBody>
      </p:sp>
      <p:pic>
        <p:nvPicPr>
          <p:cNvPr id="132" name="Content Placeholder 3" descr=""/>
          <p:cNvPicPr/>
          <p:nvPr/>
        </p:nvPicPr>
        <p:blipFill>
          <a:blip r:embed="rId1"/>
          <a:stretch/>
        </p:blipFill>
        <p:spPr>
          <a:xfrm>
            <a:off x="1355760" y="1930320"/>
            <a:ext cx="7239600" cy="165996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90c226"/>
                </a:solidFill>
                <a:latin typeface="Trebuchet MS"/>
              </a:rPr>
              <a:t>Choosing the Best Structure</a:t>
            </a:r>
            <a:endParaRPr/>
          </a:p>
        </p:txBody>
      </p:sp>
      <p:pic>
        <p:nvPicPr>
          <p:cNvPr id="134" name="Content Placeholder 3" descr=""/>
          <p:cNvPicPr/>
          <p:nvPr/>
        </p:nvPicPr>
        <p:blipFill>
          <a:blip r:embed="rId1"/>
          <a:stretch/>
        </p:blipFill>
        <p:spPr>
          <a:xfrm>
            <a:off x="822600" y="1930320"/>
            <a:ext cx="4152600" cy="2857320"/>
          </a:xfrm>
          <a:prstGeom prst="rect">
            <a:avLst/>
          </a:prstGeom>
          <a:ln>
            <a:noFill/>
          </a:ln>
        </p:spPr>
      </p:pic>
      <p:sp>
        <p:nvSpPr>
          <p:cNvPr id="135" name="CustomShape 2"/>
          <p:cNvSpPr/>
          <p:nvPr/>
        </p:nvSpPr>
        <p:spPr>
          <a:xfrm>
            <a:off x="5349240" y="1930320"/>
            <a:ext cx="3504960" cy="173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Trebuchet MS"/>
              </a:rPr>
              <a:t>Apply to set of values from the column, and seek for redundant domain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Trebuchet MS"/>
              </a:rPr>
              <a:t>Exponential Search Algorithm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90c226"/>
                </a:solidFill>
                <a:latin typeface="Trebuchet MS"/>
              </a:rPr>
              <a:t>Sample Run of the Algorithm</a:t>
            </a:r>
            <a:endParaRPr/>
          </a:p>
        </p:txBody>
      </p:sp>
      <p:pic>
        <p:nvPicPr>
          <p:cNvPr id="137" name="Content Placeholder 3" descr=""/>
          <p:cNvPicPr/>
          <p:nvPr/>
        </p:nvPicPr>
        <p:blipFill>
          <a:blip r:embed="rId1"/>
          <a:stretch/>
        </p:blipFill>
        <p:spPr>
          <a:xfrm>
            <a:off x="2010600" y="2355120"/>
            <a:ext cx="5930640" cy="349200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90c226"/>
                </a:solidFill>
                <a:latin typeface="Trebuchet MS"/>
              </a:rPr>
              <a:t>Interactive Transformation</a:t>
            </a:r>
            <a:endParaRPr/>
          </a:p>
        </p:txBody>
      </p:sp>
      <p:sp>
        <p:nvSpPr>
          <p:cNvPr id="139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Ease of specification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Use graphical operations than custom programming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Avoid regular expressions or grammars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Ease of interactive application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Immediately applicable to data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Undos and Data Lineage</a:t>
            </a: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90c226"/>
                </a:solidFill>
                <a:latin typeface="Trebuchet MS"/>
              </a:rPr>
              <a:t>Transformations supported in Potter’s Wheel</a:t>
            </a:r>
            <a:endParaRPr/>
          </a:p>
        </p:txBody>
      </p:sp>
      <p:sp>
        <p:nvSpPr>
          <p:cNvPr id="141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Value Translation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Format: applies function to every value (i.e. regular expressions, arithmetic, user-defined)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One-to-one Mappings of Rows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Merge/Split/Drop/Copy/Add/Divide Columns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Many-to-Many Mappings of Rows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Fold/Unfold tables or columns</a:t>
            </a: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90c226"/>
                </a:solidFill>
                <a:latin typeface="Trebuchet MS"/>
              </a:rPr>
              <a:t>Example of Transforms</a:t>
            </a:r>
            <a:endParaRPr/>
          </a:p>
        </p:txBody>
      </p:sp>
      <p:pic>
        <p:nvPicPr>
          <p:cNvPr id="143" name="Content Placeholder 5" descr=""/>
          <p:cNvPicPr/>
          <p:nvPr/>
        </p:nvPicPr>
        <p:blipFill>
          <a:blip r:embed="rId1"/>
          <a:stretch/>
        </p:blipFill>
        <p:spPr>
          <a:xfrm>
            <a:off x="1913400" y="1930320"/>
            <a:ext cx="6123960" cy="339624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90c226"/>
                </a:solidFill>
                <a:latin typeface="Trebuchet MS"/>
              </a:rPr>
              <a:t>Example of Transforms</a:t>
            </a:r>
            <a:endParaRPr/>
          </a:p>
        </p:txBody>
      </p:sp>
      <p:pic>
        <p:nvPicPr>
          <p:cNvPr id="145" name="Content Placeholder 5" descr=""/>
          <p:cNvPicPr/>
          <p:nvPr/>
        </p:nvPicPr>
        <p:blipFill>
          <a:blip r:embed="rId1"/>
          <a:stretch/>
        </p:blipFill>
        <p:spPr>
          <a:xfrm>
            <a:off x="1147320" y="1930320"/>
            <a:ext cx="3418200" cy="3533400"/>
          </a:xfrm>
          <a:prstGeom prst="rect">
            <a:avLst/>
          </a:prstGeom>
          <a:ln>
            <a:noFill/>
          </a:ln>
        </p:spPr>
      </p:pic>
      <p:pic>
        <p:nvPicPr>
          <p:cNvPr id="146" name="Content Placeholder 5" descr=""/>
          <p:cNvPicPr/>
          <p:nvPr/>
        </p:nvPicPr>
        <p:blipFill>
          <a:blip r:embed="rId2"/>
          <a:stretch/>
        </p:blipFill>
        <p:spPr>
          <a:xfrm>
            <a:off x="4565880" y="1930320"/>
            <a:ext cx="5117760" cy="3313440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90c226"/>
                </a:solidFill>
                <a:latin typeface="Trebuchet MS"/>
              </a:rPr>
              <a:t>Example of Transforms</a:t>
            </a:r>
            <a:endParaRPr/>
          </a:p>
        </p:txBody>
      </p:sp>
      <p:pic>
        <p:nvPicPr>
          <p:cNvPr id="148" name="Content Placeholder 5" descr=""/>
          <p:cNvPicPr/>
          <p:nvPr/>
        </p:nvPicPr>
        <p:blipFill>
          <a:blip r:embed="rId1"/>
          <a:stretch/>
        </p:blipFill>
        <p:spPr>
          <a:xfrm>
            <a:off x="2484720" y="1930320"/>
            <a:ext cx="4981320" cy="329472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90c226"/>
                </a:solidFill>
                <a:latin typeface="Trebuchet MS"/>
              </a:rPr>
              <a:t>Motivation</a:t>
            </a:r>
            <a:endParaRPr/>
          </a:p>
        </p:txBody>
      </p:sp>
      <p:sp>
        <p:nvSpPr>
          <p:cNvPr id="111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Unclean Database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Data often has inconsistencies in schema, formats,  and adherence to constraints</a:t>
            </a:r>
            <a:endParaRPr/>
          </a:p>
          <a:p>
            <a:pPr lvl="2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400" strike="noStrike">
                <a:solidFill>
                  <a:srgbClr val="404040"/>
                </a:solidFill>
                <a:latin typeface="Trebuchet MS"/>
              </a:rPr>
              <a:t>Different organizations have different representation of a same item</a:t>
            </a:r>
            <a:endParaRPr/>
          </a:p>
          <a:p>
            <a:pPr lvl="2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400" strike="noStrike">
                <a:solidFill>
                  <a:srgbClr val="404040"/>
                </a:solidFill>
                <a:latin typeface="Trebuchet MS"/>
              </a:rPr>
              <a:t>Data entry errors</a:t>
            </a:r>
            <a:endParaRPr/>
          </a:p>
          <a:p>
            <a:pPr lvl="2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400" strike="noStrike">
                <a:solidFill>
                  <a:srgbClr val="404040"/>
                </a:solidFill>
                <a:latin typeface="Trebuchet MS"/>
              </a:rPr>
              <a:t>Merging from different sources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Data cleansing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Data must be in uniform format before being used or analyzed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A huge challenge for data warehouses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90c226"/>
                </a:solidFill>
                <a:latin typeface="Trebuchet MS"/>
              </a:rPr>
              <a:t>Split</a:t>
            </a:r>
            <a:endParaRPr/>
          </a:p>
        </p:txBody>
      </p:sp>
      <p:sp>
        <p:nvSpPr>
          <p:cNvPr id="150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>
                <a:solidFill>
                  <a:srgbClr val="404040"/>
                </a:solidFill>
                <a:latin typeface="Trebuchet MS"/>
              </a:rPr>
              <a:t>Difficult to specify unlike other transforms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>
                <a:solidFill>
                  <a:srgbClr val="404040"/>
                </a:solidFill>
                <a:latin typeface="Trebuchet MS"/>
              </a:rPr>
              <a:t>Split is needed to parse values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>
                <a:solidFill>
                  <a:srgbClr val="404040"/>
                </a:solidFill>
                <a:latin typeface="Trebuchet MS"/>
              </a:rPr>
              <a:t>There exists ambiguous delimiter case</a:t>
            </a:r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90c226"/>
                </a:solidFill>
                <a:latin typeface="Trebuchet MS"/>
              </a:rPr>
              <a:t>Split by Example</a:t>
            </a:r>
            <a:endParaRPr/>
          </a:p>
        </p:txBody>
      </p:sp>
      <p:pic>
        <p:nvPicPr>
          <p:cNvPr id="152" name="Content Placeholder 3" descr=""/>
          <p:cNvPicPr/>
          <p:nvPr/>
        </p:nvPicPr>
        <p:blipFill>
          <a:blip r:embed="rId1"/>
          <a:stretch/>
        </p:blipFill>
        <p:spPr>
          <a:xfrm>
            <a:off x="559800" y="1930320"/>
            <a:ext cx="8831160" cy="3130920"/>
          </a:xfrm>
          <a:prstGeom prst="rect">
            <a:avLst/>
          </a:prstGeom>
          <a:ln>
            <a:noFill/>
          </a:ln>
        </p:spPr>
      </p:pic>
      <p:sp>
        <p:nvSpPr>
          <p:cNvPr id="153" name="CustomShape 2"/>
          <p:cNvSpPr/>
          <p:nvPr/>
        </p:nvSpPr>
        <p:spPr>
          <a:xfrm>
            <a:off x="677160" y="5430960"/>
            <a:ext cx="5652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Trebuchet MS"/>
              </a:rPr>
              <a:t>User marks split position on examples</a:t>
            </a:r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90c226"/>
                </a:solidFill>
                <a:latin typeface="Trebuchet MS"/>
              </a:rPr>
              <a:t>Splitting on Inferred Structures</a:t>
            </a:r>
            <a:endParaRPr/>
          </a:p>
        </p:txBody>
      </p:sp>
      <p:pic>
        <p:nvPicPr>
          <p:cNvPr id="155" name="Content Placeholder 3" descr=""/>
          <p:cNvPicPr/>
          <p:nvPr/>
        </p:nvPicPr>
        <p:blipFill>
          <a:blip r:embed="rId1"/>
          <a:stretch/>
        </p:blipFill>
        <p:spPr>
          <a:xfrm>
            <a:off x="677160" y="1930320"/>
            <a:ext cx="4957920" cy="4386960"/>
          </a:xfrm>
          <a:prstGeom prst="rect">
            <a:avLst/>
          </a:prstGeom>
          <a:ln>
            <a:noFill/>
          </a:ln>
        </p:spPr>
      </p:pic>
      <p:sp>
        <p:nvSpPr>
          <p:cNvPr id="156" name="CustomShape 2"/>
          <p:cNvSpPr/>
          <p:nvPr/>
        </p:nvSpPr>
        <p:spPr>
          <a:xfrm>
            <a:off x="6373080" y="1930320"/>
            <a:ext cx="324144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Trebuchet MS"/>
              </a:rPr>
              <a:t>LeftRight algorithm is very expensive for imprecise structures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Trebuchet MS"/>
              </a:rPr>
              <a:t>DecSpecificity matches inferred structures in decreasing order of specificity.</a:t>
            </a:r>
            <a:endParaRPr/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90c226"/>
                </a:solidFill>
                <a:latin typeface="Trebuchet MS"/>
              </a:rPr>
              <a:t>Comparisons</a:t>
            </a:r>
            <a:endParaRPr/>
          </a:p>
        </p:txBody>
      </p:sp>
      <p:pic>
        <p:nvPicPr>
          <p:cNvPr id="158" name="Content Placeholder 3" descr=""/>
          <p:cNvPicPr/>
          <p:nvPr/>
        </p:nvPicPr>
        <p:blipFill>
          <a:blip r:embed="rId1"/>
          <a:stretch/>
        </p:blipFill>
        <p:spPr>
          <a:xfrm>
            <a:off x="342720" y="1930320"/>
            <a:ext cx="9265320" cy="3020040"/>
          </a:xfrm>
          <a:prstGeom prst="rect">
            <a:avLst/>
          </a:prstGeom>
          <a:ln>
            <a:noFill/>
          </a:ln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90c226"/>
                </a:solidFill>
                <a:latin typeface="Trebuchet MS"/>
              </a:rPr>
              <a:t>Related Works</a:t>
            </a:r>
            <a:endParaRPr/>
          </a:p>
        </p:txBody>
      </p:sp>
      <p:sp>
        <p:nvSpPr>
          <p:cNvPr id="160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Transformation Languages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Horizontal transforms – SchemaSQL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Detecting discrepancies in data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Finding outliers, hidden dependencies, and duplications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Extracting structure tools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Users write custom scripts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Automatic text wrapping and segmentation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90c226"/>
                </a:solidFill>
                <a:latin typeface="Trebuchet MS"/>
              </a:rPr>
              <a:t>Conclusion</a:t>
            </a:r>
            <a:endParaRPr/>
          </a:p>
        </p:txBody>
      </p:sp>
      <p:sp>
        <p:nvSpPr>
          <p:cNvPr id="162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Interactive Data Cleaning System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Provide Transformation and discrepancy detection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Interactive tools</a:t>
            </a:r>
            <a:endParaRPr/>
          </a:p>
          <a:p>
            <a:pPr lvl="2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400" strike="noStrike">
                <a:solidFill>
                  <a:srgbClr val="404040"/>
                </a:solidFill>
                <a:latin typeface="Trebuchet MS"/>
              </a:rPr>
              <a:t>Immediately applies transform to data</a:t>
            </a:r>
            <a:endParaRPr/>
          </a:p>
          <a:p>
            <a:pPr lvl="2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400" strike="noStrike">
                <a:solidFill>
                  <a:srgbClr val="404040"/>
                </a:solidFill>
                <a:latin typeface="Trebuchet MS"/>
              </a:rPr>
              <a:t>Specify visually and can undo a transform if needed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User-defined Domains</a:t>
            </a:r>
            <a:endParaRPr/>
          </a:p>
          <a:p>
            <a:pPr lvl="2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400" strike="noStrike">
                <a:solidFill>
                  <a:srgbClr val="404040"/>
                </a:solidFill>
                <a:latin typeface="Trebuchet MS"/>
              </a:rPr>
              <a:t>Used for parsing values</a:t>
            </a:r>
            <a:endParaRPr/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90c226"/>
                </a:solidFill>
                <a:latin typeface="Trebuchet MS"/>
              </a:rPr>
              <a:t>Future Works</a:t>
            </a:r>
            <a:endParaRPr/>
          </a:p>
        </p:txBody>
      </p:sp>
      <p:sp>
        <p:nvSpPr>
          <p:cNvPr id="164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Investigate specification of complex transforms through examples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Use on nested data formats such as XML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Investigate graphical and example-based approaches on transformation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Possibly look into more complex domains</a:t>
            </a:r>
            <a:endParaRPr/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4" descr=""/>
          <p:cNvPicPr/>
          <p:nvPr/>
        </p:nvPicPr>
        <p:blipFill>
          <a:blip r:embed="rId1"/>
          <a:stretch/>
        </p:blipFill>
        <p:spPr>
          <a:xfrm>
            <a:off x="1080720" y="654840"/>
            <a:ext cx="7370280" cy="4890240"/>
          </a:xfrm>
          <a:prstGeom prst="rect">
            <a:avLst/>
          </a:prstGeom>
          <a:ln>
            <a:noFill/>
          </a:ln>
        </p:spPr>
      </p:pic>
      <p:sp>
        <p:nvSpPr>
          <p:cNvPr id="166" name="CustomShape 1"/>
          <p:cNvSpPr/>
          <p:nvPr/>
        </p:nvSpPr>
        <p:spPr>
          <a:xfrm>
            <a:off x="1080720" y="6095880"/>
            <a:ext cx="698220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000000"/>
                </a:solidFill>
                <a:latin typeface="Trebuchet MS"/>
              </a:rPr>
              <a:t>Image credit: http://saphanatutorial.com/wp-content/uploads/2013/12/SAP-HANA-Questions.jpg</a:t>
            </a:r>
            <a:endParaRPr/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"/>
          <p:cNvPicPr/>
          <p:nvPr/>
        </p:nvPicPr>
        <p:blipFill>
          <a:blip r:embed="rId1"/>
          <a:stretch/>
        </p:blipFill>
        <p:spPr>
          <a:xfrm>
            <a:off x="1163880" y="692640"/>
            <a:ext cx="6539040" cy="5051160"/>
          </a:xfrm>
          <a:prstGeom prst="rect">
            <a:avLst/>
          </a:prstGeom>
          <a:ln>
            <a:noFill/>
          </a:ln>
        </p:spPr>
      </p:pic>
      <p:sp>
        <p:nvSpPr>
          <p:cNvPr id="168" name="CustomShape 1"/>
          <p:cNvSpPr/>
          <p:nvPr/>
        </p:nvSpPr>
        <p:spPr>
          <a:xfrm>
            <a:off x="1163880" y="6012720"/>
            <a:ext cx="653904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000000"/>
                </a:solidFill>
                <a:latin typeface="Trebuchet MS"/>
              </a:rPr>
              <a:t>Image credit: http://deedees-jazz.com/wp-content/uploads/2015/06/1421178042197.jpeg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90c226"/>
                </a:solidFill>
                <a:latin typeface="Trebuchet MS"/>
              </a:rPr>
              <a:t>Current Approaches to Data Cleaning</a:t>
            </a:r>
            <a:endParaRPr/>
          </a:p>
        </p:txBody>
      </p:sp>
      <p:sp>
        <p:nvSpPr>
          <p:cNvPr id="113" name="TextShape 2"/>
          <p:cNvSpPr txBox="1"/>
          <p:nvPr/>
        </p:nvSpPr>
        <p:spPr>
          <a:xfrm>
            <a:off x="677160" y="1683000"/>
            <a:ext cx="8596440" cy="4357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Three components of Data cleaning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Audit data to find discrepancies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Choose transformations to fix discrepancies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Apply transformations on the data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Data cleaning solutions come in two forms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Auditing tools</a:t>
            </a:r>
            <a:endParaRPr/>
          </a:p>
          <a:p>
            <a:pPr lvl="2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400" strike="noStrike">
                <a:solidFill>
                  <a:srgbClr val="404040"/>
                </a:solidFill>
                <a:latin typeface="Trebuchet MS"/>
              </a:rPr>
              <a:t>Domain-specific algorithms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Transformation Tools</a:t>
            </a:r>
            <a:endParaRPr/>
          </a:p>
          <a:p>
            <a:pPr lvl="2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400" strike="noStrike">
                <a:solidFill>
                  <a:srgbClr val="404040"/>
                </a:solidFill>
                <a:latin typeface="Trebuchet MS"/>
              </a:rPr>
              <a:t>Writes a custom scripts </a:t>
            </a:r>
            <a:endParaRPr/>
          </a:p>
          <a:p>
            <a:pPr lvl="2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400" strike="noStrike">
                <a:solidFill>
                  <a:srgbClr val="404040"/>
                </a:solidFill>
                <a:latin typeface="Trebuchet MS"/>
              </a:rPr>
              <a:t>Uses ETL (Extraction/Transformation/Loading)</a:t>
            </a:r>
            <a:endParaRPr/>
          </a:p>
          <a:p>
            <a:pPr lvl="3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200" strike="noStrike">
                <a:solidFill>
                  <a:srgbClr val="404040"/>
                </a:solidFill>
                <a:latin typeface="Trebuchet MS"/>
              </a:rPr>
              <a:t>Might require multiple iterations for good data quality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90c226"/>
                </a:solidFill>
                <a:latin typeface="Trebuchet MS"/>
              </a:rPr>
              <a:t>Problems with Current Approaches</a:t>
            </a:r>
            <a:endParaRPr/>
          </a:p>
        </p:txBody>
      </p:sp>
      <p:sp>
        <p:nvSpPr>
          <p:cNvPr id="115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Lack of interactivity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Transformations done as a batch process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Long delays without knowing the effectiveness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Need significant user effort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Need users to specify rules for transformations</a:t>
            </a:r>
            <a:endParaRPr/>
          </a:p>
          <a:p>
            <a:pPr lvl="2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400" strike="noStrike">
                <a:solidFill>
                  <a:srgbClr val="404040"/>
                </a:solidFill>
                <a:latin typeface="Trebuchet MS"/>
              </a:rPr>
              <a:t>Regular expression or grammars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Discrepancy detection</a:t>
            </a:r>
            <a:endParaRPr/>
          </a:p>
          <a:p>
            <a:pPr lvl="2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400" strike="noStrike">
                <a:solidFill>
                  <a:srgbClr val="404040"/>
                </a:solidFill>
                <a:latin typeface="Trebuchet MS"/>
              </a:rPr>
              <a:t>Data domain dependent</a:t>
            </a:r>
            <a:endParaRPr/>
          </a:p>
          <a:p>
            <a:pPr lvl="2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400" strike="noStrike">
                <a:solidFill>
                  <a:srgbClr val="404040"/>
                </a:solidFill>
                <a:latin typeface="Trebuchet MS"/>
              </a:rPr>
              <a:t>Data values are combination of values from different domains</a:t>
            </a:r>
            <a:endParaRPr/>
          </a:p>
          <a:p>
            <a:pPr lvl="3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200" strike="noStrike">
                <a:solidFill>
                  <a:srgbClr val="404040"/>
                </a:solidFill>
                <a:latin typeface="Trebuchet MS"/>
              </a:rPr>
              <a:t>Ex.</a:t>
            </a:r>
            <a:r>
              <a:rPr i="1" lang="en-US" sz="1200" strike="noStrike">
                <a:solidFill>
                  <a:srgbClr val="404040"/>
                </a:solidFill>
                <a:latin typeface="Trebuchet MS"/>
              </a:rPr>
              <a:t> “Rebecca by Daphne du Maurier, et. al Hardcover (April 8, 1948) </a:t>
            </a:r>
            <a:r>
              <a:rPr lang="en-US" sz="1200" strike="noStrike">
                <a:solidFill>
                  <a:srgbClr val="404040"/>
                </a:solidFill>
                <a:latin typeface="Trebuchet MS"/>
              </a:rPr>
              <a:t>$</a:t>
            </a:r>
            <a:r>
              <a:rPr i="1" lang="en-US" sz="1200" strike="noStrike">
                <a:solidFill>
                  <a:srgbClr val="404040"/>
                </a:solidFill>
                <a:latin typeface="Trebuchet MS"/>
              </a:rPr>
              <a:t>22.00” 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90c226"/>
                </a:solidFill>
                <a:latin typeface="Trebuchet MS"/>
              </a:rPr>
              <a:t>Potter’s Wheel Approach</a:t>
            </a:r>
            <a:endParaRPr/>
          </a:p>
        </p:txBody>
      </p:sp>
      <p:sp>
        <p:nvSpPr>
          <p:cNvPr id="117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Interactive Transformation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Transformations are visible and can be undone if effects are undesirable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Compiles a sequence of transformations into a program when satisfied</a:t>
            </a:r>
            <a:endParaRPr/>
          </a:p>
          <a:p>
            <a:pPr lvl="2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400" strike="noStrike">
                <a:solidFill>
                  <a:srgbClr val="404040"/>
                </a:solidFill>
                <a:latin typeface="Trebuchet MS"/>
              </a:rPr>
              <a:t>Sub-optimal transformations with a cost of only memory allocation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Extensible Discrepancy Detection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Detection is done automatically in the background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Detection runs on the latest transformed view of data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Define custom domains to enforce domain constraints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90c226"/>
                </a:solidFill>
                <a:latin typeface="Trebuchet MS"/>
              </a:rPr>
              <a:t>Interface for Displaying Data</a:t>
            </a:r>
            <a:endParaRPr/>
          </a:p>
        </p:txBody>
      </p:sp>
      <p:sp>
        <p:nvSpPr>
          <p:cNvPr id="119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No need to wait for completely reading the dataset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Continuously fetch tuples from the dataset and store to disk if not used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Use “buckets” to display data on particular scrollbar position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Very useful on Big Data</a:t>
            </a:r>
            <a:endParaRPr/>
          </a:p>
          <a:p>
            <a:endParaRPr/>
          </a:p>
        </p:txBody>
      </p:sp>
      <p:pic>
        <p:nvPicPr>
          <p:cNvPr id="120" name="Content Placeholder 3" descr=""/>
          <p:cNvPicPr/>
          <p:nvPr/>
        </p:nvPicPr>
        <p:blipFill>
          <a:blip r:embed="rId1"/>
          <a:stretch/>
        </p:blipFill>
        <p:spPr>
          <a:xfrm>
            <a:off x="4024080" y="3674160"/>
            <a:ext cx="4513680" cy="2367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90c226"/>
                </a:solidFill>
                <a:latin typeface="Trebuchet MS"/>
              </a:rPr>
              <a:t>Potter’s Wheel Architecture</a:t>
            </a:r>
            <a:endParaRPr/>
          </a:p>
        </p:txBody>
      </p:sp>
      <p:pic>
        <p:nvPicPr>
          <p:cNvPr id="122" name="Content Placeholder 3" descr=""/>
          <p:cNvPicPr/>
          <p:nvPr/>
        </p:nvPicPr>
        <p:blipFill>
          <a:blip r:embed="rId1"/>
          <a:stretch/>
        </p:blipFill>
        <p:spPr>
          <a:xfrm>
            <a:off x="1942920" y="1930320"/>
            <a:ext cx="6065280" cy="3796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90c226"/>
                </a:solidFill>
                <a:latin typeface="Trebuchet MS"/>
              </a:rPr>
              <a:t>Extensible Discrepancy Detection</a:t>
            </a:r>
            <a:endParaRPr/>
          </a:p>
        </p:txBody>
      </p:sp>
      <p:sp>
        <p:nvSpPr>
          <p:cNvPr id="124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Find discrepancies in data with structure inference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Developer defines a custom domain</a:t>
            </a:r>
            <a:endParaRPr/>
          </a:p>
          <a:p>
            <a:pPr lvl="2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400" strike="noStrike">
                <a:solidFill>
                  <a:srgbClr val="404040"/>
                </a:solidFill>
                <a:latin typeface="Trebuchet MS"/>
              </a:rPr>
              <a:t>A combination of domains that best defines the data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Developer’s responsibility to specify domains and corresponding constraints.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Detect multi-row anomalies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Accumulate state about the data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Report anomalies if multiple rows violate some constraints</a:t>
            </a:r>
            <a:endParaRPr/>
          </a:p>
          <a:p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90c226"/>
                </a:solidFill>
                <a:latin typeface="Trebuchet MS"/>
              </a:rPr>
              <a:t>An Example of Custom Domain</a:t>
            </a:r>
            <a:endParaRPr/>
          </a:p>
        </p:txBody>
      </p:sp>
      <p:sp>
        <p:nvSpPr>
          <p:cNvPr id="126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i="1" lang="en-US" sz="2400" strike="noStrike">
                <a:solidFill>
                  <a:srgbClr val="404040"/>
                </a:solidFill>
                <a:latin typeface="Trebuchet MS"/>
              </a:rPr>
              <a:t>Taylor, Jane, JFK to ORD on April 23, 2000 Coach</a:t>
            </a:r>
            <a:r>
              <a:rPr lang="en-US" sz="2400" strike="noStrike">
                <a:solidFill>
                  <a:srgbClr val="404040"/>
                </a:solidFill>
                <a:latin typeface="Trebuchet MS"/>
              </a:rPr>
              <a:t>” 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Regular Expression example: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“</a:t>
            </a: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[A-Za-z, ]</a:t>
            </a:r>
            <a:r>
              <a:rPr lang="en-US" sz="1600" strike="noStrike" baseline="30000">
                <a:solidFill>
                  <a:srgbClr val="404040"/>
                </a:solidFill>
                <a:latin typeface="Trebuchet MS"/>
              </a:rPr>
              <a:t>∗</a:t>
            </a: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 [A- Z]</a:t>
            </a:r>
            <a:r>
              <a:rPr lang="en-US" sz="1600" strike="noStrike" baseline="30000">
                <a:solidFill>
                  <a:srgbClr val="404040"/>
                </a:solidFill>
                <a:latin typeface="Trebuchet MS"/>
              </a:rPr>
              <a:t>3</a:t>
            </a: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 to [A-Z]</a:t>
            </a:r>
            <a:r>
              <a:rPr lang="en-US" sz="1600" strike="noStrike" baseline="30000">
                <a:solidFill>
                  <a:srgbClr val="404040"/>
                </a:solidFill>
                <a:latin typeface="Trebuchet MS"/>
              </a:rPr>
              <a:t>3</a:t>
            </a: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 on [A-Za-z]* [0-9]*, [0-9]* [A-Za-z]* 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Not helpful and hard to understand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User-Defined example: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“</a:t>
            </a: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[A-Za-z, ]* &lt;Airport&gt; to &lt;Airport&gt; on &lt;Date&gt; &lt;Class&gt;” 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Helps detect logical errors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