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7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</p:sldMasterIdLst>
  <p:notesMasterIdLst>
    <p:notesMasterId r:id="rId71"/>
  </p:notesMasterIdLst>
  <p:handoutMasterIdLst>
    <p:handoutMasterId r:id="rId72"/>
  </p:handoutMasterIdLst>
  <p:sldIdLst>
    <p:sldId id="256" r:id="rId18"/>
    <p:sldId id="535" r:id="rId19"/>
    <p:sldId id="468" r:id="rId20"/>
    <p:sldId id="542" r:id="rId21"/>
    <p:sldId id="543" r:id="rId22"/>
    <p:sldId id="544" r:id="rId23"/>
    <p:sldId id="545" r:id="rId24"/>
    <p:sldId id="546" r:id="rId25"/>
    <p:sldId id="470" r:id="rId26"/>
    <p:sldId id="492" r:id="rId27"/>
    <p:sldId id="547" r:id="rId28"/>
    <p:sldId id="511" r:id="rId29"/>
    <p:sldId id="512" r:id="rId30"/>
    <p:sldId id="513" r:id="rId31"/>
    <p:sldId id="514" r:id="rId32"/>
    <p:sldId id="548" r:id="rId33"/>
    <p:sldId id="549" r:id="rId34"/>
    <p:sldId id="551" r:id="rId35"/>
    <p:sldId id="550" r:id="rId36"/>
    <p:sldId id="553" r:id="rId37"/>
    <p:sldId id="554" r:id="rId38"/>
    <p:sldId id="508" r:id="rId39"/>
    <p:sldId id="556" r:id="rId40"/>
    <p:sldId id="555" r:id="rId41"/>
    <p:sldId id="509" r:id="rId42"/>
    <p:sldId id="557" r:id="rId43"/>
    <p:sldId id="558" r:id="rId44"/>
    <p:sldId id="560" r:id="rId45"/>
    <p:sldId id="561" r:id="rId46"/>
    <p:sldId id="562" r:id="rId47"/>
    <p:sldId id="564" r:id="rId48"/>
    <p:sldId id="565" r:id="rId49"/>
    <p:sldId id="517" r:id="rId50"/>
    <p:sldId id="521" r:id="rId51"/>
    <p:sldId id="518" r:id="rId52"/>
    <p:sldId id="519" r:id="rId53"/>
    <p:sldId id="472" r:id="rId54"/>
    <p:sldId id="481" r:id="rId55"/>
    <p:sldId id="494" r:id="rId56"/>
    <p:sldId id="493" r:id="rId57"/>
    <p:sldId id="495" r:id="rId58"/>
    <p:sldId id="484" r:id="rId59"/>
    <p:sldId id="496" r:id="rId60"/>
    <p:sldId id="485" r:id="rId61"/>
    <p:sldId id="504" r:id="rId62"/>
    <p:sldId id="489" r:id="rId63"/>
    <p:sldId id="528" r:id="rId64"/>
    <p:sldId id="526" r:id="rId65"/>
    <p:sldId id="527" r:id="rId66"/>
    <p:sldId id="536" r:id="rId67"/>
    <p:sldId id="537" r:id="rId68"/>
    <p:sldId id="539" r:id="rId69"/>
    <p:sldId id="540" r:id="rId70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5pPr>
    <a:lvl6pPr marL="2286000" algn="l" defTabSz="457200" rtl="0" eaLnBrk="1" latinLnBrk="0" hangingPunct="1">
      <a:defRPr sz="42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6pPr>
    <a:lvl7pPr marL="2743200" algn="l" defTabSz="457200" rtl="0" eaLnBrk="1" latinLnBrk="0" hangingPunct="1">
      <a:defRPr sz="42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7pPr>
    <a:lvl8pPr marL="3200400" algn="l" defTabSz="457200" rtl="0" eaLnBrk="1" latinLnBrk="0" hangingPunct="1">
      <a:defRPr sz="42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8pPr>
    <a:lvl9pPr marL="3657600" algn="l" defTabSz="457200" rtl="0" eaLnBrk="1" latinLnBrk="0" hangingPunct="1">
      <a:defRPr sz="4200" kern="1200">
        <a:solidFill>
          <a:srgbClr val="414141"/>
        </a:solidFill>
        <a:latin typeface="Gill Sans Light" charset="0"/>
        <a:ea typeface="ヒラギノ角ゴ ProN W3" charset="0"/>
        <a:cs typeface="ヒラギノ角ゴ ProN W3" charset="0"/>
        <a:sym typeface="Gill Sans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4C8"/>
    <a:srgbClr val="FFEEA1"/>
    <a:srgbClr val="7A0918"/>
    <a:srgbClr val="459D26"/>
    <a:srgbClr val="874FFF"/>
    <a:srgbClr val="315C74"/>
    <a:srgbClr val="8A522B"/>
    <a:srgbClr val="764B22"/>
    <a:srgbClr val="FFAE0A"/>
    <a:srgbClr val="3C9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85" autoAdjust="0"/>
    <p:restoredTop sz="68376" autoAdjust="0"/>
  </p:normalViewPr>
  <p:slideViewPr>
    <p:cSldViewPr>
      <p:cViewPr>
        <p:scale>
          <a:sx n="41" d="100"/>
          <a:sy n="41" d="100"/>
        </p:scale>
        <p:origin x="-1272" y="-26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134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63" Type="http://schemas.openxmlformats.org/officeDocument/2006/relationships/slide" Target="slides/slide46.xml"/><Relationship Id="rId64" Type="http://schemas.openxmlformats.org/officeDocument/2006/relationships/slide" Target="slides/slide47.xml"/><Relationship Id="rId65" Type="http://schemas.openxmlformats.org/officeDocument/2006/relationships/slide" Target="slides/slide48.xml"/><Relationship Id="rId66" Type="http://schemas.openxmlformats.org/officeDocument/2006/relationships/slide" Target="slides/slide49.xml"/><Relationship Id="rId67" Type="http://schemas.openxmlformats.org/officeDocument/2006/relationships/slide" Target="slides/slide50.xml"/><Relationship Id="rId68" Type="http://schemas.openxmlformats.org/officeDocument/2006/relationships/slide" Target="slides/slide51.xml"/><Relationship Id="rId69" Type="http://schemas.openxmlformats.org/officeDocument/2006/relationships/slide" Target="slides/slide52.xml"/><Relationship Id="rId50" Type="http://schemas.openxmlformats.org/officeDocument/2006/relationships/slide" Target="slides/slide33.xml"/><Relationship Id="rId51" Type="http://schemas.openxmlformats.org/officeDocument/2006/relationships/slide" Target="slides/slide34.xml"/><Relationship Id="rId52" Type="http://schemas.openxmlformats.org/officeDocument/2006/relationships/slide" Target="slides/slide35.xml"/><Relationship Id="rId53" Type="http://schemas.openxmlformats.org/officeDocument/2006/relationships/slide" Target="slides/slide36.xml"/><Relationship Id="rId54" Type="http://schemas.openxmlformats.org/officeDocument/2006/relationships/slide" Target="slides/slide37.xml"/><Relationship Id="rId55" Type="http://schemas.openxmlformats.org/officeDocument/2006/relationships/slide" Target="slides/slide38.xml"/><Relationship Id="rId56" Type="http://schemas.openxmlformats.org/officeDocument/2006/relationships/slide" Target="slides/slide39.xml"/><Relationship Id="rId57" Type="http://schemas.openxmlformats.org/officeDocument/2006/relationships/slide" Target="slides/slide40.xml"/><Relationship Id="rId58" Type="http://schemas.openxmlformats.org/officeDocument/2006/relationships/slide" Target="slides/slide41.xml"/><Relationship Id="rId59" Type="http://schemas.openxmlformats.org/officeDocument/2006/relationships/slide" Target="slides/slide42.xml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slide" Target="slides/slide28.xml"/><Relationship Id="rId46" Type="http://schemas.openxmlformats.org/officeDocument/2006/relationships/slide" Target="slides/slide29.xml"/><Relationship Id="rId47" Type="http://schemas.openxmlformats.org/officeDocument/2006/relationships/slide" Target="slides/slide30.xml"/><Relationship Id="rId48" Type="http://schemas.openxmlformats.org/officeDocument/2006/relationships/slide" Target="slides/slide31.xml"/><Relationship Id="rId49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70" Type="http://schemas.openxmlformats.org/officeDocument/2006/relationships/slide" Target="slides/slide53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43.xml"/><Relationship Id="rId61" Type="http://schemas.openxmlformats.org/officeDocument/2006/relationships/slide" Target="slides/slide44.xml"/><Relationship Id="rId62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34D5E-CEF0-BC45-BA2F-D183A5A85C7A}" type="datetime1">
              <a:rPr lang="en-US" smtClean="0"/>
              <a:t>10/27/15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10726-2641-E64B-A99E-1C27884CF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555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42C9A-8207-B24B-B75E-AD5B39B80A88}" type="datetime1">
              <a:rPr lang="en-US" smtClean="0"/>
              <a:t>10/27/15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10892-B941-634A-9B46-121C51B47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303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01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1212BE-9D4B-A54D-B0DD-E41EACCE61AD}" type="slidenum">
              <a:rPr lang="en-US"/>
              <a:pPr/>
              <a:t>12</a:t>
            </a:fld>
            <a:endParaRPr lang="en-US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SHORTEN!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metrics essentially capture </a:t>
            </a:r>
          </a:p>
          <a:p>
            <a:endParaRPr lang="en-US" dirty="0" smtClean="0"/>
          </a:p>
          <a:p>
            <a:r>
              <a:rPr lang="en-US" dirty="0" smtClean="0"/>
              <a:t>Probability distributions</a:t>
            </a:r>
          </a:p>
          <a:p>
            <a:r>
              <a:rPr lang="en-US" dirty="0" smtClean="0"/>
              <a:t>Like in this case..</a:t>
            </a:r>
          </a:p>
          <a:p>
            <a:endParaRPr lang="en-US" dirty="0" smtClean="0"/>
          </a:p>
          <a:p>
            <a:r>
              <a:rPr lang="en-US" dirty="0" smtClean="0"/>
              <a:t>So</a:t>
            </a:r>
            <a:r>
              <a:rPr lang="en-US" baseline="0" dirty="0" smtClean="0"/>
              <a:t> we can use any or all of these metrics. Of course we do not want to be tied down to any single metric.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metrics essentially capture </a:t>
            </a:r>
          </a:p>
          <a:p>
            <a:endParaRPr lang="en-US" dirty="0" smtClean="0"/>
          </a:p>
          <a:p>
            <a:r>
              <a:rPr lang="en-US" dirty="0" smtClean="0"/>
              <a:t>Probability distributions</a:t>
            </a:r>
          </a:p>
          <a:p>
            <a:r>
              <a:rPr lang="en-US" dirty="0" smtClean="0"/>
              <a:t>Like in this case..</a:t>
            </a:r>
          </a:p>
          <a:p>
            <a:endParaRPr lang="en-US" dirty="0" smtClean="0"/>
          </a:p>
          <a:p>
            <a:r>
              <a:rPr lang="en-US" dirty="0" smtClean="0"/>
              <a:t>So</a:t>
            </a:r>
            <a:r>
              <a:rPr lang="en-US" baseline="0" dirty="0" smtClean="0"/>
              <a:t> we can use any or all of these metrics. Of course we do not want to be tied down to any single metric.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metrics essentially capture </a:t>
            </a:r>
          </a:p>
          <a:p>
            <a:endParaRPr lang="en-US" dirty="0" smtClean="0"/>
          </a:p>
          <a:p>
            <a:r>
              <a:rPr lang="en-US" dirty="0" smtClean="0"/>
              <a:t>Probability distributions</a:t>
            </a:r>
          </a:p>
          <a:p>
            <a:r>
              <a:rPr lang="en-US" dirty="0" smtClean="0"/>
              <a:t>Like in this case..</a:t>
            </a:r>
          </a:p>
          <a:p>
            <a:endParaRPr lang="en-US" dirty="0" smtClean="0"/>
          </a:p>
          <a:p>
            <a:r>
              <a:rPr lang="en-US" dirty="0" smtClean="0"/>
              <a:t>So</a:t>
            </a:r>
            <a:r>
              <a:rPr lang="en-US" baseline="0" dirty="0" smtClean="0"/>
              <a:t> we can use any or all of these metrics. Of course we do not want to be tied down to any single metric.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automate</a:t>
            </a:r>
            <a:r>
              <a:rPr lang="en-US" baseline="0" dirty="0" smtClean="0"/>
              <a:t> parts of the workflow by looking at potentially interesting views or visualizations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a view is potentially interesting if… like in this case</a:t>
            </a:r>
          </a:p>
          <a:p>
            <a:r>
              <a:rPr lang="en-US" baseline="0" dirty="0" smtClean="0"/>
              <a:t>Given this idea, can we</a:t>
            </a:r>
          </a:p>
          <a:p>
            <a:r>
              <a:rPr lang="en-US" baseline="0" dirty="0" smtClean="0"/>
              <a:t>Save significant work for the analyst of stepping through…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10892-B941-634A-9B46-121C51B47E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08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4007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01819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4544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8309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7520746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3187700"/>
            <a:ext cx="60706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3187700"/>
            <a:ext cx="60706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81647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45504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94072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404417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6713592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582179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69804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044700"/>
            <a:ext cx="30734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044700"/>
            <a:ext cx="90678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88509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775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775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13217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72097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70938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1062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3187700"/>
            <a:ext cx="2870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8200" y="3187700"/>
            <a:ext cx="2870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92355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8502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92963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224773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664737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540637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30703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55521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775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775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19863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01435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78949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82756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3187700"/>
            <a:ext cx="2870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8200" y="3187700"/>
            <a:ext cx="2870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53953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74583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01591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594872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4776710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25286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9167472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1028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775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775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33219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27332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90922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5464541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3187700"/>
            <a:ext cx="60706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3187700"/>
            <a:ext cx="60706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74420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44912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57420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29757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5929113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6941135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3153481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39126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775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775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52478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96099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30387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5979621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0379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46261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8003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4876800"/>
            <a:ext cx="28702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8200" y="4876800"/>
            <a:ext cx="28702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63447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40474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8778837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964914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07515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13840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46597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81609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9146753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67704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03038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39745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86164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06106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28465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3704193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34585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46742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55588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98532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1237463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0032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23344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84568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72118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317784"/>
      </p:ext>
    </p:extLst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3079477"/>
      </p:ext>
    </p:extLst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121535"/>
      </p:ext>
    </p:extLst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05313"/>
      </p:ext>
    </p:extLst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78047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13179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35012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4391224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732683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35774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00607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68045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903786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617058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3883714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61283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54980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456986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14381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8959646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6573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75200" y="1384300"/>
            <a:ext cx="1473200" cy="4787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1384300"/>
            <a:ext cx="4267200" cy="4787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68508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98989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86485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2305898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4876800"/>
            <a:ext cx="28702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8200" y="4876800"/>
            <a:ext cx="28702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7736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63165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97410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58684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706850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5784776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5464535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73394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75200" y="1384300"/>
            <a:ext cx="1473200" cy="4787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1384300"/>
            <a:ext cx="4267200" cy="4787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74620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40480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7271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0004976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5182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04924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9280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5270500"/>
            <a:ext cx="60706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270500"/>
            <a:ext cx="60706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49640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538360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8302894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878392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442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276475"/>
            <a:ext cx="3073400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276475"/>
            <a:ext cx="906780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55440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98095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77872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876440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86297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2510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59852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96767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161048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2642363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1235155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87652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276475"/>
            <a:ext cx="3073400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276475"/>
            <a:ext cx="906780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30715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45586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01004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3233550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4303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50426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72563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67996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912687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271711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571438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56729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276475"/>
            <a:ext cx="3073400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276475"/>
            <a:ext cx="906780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67275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09735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11878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019871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101528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8077200"/>
            <a:ext cx="6070600" cy="120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077200"/>
            <a:ext cx="6070600" cy="120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10299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63100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55734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546683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2435312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0990623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77445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6832600"/>
            <a:ext cx="3073400" cy="2451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6832600"/>
            <a:ext cx="9067800" cy="2451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83318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17431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0385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9917695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1698923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8077200"/>
            <a:ext cx="6070600" cy="120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077200"/>
            <a:ext cx="6070600" cy="120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73392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33720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32881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791145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65903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0348077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02766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6832600"/>
            <a:ext cx="3073400" cy="2451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6832600"/>
            <a:ext cx="9067800" cy="2451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62997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7980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3846115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69113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6242475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6400" y="3187700"/>
            <a:ext cx="2870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79000" y="3187700"/>
            <a:ext cx="2870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19202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84442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74625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700941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3798440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3717528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21266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775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775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2889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044700"/>
            <a:ext cx="122936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5270500"/>
            <a:ext cx="12293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6B1F6F20-19B8-4A43-8274-F336C341ED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3187700"/>
            <a:ext cx="122936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35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16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397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778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35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692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149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0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3187700"/>
            <a:ext cx="5892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35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16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397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778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35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692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149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0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3187700"/>
            <a:ext cx="5892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35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16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397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778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35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692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149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0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3187700"/>
            <a:ext cx="122936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35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16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397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778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35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692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149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0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85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66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447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828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860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7432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2004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576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85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66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447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828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860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7432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2004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576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85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6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447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828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86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743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200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57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85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6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447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828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86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743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200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57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1384300"/>
            <a:ext cx="58928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4876800"/>
            <a:ext cx="5892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1384300"/>
            <a:ext cx="58928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4876800"/>
            <a:ext cx="5892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3225800"/>
            <a:ext cx="122936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7416800"/>
            <a:ext cx="122936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7416800"/>
            <a:ext cx="122936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6832600"/>
            <a:ext cx="122936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8077200"/>
            <a:ext cx="122936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6832600"/>
            <a:ext cx="122936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8077200"/>
            <a:ext cx="122936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56400" y="3187700"/>
            <a:ext cx="5892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+mj-lt"/>
          <a:ea typeface="+mj-ea"/>
          <a:cs typeface="+mj-cs"/>
          <a:sym typeface="Gill Sans Light" charset="0"/>
        </a:defRPr>
      </a:lvl1pPr>
      <a:lvl2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1pPr>
      <a:lvl2pPr marL="635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2pPr>
      <a:lvl3pPr marL="1016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3pPr>
      <a:lvl4pPr marL="1397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4pPr>
      <a:lvl5pPr marL="1778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5pPr>
      <a:lvl6pPr marL="2235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6pPr>
      <a:lvl7pPr marL="2692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7pPr>
      <a:lvl8pPr marL="3149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8pPr>
      <a:lvl9pPr marL="360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7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9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1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1320800" y="12815"/>
            <a:ext cx="10464800" cy="3911600"/>
          </a:xfrm>
          <a:ln/>
        </p:spPr>
        <p:txBody>
          <a:bodyPr/>
          <a:lstStyle/>
          <a:p>
            <a:r>
              <a:rPr lang="en-US" dirty="0" smtClean="0"/>
              <a:t>Polaris</a:t>
            </a:r>
            <a:endParaRPr lang="en-US" dirty="0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44600" y="5257800"/>
            <a:ext cx="10464800" cy="1130300"/>
          </a:xfrm>
          <a:ln/>
        </p:spPr>
        <p:txBody>
          <a:bodyPr/>
          <a:lstStyle/>
          <a:p>
            <a:r>
              <a:rPr lang="en-US" dirty="0"/>
              <a:t>Aditya </a:t>
            </a:r>
            <a:r>
              <a:rPr lang="en-US" dirty="0" smtClean="0"/>
              <a:t>Parameswaran</a:t>
            </a:r>
          </a:p>
          <a:p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b="1" dirty="0" smtClean="0"/>
              <a:t>Conversion of Data Types</a:t>
            </a:r>
            <a:endParaRPr lang="en-US" sz="60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1200" y="1752600"/>
            <a:ext cx="9982200" cy="7201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 smtClean="0"/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Nominal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dirty="0" smtClean="0"/>
              <a:t>=,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≠</a:t>
            </a:r>
            <a:r>
              <a:rPr lang="en-US" dirty="0" smtClean="0"/>
              <a:t> </a:t>
            </a:r>
            <a:endParaRPr lang="en-US" dirty="0"/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Ordinal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dirty="0"/>
              <a:t>=,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≠</a:t>
            </a:r>
            <a:r>
              <a:rPr lang="en-US" dirty="0" smtClean="0"/>
              <a:t>, &lt;, &gt;</a:t>
            </a:r>
            <a:endParaRPr lang="en-US" dirty="0"/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Quantitative Interval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dirty="0"/>
              <a:t>=, </a:t>
            </a:r>
            <a:r>
              <a:rPr lang="en-US" dirty="0">
                <a:latin typeface="ＭＳ ゴシック"/>
                <a:ea typeface="ＭＳ ゴシック"/>
                <a:cs typeface="ＭＳ ゴシック"/>
              </a:rPr>
              <a:t>≠</a:t>
            </a:r>
            <a:r>
              <a:rPr lang="en-US" dirty="0"/>
              <a:t>, &lt;, </a:t>
            </a:r>
            <a:r>
              <a:rPr lang="en-US" dirty="0" smtClean="0"/>
              <a:t>&gt;, – 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dirty="0" smtClean="0"/>
              <a:t>Arbitrary zero</a:t>
            </a:r>
            <a:endParaRPr lang="en-US" dirty="0"/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Quantitative Ratio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dirty="0"/>
              <a:t>=, </a:t>
            </a:r>
            <a:r>
              <a:rPr lang="en-US" dirty="0">
                <a:latin typeface="ＭＳ ゴシック"/>
                <a:ea typeface="ＭＳ ゴシック"/>
                <a:cs typeface="ＭＳ ゴシック"/>
              </a:rPr>
              <a:t>≠</a:t>
            </a:r>
            <a:r>
              <a:rPr lang="en-US" dirty="0"/>
              <a:t>, &lt;, &gt;, </a:t>
            </a:r>
            <a:r>
              <a:rPr lang="en-US" dirty="0" smtClean="0"/>
              <a:t>–, % 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dirty="0" smtClean="0"/>
              <a:t>Physical quantities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73800" y="3581400"/>
            <a:ext cx="327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Hot, warm, cold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97600" y="7010400"/>
            <a:ext cx="327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702800" y="7010400"/>
            <a:ext cx="271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Score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702800" y="5029200"/>
            <a:ext cx="271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Grade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702800" y="3581400"/>
            <a:ext cx="271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Well, so-so, badly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903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b="1" dirty="0" smtClean="0"/>
              <a:t>Conversion of Data Types</a:t>
            </a:r>
            <a:endParaRPr lang="en-US" sz="60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1200" y="1752600"/>
            <a:ext cx="9982200" cy="7201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 smtClean="0"/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Nominal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dirty="0" smtClean="0"/>
              <a:t>=,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≠</a:t>
            </a:r>
            <a:r>
              <a:rPr lang="en-US" dirty="0" smtClean="0"/>
              <a:t> </a:t>
            </a:r>
            <a:endParaRPr lang="en-US" dirty="0"/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Ordinal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dirty="0"/>
              <a:t>=,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≠</a:t>
            </a:r>
            <a:r>
              <a:rPr lang="en-US" dirty="0" smtClean="0"/>
              <a:t>, &lt;, &gt;</a:t>
            </a:r>
            <a:endParaRPr lang="en-US" dirty="0"/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Quantitative Interval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dirty="0"/>
              <a:t>=, </a:t>
            </a:r>
            <a:r>
              <a:rPr lang="en-US" dirty="0">
                <a:latin typeface="ＭＳ ゴシック"/>
                <a:ea typeface="ＭＳ ゴシック"/>
                <a:cs typeface="ＭＳ ゴシック"/>
              </a:rPr>
              <a:t>≠</a:t>
            </a:r>
            <a:r>
              <a:rPr lang="en-US" dirty="0"/>
              <a:t>, &lt;, </a:t>
            </a:r>
            <a:r>
              <a:rPr lang="en-US" dirty="0" smtClean="0"/>
              <a:t>&gt;, – 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dirty="0" smtClean="0"/>
              <a:t>Arbitrary zero</a:t>
            </a:r>
            <a:endParaRPr lang="en-US" dirty="0"/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Quantitative Ratio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dirty="0"/>
              <a:t>=, </a:t>
            </a:r>
            <a:r>
              <a:rPr lang="en-US" dirty="0">
                <a:latin typeface="ＭＳ ゴシック"/>
                <a:ea typeface="ＭＳ ゴシック"/>
                <a:cs typeface="ＭＳ ゴシック"/>
              </a:rPr>
              <a:t>≠</a:t>
            </a:r>
            <a:r>
              <a:rPr lang="en-US" dirty="0"/>
              <a:t>, &lt;, &gt;, </a:t>
            </a:r>
            <a:r>
              <a:rPr lang="en-US" dirty="0" smtClean="0"/>
              <a:t>–, % 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dirty="0" smtClean="0"/>
              <a:t>Physical quantities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73800" y="3581400"/>
            <a:ext cx="510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paper moves nominal </a:t>
            </a:r>
            <a:r>
              <a:rPr lang="en-US" dirty="0" smtClean="0">
                <a:sym typeface="Wingdings"/>
              </a:rPr>
              <a:t> ordinal</a:t>
            </a:r>
          </a:p>
          <a:p>
            <a:r>
              <a:rPr lang="en-US" dirty="0">
                <a:sym typeface="Wingdings"/>
              </a:rPr>
              <a:t>a</a:t>
            </a:r>
            <a:r>
              <a:rPr lang="en-US" dirty="0" smtClean="0">
                <a:sym typeface="Wingdings"/>
              </a:rPr>
              <a:t>nd </a:t>
            </a:r>
          </a:p>
          <a:p>
            <a:r>
              <a:rPr lang="en-US" dirty="0" smtClean="0">
                <a:sym typeface="Wingdings"/>
              </a:rPr>
              <a:t>QI  QR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6318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0240" y="1625600"/>
            <a:ext cx="11921067" cy="3251200"/>
          </a:xfrm>
        </p:spPr>
        <p:txBody>
          <a:bodyPr/>
          <a:lstStyle/>
          <a:p>
            <a:pPr algn="l">
              <a:buClr>
                <a:schemeClr val="accent2"/>
              </a:buClr>
            </a:pPr>
            <a:r>
              <a:rPr lang="en-US" sz="4000" dirty="0">
                <a:solidFill>
                  <a:schemeClr val="accent2"/>
                </a:solidFill>
              </a:rPr>
              <a:t>Ordinal fields:</a:t>
            </a:r>
            <a:r>
              <a:rPr lang="en-US" sz="4000" dirty="0"/>
              <a:t> interpret domain as a set that partitions table into rows and columns:</a:t>
            </a:r>
          </a:p>
          <a:p>
            <a:pPr algn="l">
              <a:buFont typeface="Wingdings" charset="0"/>
              <a:buNone/>
            </a:pPr>
            <a:r>
              <a:rPr lang="en-US" sz="3400" dirty="0">
                <a:solidFill>
                  <a:schemeClr val="folHlink"/>
                </a:solidFill>
              </a:rPr>
              <a:t>    </a:t>
            </a:r>
            <a:r>
              <a:rPr lang="en-US" sz="2800" dirty="0">
                <a:solidFill>
                  <a:srgbClr val="800000"/>
                </a:solidFill>
              </a:rPr>
              <a:t>Quarter = {(Qtr1),(Qtr2),(Qtr3),(Qtr4)} </a:t>
            </a:r>
            <a:r>
              <a:rPr lang="en-US" sz="2800" dirty="0">
                <a:solidFill>
                  <a:srgbClr val="800000"/>
                </a:solidFill>
                <a:sym typeface="Wingdings" charset="0"/>
              </a:rPr>
              <a:t>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5360" y="0"/>
            <a:ext cx="11054080" cy="1625600"/>
          </a:xfrm>
        </p:spPr>
        <p:txBody>
          <a:bodyPr/>
          <a:lstStyle/>
          <a:p>
            <a:r>
              <a:rPr lang="en-US" sz="6600" dirty="0">
                <a:latin typeface="+mn-lt"/>
              </a:rPr>
              <a:t>Table Algebra: </a:t>
            </a:r>
            <a:r>
              <a:rPr lang="en-US" sz="6600" dirty="0" smtClean="0">
                <a:latin typeface="+mn-lt"/>
              </a:rPr>
              <a:t>Basic Operands</a:t>
            </a:r>
            <a:endParaRPr lang="en-US" sz="6600" dirty="0">
              <a:latin typeface="+mn-lt"/>
            </a:endParaRPr>
          </a:p>
        </p:txBody>
      </p:sp>
      <p:sp>
        <p:nvSpPr>
          <p:cNvPr id="209079" name="Text Box 183"/>
          <p:cNvSpPr txBox="1">
            <a:spLocks noChangeArrowheads="1"/>
          </p:cNvSpPr>
          <p:nvPr/>
        </p:nvSpPr>
        <p:spPr bwMode="auto">
          <a:xfrm>
            <a:off x="627663" y="5206436"/>
            <a:ext cx="11943644" cy="213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/>
          <a:p>
            <a:pPr algn="l">
              <a:spcBef>
                <a:spcPct val="20000"/>
              </a:spcBef>
              <a:buClr>
                <a:schemeClr val="accent2"/>
              </a:buClr>
              <a:buSzPct val="80000"/>
            </a:pPr>
            <a:r>
              <a:rPr lang="en-US" sz="4000" dirty="0" smtClean="0">
                <a:solidFill>
                  <a:schemeClr val="accent2"/>
                </a:solidFill>
                <a:latin typeface="+mn-lt"/>
              </a:rPr>
              <a:t>Quantitative </a:t>
            </a:r>
            <a:r>
              <a:rPr lang="en-US" sz="4000" dirty="0">
                <a:solidFill>
                  <a:schemeClr val="accent2"/>
                </a:solidFill>
                <a:latin typeface="+mn-lt"/>
              </a:rPr>
              <a:t>fields:</a:t>
            </a:r>
            <a:r>
              <a:rPr lang="en-US" sz="4000" dirty="0">
                <a:latin typeface="+mn-lt"/>
              </a:rPr>
              <a:t> treat domain as </a:t>
            </a:r>
            <a:r>
              <a:rPr lang="en-US" sz="4000" dirty="0" smtClean="0">
                <a:latin typeface="+mn-lt"/>
              </a:rPr>
              <a:t>single element </a:t>
            </a:r>
            <a:r>
              <a:rPr lang="en-US" sz="4000" dirty="0">
                <a:latin typeface="+mn-lt"/>
              </a:rPr>
              <a:t>set and encode spatially as axes: 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None/>
            </a:pPr>
            <a:r>
              <a:rPr lang="en-US" dirty="0">
                <a:solidFill>
                  <a:schemeClr val="folHlink"/>
                </a:solidFill>
                <a:latin typeface="+mn-lt"/>
              </a:rPr>
              <a:t>    </a:t>
            </a:r>
            <a:r>
              <a:rPr lang="en-US" sz="2800" dirty="0">
                <a:solidFill>
                  <a:srgbClr val="800000"/>
                </a:solidFill>
                <a:latin typeface="+mn-lt"/>
              </a:rPr>
              <a:t>Profit = {(Profit[-410,650])} </a:t>
            </a:r>
            <a:r>
              <a:rPr lang="en-US" sz="2800" dirty="0">
                <a:solidFill>
                  <a:srgbClr val="800000"/>
                </a:solidFill>
                <a:latin typeface="+mn-lt"/>
                <a:sym typeface="Wingdings" charset="0"/>
              </a:rPr>
              <a:t></a:t>
            </a:r>
            <a:endParaRPr lang="en-US" sz="2800" dirty="0">
              <a:solidFill>
                <a:srgbClr val="800000"/>
              </a:solidFill>
              <a:latin typeface="+mn-lt"/>
            </a:endParaRPr>
          </a:p>
        </p:txBody>
      </p:sp>
      <p:graphicFrame>
        <p:nvGraphicFramePr>
          <p:cNvPr id="209083" name="Object 1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350837"/>
              </p:ext>
            </p:extLst>
          </p:nvPr>
        </p:nvGraphicFramePr>
        <p:xfrm>
          <a:off x="1329832" y="3793067"/>
          <a:ext cx="10771857" cy="903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3" name="Image" r:id="rId4" imgW="7573597" imgH="635145" progId="Photoshop.Image.5">
                  <p:embed/>
                </p:oleObj>
              </mc:Choice>
              <mc:Fallback>
                <p:oleObj name="Image" r:id="rId4" imgW="7573597" imgH="635145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9832" y="3793067"/>
                        <a:ext cx="10771857" cy="9031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9086" name="Object 190"/>
          <p:cNvGraphicFramePr>
            <a:graphicFrameLocks noChangeAspect="1"/>
          </p:cNvGraphicFramePr>
          <p:nvPr/>
        </p:nvGraphicFramePr>
        <p:xfrm>
          <a:off x="1300481" y="7351325"/>
          <a:ext cx="10771858" cy="1318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4" name="Image" r:id="rId6" imgW="7573597" imgH="927311" progId="Photoshop.Image.5">
                  <p:embed/>
                </p:oleObj>
              </mc:Choice>
              <mc:Fallback>
                <p:oleObj name="Image" r:id="rId6" imgW="7573597" imgH="927311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0481" y="7351325"/>
                        <a:ext cx="10771858" cy="13185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8687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1" name="Rectangle 5"/>
          <p:cNvSpPr>
            <a:spLocks noGrp="1" noChangeArrowheads="1"/>
          </p:cNvSpPr>
          <p:nvPr>
            <p:ph type="title"/>
          </p:nvPr>
        </p:nvSpPr>
        <p:spPr>
          <a:xfrm>
            <a:off x="1076961" y="0"/>
            <a:ext cx="11054080" cy="1625600"/>
          </a:xfrm>
        </p:spPr>
        <p:txBody>
          <a:bodyPr/>
          <a:lstStyle/>
          <a:p>
            <a:r>
              <a:rPr lang="en-US">
                <a:latin typeface="+mn-lt"/>
              </a:rPr>
              <a:t>Concatenation (</a:t>
            </a:r>
            <a:r>
              <a:rPr lang="en-US" b="1">
                <a:latin typeface="+mn-lt"/>
              </a:rPr>
              <a:t>+)</a:t>
            </a:r>
            <a:r>
              <a:rPr lang="en-US">
                <a:latin typeface="+mn-lt"/>
              </a:rPr>
              <a:t> operator</a:t>
            </a:r>
          </a:p>
        </p:txBody>
      </p:sp>
      <p:sp>
        <p:nvSpPr>
          <p:cNvPr id="239767" name="Rectangle 151"/>
          <p:cNvSpPr>
            <a:spLocks noChangeArrowheads="1"/>
          </p:cNvSpPr>
          <p:nvPr/>
        </p:nvSpPr>
        <p:spPr bwMode="auto">
          <a:xfrm>
            <a:off x="866987" y="1842347"/>
            <a:ext cx="11487573" cy="8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 marL="487672" indent="-487672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Char char="§"/>
            </a:pPr>
            <a:r>
              <a:rPr lang="en-US" sz="4600" dirty="0">
                <a:latin typeface="+mn-lt"/>
              </a:rPr>
              <a:t>Ordered union of set interpretations:</a:t>
            </a:r>
            <a:endParaRPr lang="en-US" sz="4000" dirty="0">
              <a:latin typeface="+mn-lt"/>
            </a:endParaRPr>
          </a:p>
        </p:txBody>
      </p:sp>
      <p:grpSp>
        <p:nvGrpSpPr>
          <p:cNvPr id="240196" name="Group 580"/>
          <p:cNvGrpSpPr>
            <a:grpSpLocks/>
          </p:cNvGrpSpPr>
          <p:nvPr/>
        </p:nvGrpSpPr>
        <p:grpSpPr bwMode="auto">
          <a:xfrm>
            <a:off x="1408854" y="2817707"/>
            <a:ext cx="11487573" cy="2275840"/>
            <a:chOff x="480" y="1488"/>
            <a:chExt cx="5088" cy="1008"/>
          </a:xfrm>
        </p:grpSpPr>
        <p:sp>
          <p:nvSpPr>
            <p:cNvPr id="239768" name="Rectangle 152"/>
            <p:cNvSpPr>
              <a:spLocks noChangeArrowheads="1"/>
            </p:cNvSpPr>
            <p:nvPr/>
          </p:nvSpPr>
          <p:spPr bwMode="auto">
            <a:xfrm>
              <a:off x="480" y="1488"/>
              <a:ext cx="508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487672" indent="-487672" algn="l"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80000"/>
              </a:pPr>
              <a:r>
                <a:rPr lang="en-US" sz="2800" dirty="0">
                  <a:solidFill>
                    <a:srgbClr val="800000"/>
                  </a:solidFill>
                  <a:latin typeface="+mn-lt"/>
                </a:rPr>
                <a:t>Quarter </a:t>
              </a:r>
              <a:r>
                <a:rPr lang="en-US" sz="2800" b="1" dirty="0">
                  <a:solidFill>
                    <a:srgbClr val="800000"/>
                  </a:solidFill>
                  <a:latin typeface="+mn-lt"/>
                </a:rPr>
                <a:t>+</a:t>
              </a:r>
              <a:r>
                <a:rPr lang="en-US" sz="2800" dirty="0">
                  <a:solidFill>
                    <a:srgbClr val="800000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800000"/>
                  </a:solidFill>
                  <a:latin typeface="+mn-lt"/>
                </a:rPr>
                <a:t>ProductType</a:t>
              </a:r>
              <a:endParaRPr lang="en-US" sz="2800" dirty="0">
                <a:solidFill>
                  <a:srgbClr val="800000"/>
                </a:solidFill>
                <a:latin typeface="+mn-lt"/>
              </a:endParaRPr>
            </a:p>
          </p:txBody>
        </p:sp>
        <p:sp>
          <p:nvSpPr>
            <p:cNvPr id="239770" name="Rectangle 154"/>
            <p:cNvSpPr>
              <a:spLocks noChangeArrowheads="1"/>
            </p:cNvSpPr>
            <p:nvPr/>
          </p:nvSpPr>
          <p:spPr bwMode="auto">
            <a:xfrm>
              <a:off x="480" y="1776"/>
              <a:ext cx="508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487672" indent="-487672" algn="l"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80000"/>
              </a:pPr>
              <a:r>
                <a:rPr lang="en-US" sz="2800" dirty="0">
                  <a:solidFill>
                    <a:srgbClr val="800000"/>
                  </a:solidFill>
                  <a:latin typeface="+mn-lt"/>
                </a:rPr>
                <a:t> = {(Qtr1),(Qtr2),(Qtr3),(Qtr4)} </a:t>
              </a:r>
              <a:r>
                <a:rPr lang="en-US" sz="2800" b="1" dirty="0">
                  <a:solidFill>
                    <a:srgbClr val="800000"/>
                  </a:solidFill>
                  <a:latin typeface="+mn-lt"/>
                </a:rPr>
                <a:t>+</a:t>
              </a:r>
              <a:r>
                <a:rPr lang="en-US" sz="2800" dirty="0">
                  <a:solidFill>
                    <a:srgbClr val="800000"/>
                  </a:solidFill>
                  <a:latin typeface="+mn-lt"/>
                </a:rPr>
                <a:t> {(Coffee), (Espresso)} </a:t>
              </a:r>
            </a:p>
          </p:txBody>
        </p:sp>
        <p:sp>
          <p:nvSpPr>
            <p:cNvPr id="239771" name="Rectangle 155"/>
            <p:cNvSpPr>
              <a:spLocks noChangeArrowheads="1"/>
            </p:cNvSpPr>
            <p:nvPr/>
          </p:nvSpPr>
          <p:spPr bwMode="auto">
            <a:xfrm>
              <a:off x="480" y="2112"/>
              <a:ext cx="508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487672" indent="-487672" algn="l">
                <a:lnSpc>
                  <a:spcPct val="90000"/>
                </a:lnSpc>
                <a:spcBef>
                  <a:spcPct val="20000"/>
                </a:spcBef>
                <a:buClr>
                  <a:schemeClr val="tx2"/>
                </a:buClr>
                <a:buSzPct val="80000"/>
              </a:pPr>
              <a:r>
                <a:rPr lang="en-US" sz="2800" dirty="0">
                  <a:solidFill>
                    <a:srgbClr val="800000"/>
                  </a:solidFill>
                  <a:latin typeface="+mn-lt"/>
                </a:rPr>
                <a:t> = {(Qtr1),(Qtr2),(Qtr3),(Qtr4),(Coffee),(Espresso)} </a:t>
              </a:r>
            </a:p>
          </p:txBody>
        </p:sp>
      </p:grpSp>
      <p:sp>
        <p:nvSpPr>
          <p:cNvPr id="239794" name="Rectangle 178"/>
          <p:cNvSpPr>
            <a:spLocks noChangeArrowheads="1"/>
          </p:cNvSpPr>
          <p:nvPr/>
        </p:nvSpPr>
        <p:spPr bwMode="auto">
          <a:xfrm>
            <a:off x="1408854" y="6865903"/>
            <a:ext cx="11487573" cy="8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 marL="487672" indent="-487672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0000"/>
            </a:pPr>
            <a:r>
              <a:rPr lang="en-US" sz="2800" dirty="0">
                <a:solidFill>
                  <a:srgbClr val="800000"/>
                </a:solidFill>
                <a:latin typeface="+mn-lt"/>
              </a:rPr>
              <a:t>Profit </a:t>
            </a:r>
            <a:r>
              <a:rPr lang="en-US" sz="2800" b="1" dirty="0">
                <a:solidFill>
                  <a:srgbClr val="800000"/>
                </a:solidFill>
                <a:latin typeface="+mn-lt"/>
              </a:rPr>
              <a:t>+</a:t>
            </a:r>
            <a:r>
              <a:rPr lang="en-US" sz="2800" dirty="0">
                <a:solidFill>
                  <a:srgbClr val="800000"/>
                </a:solidFill>
                <a:latin typeface="+mn-lt"/>
              </a:rPr>
              <a:t> Sales = {(Profit[-310,620]),(Sales[0,1000])}</a:t>
            </a:r>
          </a:p>
        </p:txBody>
      </p:sp>
      <p:graphicFrame>
        <p:nvGraphicFramePr>
          <p:cNvPr id="240197" name="Object 5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047970"/>
              </p:ext>
            </p:extLst>
          </p:nvPr>
        </p:nvGraphicFramePr>
        <p:xfrm>
          <a:off x="1625600" y="4876800"/>
          <a:ext cx="10945707" cy="767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1" name="Image" r:id="rId3" imgW="9416167" imgH="660550" progId="Photoshop.Image.5">
                  <p:embed/>
                </p:oleObj>
              </mc:Choice>
              <mc:Fallback>
                <p:oleObj name="Image" r:id="rId3" imgW="9416167" imgH="660550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5600" y="4876800"/>
                        <a:ext cx="10945707" cy="767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198" name="Object 5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704852"/>
              </p:ext>
            </p:extLst>
          </p:nvPr>
        </p:nvGraphicFramePr>
        <p:xfrm>
          <a:off x="1625600" y="7477761"/>
          <a:ext cx="10945707" cy="1451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2" name="Image" r:id="rId5" imgW="9479703" imgH="1258030" progId="Photoshop.Image.5">
                  <p:embed/>
                </p:oleObj>
              </mc:Choice>
              <mc:Fallback>
                <p:oleObj name="Image" r:id="rId5" imgW="9479703" imgH="1258030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5600" y="7477761"/>
                        <a:ext cx="10945707" cy="1451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62435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6961" y="0"/>
            <a:ext cx="11054080" cy="1625600"/>
          </a:xfrm>
        </p:spPr>
        <p:txBody>
          <a:bodyPr/>
          <a:lstStyle/>
          <a:p>
            <a:r>
              <a:rPr lang="en-US">
                <a:latin typeface="+mn-lt"/>
              </a:rPr>
              <a:t>Cross (</a:t>
            </a:r>
            <a:r>
              <a:rPr lang="en-US" b="1">
                <a:latin typeface="+mn-lt"/>
              </a:rPr>
              <a:t>x)</a:t>
            </a:r>
            <a:r>
              <a:rPr lang="en-US">
                <a:latin typeface="+mn-lt"/>
              </a:rPr>
              <a:t> operator</a:t>
            </a:r>
          </a:p>
        </p:txBody>
      </p:sp>
      <p:sp>
        <p:nvSpPr>
          <p:cNvPr id="240643" name="Rectangle 3"/>
          <p:cNvSpPr>
            <a:spLocks noChangeArrowheads="1"/>
          </p:cNvSpPr>
          <p:nvPr/>
        </p:nvSpPr>
        <p:spPr bwMode="auto">
          <a:xfrm>
            <a:off x="866987" y="1625600"/>
            <a:ext cx="11487573" cy="8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 marL="487672" indent="-487672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Char char="§"/>
            </a:pPr>
            <a:r>
              <a:rPr lang="en-US" sz="4600" dirty="0">
                <a:latin typeface="+mn-lt"/>
              </a:rPr>
              <a:t>Cross-product of set interpretations:</a:t>
            </a:r>
          </a:p>
        </p:txBody>
      </p:sp>
      <p:sp>
        <p:nvSpPr>
          <p:cNvPr id="240644" name="Rectangle 4"/>
          <p:cNvSpPr>
            <a:spLocks noChangeArrowheads="1"/>
          </p:cNvSpPr>
          <p:nvPr/>
        </p:nvSpPr>
        <p:spPr bwMode="auto">
          <a:xfrm>
            <a:off x="1083734" y="2600960"/>
            <a:ext cx="11487573" cy="8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 marL="487672" indent="-487672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0000"/>
            </a:pPr>
            <a:r>
              <a:rPr lang="en-US" sz="2800" dirty="0">
                <a:solidFill>
                  <a:srgbClr val="800000"/>
                </a:solidFill>
                <a:latin typeface="+mn-lt"/>
              </a:rPr>
              <a:t>Quarter </a:t>
            </a:r>
            <a:r>
              <a:rPr lang="en-US" sz="2800" b="1" dirty="0">
                <a:solidFill>
                  <a:srgbClr val="800000"/>
                </a:solidFill>
                <a:latin typeface="+mn-lt"/>
              </a:rPr>
              <a:t>x</a:t>
            </a:r>
            <a:r>
              <a:rPr lang="en-US" sz="2800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+mn-lt"/>
              </a:rPr>
              <a:t>ProductType</a:t>
            </a:r>
            <a:r>
              <a:rPr lang="en-US" sz="2800" dirty="0">
                <a:solidFill>
                  <a:srgbClr val="800000"/>
                </a:solidFill>
                <a:latin typeface="+mn-lt"/>
              </a:rPr>
              <a:t> = </a:t>
            </a:r>
          </a:p>
        </p:txBody>
      </p:sp>
      <p:sp>
        <p:nvSpPr>
          <p:cNvPr id="240666" name="Rectangle 26"/>
          <p:cNvSpPr>
            <a:spLocks noChangeArrowheads="1"/>
          </p:cNvSpPr>
          <p:nvPr/>
        </p:nvSpPr>
        <p:spPr bwMode="auto">
          <a:xfrm>
            <a:off x="1083734" y="6068907"/>
            <a:ext cx="11487573" cy="8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 marL="487672" indent="-487672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0000"/>
            </a:pPr>
            <a:r>
              <a:rPr lang="en-US" sz="2800">
                <a:solidFill>
                  <a:srgbClr val="800000"/>
                </a:solidFill>
                <a:latin typeface="+mn-lt"/>
              </a:rPr>
              <a:t>ProductType </a:t>
            </a:r>
            <a:r>
              <a:rPr lang="en-US" sz="2800" b="1">
                <a:solidFill>
                  <a:srgbClr val="800000"/>
                </a:solidFill>
                <a:latin typeface="+mn-lt"/>
              </a:rPr>
              <a:t>x</a:t>
            </a:r>
            <a:r>
              <a:rPr lang="en-US" sz="2800">
                <a:solidFill>
                  <a:srgbClr val="800000"/>
                </a:solidFill>
                <a:latin typeface="+mn-lt"/>
              </a:rPr>
              <a:t> Profit = </a:t>
            </a:r>
            <a:endParaRPr lang="en-US" sz="2800" b="1">
              <a:solidFill>
                <a:srgbClr val="800000"/>
              </a:solidFill>
              <a:latin typeface="+mn-lt"/>
            </a:endParaRPr>
          </a:p>
        </p:txBody>
      </p:sp>
      <p:sp>
        <p:nvSpPr>
          <p:cNvPr id="241105" name="Rectangle 465"/>
          <p:cNvSpPr>
            <a:spLocks noChangeArrowheads="1"/>
          </p:cNvSpPr>
          <p:nvPr/>
        </p:nvSpPr>
        <p:spPr bwMode="auto">
          <a:xfrm>
            <a:off x="1192107" y="3359574"/>
            <a:ext cx="11054080" cy="108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 marL="487672" indent="-487672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0000"/>
            </a:pPr>
            <a:r>
              <a:rPr lang="en-US" sz="2800">
                <a:solidFill>
                  <a:srgbClr val="800000"/>
                </a:solidFill>
                <a:latin typeface="+mn-lt"/>
              </a:rPr>
              <a:t>{(Qtr1,Coffee), (Qtr1, Tea), (Qtr2, Coffee), (Qtr2, Tea), (Qtr3, Coffee), (Qtr3, Tea), (Qtr4, Coffee), (Qtr4,Tea)} </a:t>
            </a:r>
          </a:p>
        </p:txBody>
      </p:sp>
      <p:graphicFrame>
        <p:nvGraphicFramePr>
          <p:cNvPr id="241109" name="Object 4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660354"/>
              </p:ext>
            </p:extLst>
          </p:nvPr>
        </p:nvGraphicFramePr>
        <p:xfrm>
          <a:off x="1244600" y="4648200"/>
          <a:ext cx="11054080" cy="1160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5" name="Image" r:id="rId3" imgW="9797388" imgH="1029298" progId="Photoshop.Image.5">
                  <p:embed/>
                </p:oleObj>
              </mc:Choice>
              <mc:Fallback>
                <p:oleObj name="Image" r:id="rId3" imgW="9797388" imgH="1029298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4648200"/>
                        <a:ext cx="11054080" cy="11604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110" name="Object 4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7592851"/>
              </p:ext>
            </p:extLst>
          </p:nvPr>
        </p:nvGraphicFramePr>
        <p:xfrm>
          <a:off x="1168400" y="6934200"/>
          <a:ext cx="11054080" cy="1873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6" name="Image" r:id="rId5" imgW="9899047" imgH="1677374" progId="Photoshop.Image.5">
                  <p:embed/>
                </p:oleObj>
              </mc:Choice>
              <mc:Fallback>
                <p:oleObj name="Image" r:id="rId5" imgW="9899047" imgH="1677374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400" y="6934200"/>
                        <a:ext cx="11054080" cy="18739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6598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733" y="0"/>
            <a:ext cx="11054080" cy="1625600"/>
          </a:xfrm>
        </p:spPr>
        <p:txBody>
          <a:bodyPr/>
          <a:lstStyle/>
          <a:p>
            <a:r>
              <a:rPr lang="en-US">
                <a:latin typeface="+mn-lt"/>
              </a:rPr>
              <a:t>Nest (</a:t>
            </a:r>
            <a:r>
              <a:rPr lang="en-US" b="1">
                <a:latin typeface="+mn-lt"/>
              </a:rPr>
              <a:t>/)</a:t>
            </a:r>
            <a:r>
              <a:rPr lang="en-US">
                <a:latin typeface="+mn-lt"/>
              </a:rPr>
              <a:t> operator</a:t>
            </a:r>
          </a:p>
        </p:txBody>
      </p:sp>
      <p:sp>
        <p:nvSpPr>
          <p:cNvPr id="241667" name="Rectangle 3"/>
          <p:cNvSpPr>
            <a:spLocks noChangeArrowheads="1"/>
          </p:cNvSpPr>
          <p:nvPr/>
        </p:nvSpPr>
        <p:spPr bwMode="auto">
          <a:xfrm>
            <a:off x="975360" y="1733973"/>
            <a:ext cx="11595947" cy="368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 marL="487672" indent="-487672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Char char="§"/>
            </a:pPr>
            <a:r>
              <a:rPr lang="en-US" sz="4600" b="1" dirty="0">
                <a:latin typeface="+mn-lt"/>
              </a:rPr>
              <a:t>Quarter </a:t>
            </a:r>
            <a:r>
              <a:rPr lang="en-US" sz="4600" b="1" dirty="0">
                <a:solidFill>
                  <a:srgbClr val="800000"/>
                </a:solidFill>
                <a:latin typeface="+mn-lt"/>
              </a:rPr>
              <a:t>x</a:t>
            </a:r>
            <a:r>
              <a:rPr lang="en-US" sz="4600" b="1" dirty="0">
                <a:latin typeface="+mn-lt"/>
              </a:rPr>
              <a:t> Month</a:t>
            </a:r>
          </a:p>
          <a:p>
            <a:pPr marL="1056623" lvl="1" indent="-406394" algn="l">
              <a:lnSpc>
                <a:spcPct val="90000"/>
              </a:lnSpc>
              <a:spcBef>
                <a:spcPct val="20000"/>
              </a:spcBef>
              <a:buClr>
                <a:srgbClr val="99CCFF"/>
              </a:buClr>
              <a:buSzPct val="80000"/>
              <a:buFontTx/>
              <a:buChar char="•"/>
            </a:pPr>
            <a:r>
              <a:rPr lang="en-US" sz="4000" dirty="0">
                <a:solidFill>
                  <a:srgbClr val="800000"/>
                </a:solidFill>
                <a:latin typeface="+mn-lt"/>
              </a:rPr>
              <a:t>would create entry twelve entries for each quarter. i.e., (Qtr1, December)</a:t>
            </a:r>
          </a:p>
          <a:p>
            <a:pPr marL="487672" indent="-487672" algn="l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charset="0"/>
              <a:buChar char="§"/>
            </a:pPr>
            <a:r>
              <a:rPr lang="en-US" sz="4600" b="1" dirty="0">
                <a:latin typeface="+mn-lt"/>
              </a:rPr>
              <a:t>Quarter </a:t>
            </a:r>
            <a:r>
              <a:rPr lang="en-US" sz="4600" b="1" dirty="0">
                <a:solidFill>
                  <a:srgbClr val="800000"/>
                </a:solidFill>
                <a:latin typeface="+mn-lt"/>
              </a:rPr>
              <a:t>/</a:t>
            </a:r>
            <a:r>
              <a:rPr lang="en-US" sz="4600" b="1" dirty="0">
                <a:latin typeface="+mn-lt"/>
              </a:rPr>
              <a:t> Month</a:t>
            </a:r>
          </a:p>
          <a:p>
            <a:pPr marL="1056623" lvl="1" indent="-406394" algn="l">
              <a:lnSpc>
                <a:spcPct val="90000"/>
              </a:lnSpc>
              <a:spcBef>
                <a:spcPct val="50000"/>
              </a:spcBef>
              <a:buClr>
                <a:srgbClr val="99CCFF"/>
              </a:buClr>
              <a:buSzPct val="80000"/>
              <a:buFontTx/>
              <a:buChar char="•"/>
            </a:pPr>
            <a:r>
              <a:rPr lang="en-US" sz="4000" dirty="0">
                <a:solidFill>
                  <a:srgbClr val="800000"/>
                </a:solidFill>
                <a:latin typeface="+mn-lt"/>
              </a:rPr>
              <a:t>would only create three entries per quarter</a:t>
            </a:r>
          </a:p>
          <a:p>
            <a:pPr marL="1056623" lvl="1" indent="-406394" algn="l">
              <a:lnSpc>
                <a:spcPct val="90000"/>
              </a:lnSpc>
              <a:spcBef>
                <a:spcPct val="50000"/>
              </a:spcBef>
              <a:buClr>
                <a:srgbClr val="99CCFF"/>
              </a:buClr>
              <a:buSzPct val="80000"/>
              <a:buFontTx/>
              <a:buChar char="•"/>
            </a:pPr>
            <a:r>
              <a:rPr lang="en-US" sz="4000" dirty="0">
                <a:solidFill>
                  <a:srgbClr val="800000"/>
                </a:solidFill>
                <a:latin typeface="+mn-lt"/>
              </a:rPr>
              <a:t>based on tuples in database not semantics</a:t>
            </a:r>
          </a:p>
          <a:p>
            <a:pPr marL="1056623" lvl="1" indent="-406394" algn="l">
              <a:lnSpc>
                <a:spcPct val="90000"/>
              </a:lnSpc>
              <a:spcBef>
                <a:spcPct val="50000"/>
              </a:spcBef>
              <a:buClr>
                <a:srgbClr val="99CCFF"/>
              </a:buClr>
              <a:buSzPct val="80000"/>
              <a:buFontTx/>
              <a:buChar char="•"/>
            </a:pPr>
            <a:r>
              <a:rPr lang="en-US" sz="4000" dirty="0">
                <a:solidFill>
                  <a:srgbClr val="800000"/>
                </a:solidFill>
                <a:latin typeface="+mn-lt"/>
              </a:rPr>
              <a:t>can be expensive to compute</a:t>
            </a:r>
          </a:p>
          <a:p>
            <a:pPr marL="1056623" lvl="1" indent="-406394" algn="l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0000"/>
              <a:buFont typeface="Wingdings" charset="0"/>
              <a:buChar char="l"/>
            </a:pPr>
            <a:endParaRPr lang="en-US" sz="4000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41669" name="Rectangle 5"/>
          <p:cNvSpPr>
            <a:spLocks noChangeArrowheads="1"/>
          </p:cNvSpPr>
          <p:nvPr/>
        </p:nvSpPr>
        <p:spPr bwMode="auto">
          <a:xfrm>
            <a:off x="1083734" y="4009813"/>
            <a:ext cx="11487573" cy="8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pPr marL="487672" indent="-487672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80000"/>
            </a:pPr>
            <a:endParaRPr lang="en-US">
              <a:solidFill>
                <a:schemeClr val="folHlin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8636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16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b="1" dirty="0" smtClean="0"/>
              <a:t>Type of Graphic</a:t>
            </a:r>
            <a:endParaRPr lang="en-US" sz="60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1200" y="1752600"/>
            <a:ext cx="9982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Option 1: Let the user decide</a:t>
            </a:r>
          </a:p>
          <a:p>
            <a:pPr algn="l"/>
            <a:r>
              <a:rPr lang="en-US" dirty="0" smtClean="0"/>
              <a:t>Option 2: Polaris picks the appropriate one</a:t>
            </a:r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Types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/>
              <a:t>O-O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/>
              <a:t>O-Q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/>
              <a:t>Q-Q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06318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17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b="1" dirty="0" smtClean="0"/>
              <a:t>Ordinal-Ordinal Graphics</a:t>
            </a:r>
            <a:endParaRPr lang="en-US" sz="6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11200" y="1752600"/>
            <a:ext cx="9982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Typically axes variables are independent of each other and the focus is on studying some external function: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F(O1, O2) </a:t>
            </a:r>
            <a:r>
              <a:rPr lang="en-US" dirty="0" smtClean="0">
                <a:sym typeface="Wingdings"/>
              </a:rPr>
              <a:t> R</a:t>
            </a:r>
            <a:endParaRPr lang="en-US" dirty="0" smtClean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304" r="-1728" b="-2470"/>
          <a:stretch/>
        </p:blipFill>
        <p:spPr>
          <a:xfrm>
            <a:off x="4826000" y="3962400"/>
            <a:ext cx="7377154" cy="5645756"/>
          </a:xfrm>
        </p:spPr>
      </p:pic>
    </p:spTree>
    <p:extLst>
      <p:ext uri="{BB962C8B-B14F-4D97-AF65-F5344CB8AC3E}">
        <p14:creationId xmlns:p14="http://schemas.microsoft.com/office/powerpoint/2010/main" val="247039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18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b="1" dirty="0" smtClean="0"/>
              <a:t>Ordinal-Quantitative Graphics</a:t>
            </a:r>
            <a:endParaRPr lang="en-US" sz="6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11200" y="1752600"/>
            <a:ext cx="9982200" cy="655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Bar chart (plain, clustered, stack)</a:t>
            </a:r>
          </a:p>
          <a:p>
            <a:pPr algn="l"/>
            <a:r>
              <a:rPr lang="en-US" dirty="0" smtClean="0"/>
              <a:t>Dot plot</a:t>
            </a:r>
          </a:p>
          <a:p>
            <a:pPr algn="l"/>
            <a:r>
              <a:rPr lang="en-US" dirty="0" smtClean="0"/>
              <a:t>(typically for dependencies</a:t>
            </a:r>
          </a:p>
          <a:p>
            <a:pPr algn="l"/>
            <a:r>
              <a:rPr lang="en-US" dirty="0" smtClean="0"/>
              <a:t>F(O) </a:t>
            </a:r>
            <a:r>
              <a:rPr lang="en-US" dirty="0" smtClean="0">
                <a:sym typeface="Wingdings"/>
              </a:rPr>
              <a:t> Q</a:t>
            </a:r>
            <a:r>
              <a:rPr lang="en-US" dirty="0" smtClean="0"/>
              <a:t>)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 smtClean="0"/>
              <a:t>Gantt chart</a:t>
            </a:r>
          </a:p>
          <a:p>
            <a:pPr algn="l"/>
            <a:r>
              <a:rPr lang="en-US" dirty="0" smtClean="0"/>
              <a:t>(typically for independent)</a:t>
            </a:r>
          </a:p>
          <a:p>
            <a:pPr algn="l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689" y="1600200"/>
            <a:ext cx="5346700" cy="3867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400" y="5959315"/>
            <a:ext cx="5076774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146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19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b="1" dirty="0" smtClean="0"/>
              <a:t>Ordinal-Quantitative Graphics</a:t>
            </a:r>
            <a:endParaRPr lang="en-US" sz="60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1371600"/>
            <a:ext cx="6553200" cy="4267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600" y="1828800"/>
            <a:ext cx="5765800" cy="37699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600" y="5873448"/>
            <a:ext cx="6096000" cy="38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14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/>
          <a:lstStyle/>
          <a:p>
            <a:fld id="{6B1F6F20-19B8-4A43-8274-F336C341ED8D}" type="slidenum">
              <a:rPr lang="en-US" smtClean="0"/>
              <a:t>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dirty="0" smtClean="0"/>
              <a:t>Key ideas</a:t>
            </a:r>
            <a:endParaRPr lang="en-US" sz="6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0200" y="1066800"/>
            <a:ext cx="12344400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 smtClean="0"/>
          </a:p>
          <a:p>
            <a:pPr algn="l"/>
            <a:r>
              <a:rPr lang="en-US" i="1" dirty="0" smtClean="0">
                <a:solidFill>
                  <a:srgbClr val="0000FF"/>
                </a:solidFill>
              </a:rPr>
              <a:t>Relational like-language to translate between visualization specifications and database queries</a:t>
            </a:r>
          </a:p>
          <a:p>
            <a:pPr algn="l"/>
            <a:endParaRPr lang="en-US" i="1" dirty="0">
              <a:solidFill>
                <a:srgbClr val="0000FF"/>
              </a:solidFill>
            </a:endParaRPr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The key idea behind Tableau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Richer than existing tools 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in terms of space of possible visualizations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Better than existing tools 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in that the connection to the underlying queries is more evident and directly captured</a:t>
            </a:r>
          </a:p>
          <a:p>
            <a:pPr algn="l"/>
            <a:endParaRPr lang="en-US" dirty="0" smtClean="0">
              <a:solidFill>
                <a:srgbClr val="0000FF"/>
              </a:solidFill>
            </a:endParaRPr>
          </a:p>
          <a:p>
            <a:pPr algn="l"/>
            <a:endParaRPr lang="en-US" dirty="0"/>
          </a:p>
          <a:p>
            <a:pPr algn="l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92765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8591"/>
            <a:ext cx="12293600" cy="1295400"/>
          </a:xfrm>
        </p:spPr>
        <p:txBody>
          <a:bodyPr/>
          <a:lstStyle/>
          <a:p>
            <a:r>
              <a:rPr lang="en-US" sz="6000" dirty="0" smtClean="0"/>
              <a:t>Quantitative Quantitative Graphics</a:t>
            </a:r>
            <a:endParaRPr lang="en-US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065" y="1676400"/>
            <a:ext cx="6096000" cy="49823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000" y="2209800"/>
            <a:ext cx="5486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Scatterplots</a:t>
            </a:r>
          </a:p>
          <a:p>
            <a:pPr algn="l"/>
            <a:r>
              <a:rPr lang="en-US" dirty="0" smtClean="0"/>
              <a:t>Typically for studying causal relationships</a:t>
            </a:r>
          </a:p>
          <a:p>
            <a:pPr algn="l"/>
            <a:endParaRPr lang="en-US" dirty="0" smtClean="0"/>
          </a:p>
          <a:p>
            <a:pPr algn="l"/>
            <a:r>
              <a:rPr lang="en-US" dirty="0" err="1" smtClean="0"/>
              <a:t>Choropleths</a:t>
            </a:r>
            <a:r>
              <a:rPr lang="en-US" dirty="0" smtClean="0"/>
              <a:t> / Maps</a:t>
            </a:r>
            <a:endParaRPr lang="en-US" dirty="0"/>
          </a:p>
          <a:p>
            <a:pPr algn="l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45153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8591"/>
            <a:ext cx="12293600" cy="1295400"/>
          </a:xfrm>
        </p:spPr>
        <p:txBody>
          <a:bodyPr/>
          <a:lstStyle/>
          <a:p>
            <a:r>
              <a:rPr lang="en-US" sz="6000" dirty="0" smtClean="0"/>
              <a:t>Visual Mappings</a:t>
            </a:r>
            <a:endParaRPr lang="en-US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5000" y="2209800"/>
            <a:ext cx="78486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Mappings from records to marks 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Uses visual properties of the mark to encode differences: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Size, shape, orientation, color</a:t>
            </a:r>
            <a:endParaRPr lang="en-US" dirty="0"/>
          </a:p>
          <a:p>
            <a:pPr algn="l"/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6400800"/>
            <a:ext cx="8352333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069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22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dirty="0" smtClean="0"/>
              <a:t>Reca</a:t>
            </a:r>
            <a:r>
              <a:rPr lang="en-US" sz="6000" dirty="0" smtClean="0"/>
              <a:t>p</a:t>
            </a:r>
            <a:endParaRPr lang="en-US" sz="6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16000" y="2057400"/>
            <a:ext cx="10668000" cy="674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dirty="0" smtClean="0"/>
              <a:t>Visual Specification</a:t>
            </a:r>
          </a:p>
          <a:p>
            <a:pPr marL="685800" indent="-685800" algn="l">
              <a:buFont typeface="Arial"/>
              <a:buChar char="•"/>
            </a:pPr>
            <a:r>
              <a:rPr lang="en-US" sz="5400" dirty="0" smtClean="0"/>
              <a:t>Table spec</a:t>
            </a:r>
          </a:p>
          <a:p>
            <a:pPr marL="685800" indent="-685800" algn="l">
              <a:buFont typeface="Arial"/>
              <a:buChar char="•"/>
            </a:pPr>
            <a:r>
              <a:rPr lang="en-US" sz="5400" dirty="0" smtClean="0"/>
              <a:t>Type of graphic</a:t>
            </a:r>
          </a:p>
          <a:p>
            <a:pPr marL="685800" indent="-685800" algn="l">
              <a:buFont typeface="Arial"/>
              <a:buChar char="•"/>
            </a:pPr>
            <a:r>
              <a:rPr lang="en-US" sz="5400" dirty="0" smtClean="0"/>
              <a:t>Encoding of marks</a:t>
            </a:r>
          </a:p>
          <a:p>
            <a:pPr marL="685800" indent="-685800" algn="l">
              <a:buFont typeface="Arial"/>
              <a:buChar char="•"/>
            </a:pPr>
            <a:endParaRPr lang="en-US" sz="5400" dirty="0"/>
          </a:p>
          <a:p>
            <a:pPr marL="685800" indent="-685800" algn="l">
              <a:buFont typeface="Arial"/>
              <a:buChar char="•"/>
            </a:pPr>
            <a:endParaRPr lang="en-US" sz="5400" dirty="0" smtClean="0"/>
          </a:p>
          <a:p>
            <a:pPr algn="l"/>
            <a:r>
              <a:rPr lang="en-US" sz="5400" dirty="0" smtClean="0"/>
              <a:t>Now.. Additional manipulations needed for visualization composition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47883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23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dirty="0" smtClean="0"/>
              <a:t>Data Transformations</a:t>
            </a:r>
            <a:endParaRPr lang="en-US" sz="6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24007" y="1524000"/>
            <a:ext cx="6045200" cy="914400"/>
          </a:xfrm>
        </p:spPr>
        <p:txBody>
          <a:bodyPr/>
          <a:lstStyle/>
          <a:p>
            <a:r>
              <a:rPr lang="en-US" dirty="0" smtClean="0"/>
              <a:t>Why do we need this?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16000" y="2057400"/>
            <a:ext cx="10668000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 smtClean="0"/>
              <a:t>Generation of new fields</a:t>
            </a:r>
          </a:p>
          <a:p>
            <a:pPr marL="571500" indent="-571500" algn="l">
              <a:buFont typeface="Arial"/>
              <a:buChar char="•"/>
            </a:pPr>
            <a:r>
              <a:rPr lang="en-US" sz="4000" dirty="0" smtClean="0"/>
              <a:t>Simple </a:t>
            </a:r>
            <a:r>
              <a:rPr lang="en-US" sz="4000" b="1" dirty="0" smtClean="0"/>
              <a:t>aggregation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4000" dirty="0" smtClean="0"/>
              <a:t>Applied to a quant field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4000" dirty="0" smtClean="0"/>
              <a:t>Distinct count for an </a:t>
            </a:r>
            <a:r>
              <a:rPr lang="en-US" sz="4000" dirty="0" err="1" smtClean="0"/>
              <a:t>ord</a:t>
            </a:r>
            <a:r>
              <a:rPr lang="en-US" sz="4000" dirty="0" smtClean="0"/>
              <a:t> field</a:t>
            </a:r>
          </a:p>
          <a:p>
            <a:pPr marL="571500" indent="-571500" algn="l">
              <a:buFont typeface="Arial"/>
              <a:buChar char="•"/>
            </a:pPr>
            <a:r>
              <a:rPr lang="en-US" sz="4000" dirty="0" smtClean="0"/>
              <a:t>Discrete partitioning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4000" b="1" dirty="0" smtClean="0"/>
              <a:t>Binning</a:t>
            </a:r>
            <a:r>
              <a:rPr lang="en-US" sz="4000" dirty="0" smtClean="0"/>
              <a:t> (discussed next)</a:t>
            </a:r>
          </a:p>
          <a:p>
            <a:pPr marL="1485900" lvl="2" indent="-571500" algn="l">
              <a:buFont typeface="Arial"/>
              <a:buChar char="•"/>
            </a:pPr>
            <a:r>
              <a:rPr lang="en-US" sz="4000" dirty="0" smtClean="0"/>
              <a:t>Does not change the graph type (still quant)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4000" dirty="0" smtClean="0"/>
              <a:t>Partitioning </a:t>
            </a:r>
            <a:r>
              <a:rPr lang="en-US" sz="4000" dirty="0" smtClean="0">
                <a:sym typeface="Wingdings"/>
              </a:rPr>
              <a:t> Arbitrary binning</a:t>
            </a:r>
          </a:p>
          <a:p>
            <a:pPr marL="571500" indent="-571500" algn="l">
              <a:buFont typeface="Arial"/>
              <a:buChar char="•"/>
            </a:pPr>
            <a:r>
              <a:rPr lang="en-US" sz="4000" dirty="0" smtClean="0">
                <a:sym typeface="Wingdings"/>
              </a:rPr>
              <a:t>Ad-hoc grouping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4000" dirty="0" smtClean="0">
                <a:sym typeface="Wingdings"/>
              </a:rPr>
              <a:t>Specific values can be grouped together</a:t>
            </a:r>
          </a:p>
          <a:p>
            <a:pPr marL="571500" indent="-571500" algn="l">
              <a:buFont typeface="Arial"/>
              <a:buChar char="•"/>
            </a:pPr>
            <a:r>
              <a:rPr lang="en-US" sz="4000" dirty="0" err="1" smtClean="0">
                <a:sym typeface="Wingdings"/>
              </a:rPr>
              <a:t>Thresholding</a:t>
            </a:r>
            <a:endParaRPr lang="en-US" sz="4000" dirty="0" smtClean="0">
              <a:sym typeface="Wingdings"/>
            </a:endParaRPr>
          </a:p>
          <a:p>
            <a:pPr marL="1028700" lvl="1" indent="-571500" algn="l">
              <a:buFont typeface="Arial"/>
              <a:buChar char="•"/>
            </a:pPr>
            <a:r>
              <a:rPr lang="en-US" sz="4000" dirty="0" smtClean="0">
                <a:sym typeface="Wingdings"/>
              </a:rPr>
              <a:t>Formation of an “other” category</a:t>
            </a:r>
            <a:endParaRPr lang="en-US" sz="4000" dirty="0" smtClean="0"/>
          </a:p>
          <a:p>
            <a:pPr marL="571500" indent="-571500" algn="l">
              <a:buFont typeface="Arial"/>
              <a:buChar char="•"/>
            </a:pP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40994493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24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dirty="0" smtClean="0"/>
              <a:t>Data </a:t>
            </a:r>
            <a:r>
              <a:rPr lang="en-US" sz="6000" dirty="0" smtClean="0"/>
              <a:t>Transformations</a:t>
            </a:r>
            <a:endParaRPr lang="en-US" sz="6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16000" y="2057400"/>
            <a:ext cx="10668000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dirty="0" smtClean="0"/>
              <a:t>Binning</a:t>
            </a:r>
            <a:endParaRPr lang="en-US" sz="4800" dirty="0"/>
          </a:p>
          <a:p>
            <a:pPr algn="l"/>
            <a:r>
              <a:rPr lang="en-US" sz="4800" dirty="0" smtClean="0"/>
              <a:t>		</a:t>
            </a:r>
            <a:endParaRPr lang="en-US" sz="4800" dirty="0" smtClean="0"/>
          </a:p>
          <a:p>
            <a:pPr algn="l"/>
            <a:r>
              <a:rPr lang="en-US" sz="4800" dirty="0" smtClean="0"/>
              <a:t>Dealing </a:t>
            </a:r>
            <a:r>
              <a:rPr lang="en-US" sz="4800" dirty="0" smtClean="0"/>
              <a:t>with </a:t>
            </a:r>
            <a:r>
              <a:rPr lang="en-US" sz="4800" dirty="0" smtClean="0">
                <a:solidFill>
                  <a:srgbClr val="0000FF"/>
                </a:solidFill>
              </a:rPr>
              <a:t>Large Cardinalities </a:t>
            </a:r>
          </a:p>
          <a:p>
            <a:pPr algn="l"/>
            <a:endParaRPr lang="en-US" sz="4800" dirty="0"/>
          </a:p>
          <a:p>
            <a:pPr algn="l"/>
            <a:endParaRPr lang="en-US" sz="4800" dirty="0" smtClean="0"/>
          </a:p>
          <a:p>
            <a:pPr marL="571500" indent="-571500" algn="l">
              <a:buFont typeface="Arial"/>
              <a:buChar char="•"/>
            </a:pPr>
            <a:r>
              <a:rPr lang="en-US" sz="4800" dirty="0" smtClean="0"/>
              <a:t>Per Hour</a:t>
            </a:r>
          </a:p>
          <a:p>
            <a:pPr marL="571500" indent="-571500" algn="l">
              <a:buFont typeface="Arial"/>
              <a:buChar char="•"/>
            </a:pPr>
            <a:r>
              <a:rPr lang="en-US" sz="4800" dirty="0" smtClean="0"/>
              <a:t>Per Day</a:t>
            </a:r>
          </a:p>
          <a:p>
            <a:pPr marL="571500" indent="-571500" algn="l">
              <a:buFont typeface="Arial"/>
              <a:buChar char="•"/>
            </a:pPr>
            <a:r>
              <a:rPr lang="en-US" sz="4800" dirty="0" smtClean="0"/>
              <a:t>Per Week</a:t>
            </a:r>
          </a:p>
          <a:p>
            <a:pPr marL="571500" indent="-571500" algn="l">
              <a:buFont typeface="Arial"/>
              <a:buChar char="•"/>
            </a:pPr>
            <a:r>
              <a:rPr lang="en-US" sz="4800" dirty="0" smtClean="0"/>
              <a:t>Per Month</a:t>
            </a:r>
          </a:p>
          <a:p>
            <a:pPr algn="l"/>
            <a:endParaRPr lang="en-US" sz="4800" dirty="0" smtClean="0"/>
          </a:p>
          <a:p>
            <a:pPr marL="571500" indent="-571500" algn="l">
              <a:buFont typeface="Arial"/>
              <a:buChar char="•"/>
            </a:pP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7493000" y="6019800"/>
            <a:ext cx="411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/>
              <a:buChar char="•"/>
            </a:pPr>
            <a:r>
              <a:rPr lang="en-US" sz="4800" dirty="0" smtClean="0"/>
              <a:t>Bin by hour</a:t>
            </a:r>
          </a:p>
          <a:p>
            <a:pPr marL="571500" indent="-571500" algn="l">
              <a:buFont typeface="Arial"/>
              <a:buChar char="•"/>
            </a:pPr>
            <a:r>
              <a:rPr lang="en-US" sz="4800" dirty="0" smtClean="0"/>
              <a:t>Bin by day</a:t>
            </a:r>
          </a:p>
          <a:p>
            <a:pPr marL="571500" indent="-571500" algn="l">
              <a:buFont typeface="Arial"/>
              <a:buChar char="•"/>
            </a:pPr>
            <a:r>
              <a:rPr lang="en-US" sz="4800" dirty="0" smtClean="0"/>
              <a:t>Bin by week</a:t>
            </a:r>
          </a:p>
          <a:p>
            <a:pPr marL="571500" indent="-571500" algn="l">
              <a:buFont typeface="Arial"/>
              <a:buChar char="•"/>
            </a:pPr>
            <a:r>
              <a:rPr lang="en-US" sz="4800" dirty="0" smtClean="0"/>
              <a:t>Bin by month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33591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25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dirty="0" smtClean="0"/>
              <a:t>Data Transformations: </a:t>
            </a:r>
            <a:r>
              <a:rPr lang="en-US" sz="6000" dirty="0" smtClean="0"/>
              <a:t>Aggregation</a:t>
            </a:r>
            <a:endParaRPr lang="en-US" sz="6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0200" y="6781800"/>
            <a:ext cx="12293600" cy="1295400"/>
          </a:xfrm>
        </p:spPr>
        <p:txBody>
          <a:bodyPr/>
          <a:lstStyle/>
          <a:p>
            <a:r>
              <a:rPr lang="en-US" sz="5400" dirty="0" smtClean="0">
                <a:solidFill>
                  <a:srgbClr val="800000"/>
                </a:solidFill>
              </a:rPr>
              <a:t>Aid comparisons, reduce random variations</a:t>
            </a:r>
            <a:endParaRPr lang="en-US" sz="5400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2200" y="2057400"/>
            <a:ext cx="10668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/>
              <a:buChar char="•"/>
            </a:pPr>
            <a:r>
              <a:rPr lang="en-US" sz="6000" dirty="0"/>
              <a:t>Cumulative vs. </a:t>
            </a:r>
            <a:r>
              <a:rPr lang="en-US" sz="6000" dirty="0" smtClean="0"/>
              <a:t>Aggregate</a:t>
            </a:r>
            <a:endParaRPr lang="en-US" sz="6000" dirty="0" smtClean="0"/>
          </a:p>
          <a:p>
            <a:pPr marL="571500" indent="-571500" algn="l">
              <a:buFont typeface="Arial"/>
              <a:buChar char="•"/>
            </a:pPr>
            <a:r>
              <a:rPr lang="en-US" sz="6000" dirty="0" smtClean="0"/>
              <a:t>Normalization</a:t>
            </a:r>
            <a:endParaRPr lang="en-US" sz="6000" dirty="0" smtClean="0"/>
          </a:p>
          <a:p>
            <a:pPr marL="571500" indent="-571500" algn="l">
              <a:buFont typeface="Arial"/>
              <a:buChar char="•"/>
            </a:pPr>
            <a:r>
              <a:rPr lang="en-US" sz="6000" dirty="0" smtClean="0"/>
              <a:t>Logarithm</a:t>
            </a:r>
          </a:p>
          <a:p>
            <a:pPr marL="571500" indent="-571500" algn="l">
              <a:buFont typeface="Arial"/>
              <a:buChar char="•"/>
            </a:pPr>
            <a:r>
              <a:rPr lang="en-US" sz="6000" dirty="0" smtClean="0"/>
              <a:t>Power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3994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26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318" y="990600"/>
            <a:ext cx="13207999" cy="1025525"/>
          </a:xfrm>
        </p:spPr>
        <p:txBody>
          <a:bodyPr/>
          <a:lstStyle/>
          <a:p>
            <a:r>
              <a:rPr lang="en-US" sz="6000" dirty="0" smtClean="0"/>
              <a:t>Data Transformation: </a:t>
            </a:r>
            <a:r>
              <a:rPr lang="en-US" sz="6000" dirty="0" err="1" smtClean="0"/>
              <a:t>Subselection</a:t>
            </a:r>
            <a:r>
              <a:rPr lang="en-US" sz="6000" dirty="0" smtClean="0"/>
              <a:t>, Ordering</a:t>
            </a:r>
            <a:endParaRPr lang="en-US" sz="6000" dirty="0"/>
          </a:p>
        </p:txBody>
      </p:sp>
      <p:sp>
        <p:nvSpPr>
          <p:cNvPr id="8" name="TextBox 7"/>
          <p:cNvSpPr txBox="1"/>
          <p:nvPr/>
        </p:nvSpPr>
        <p:spPr>
          <a:xfrm>
            <a:off x="1092200" y="2057400"/>
            <a:ext cx="10668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/>
              <a:buChar char="•"/>
            </a:pPr>
            <a:r>
              <a:rPr lang="en-US" sz="6000" dirty="0" smtClean="0"/>
              <a:t>Filtering</a:t>
            </a:r>
          </a:p>
          <a:p>
            <a:pPr marL="571500" indent="-571500" algn="l">
              <a:buFont typeface="Arial"/>
              <a:buChar char="•"/>
            </a:pPr>
            <a:r>
              <a:rPr lang="en-US" sz="6000" dirty="0" smtClean="0"/>
              <a:t>Sorting</a:t>
            </a:r>
          </a:p>
          <a:p>
            <a:pPr marL="571500" indent="-571500" algn="l">
              <a:buFont typeface="Arial"/>
              <a:buChar char="•"/>
            </a:pPr>
            <a:r>
              <a:rPr lang="en-US" sz="6000" dirty="0" smtClean="0"/>
              <a:t>Brushing/linking</a:t>
            </a:r>
          </a:p>
          <a:p>
            <a:pPr marL="571500" indent="-571500" algn="l">
              <a:buFont typeface="Arial"/>
              <a:buChar char="•"/>
            </a:pPr>
            <a:r>
              <a:rPr lang="en-US" sz="6000" dirty="0" smtClean="0"/>
              <a:t>Tooltips</a:t>
            </a:r>
          </a:p>
          <a:p>
            <a:pPr marL="571500" indent="-571500" algn="l">
              <a:buFont typeface="Arial"/>
              <a:buChar char="•"/>
            </a:pP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496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28600"/>
            <a:ext cx="12293600" cy="1473200"/>
          </a:xfrm>
        </p:spPr>
        <p:txBody>
          <a:bodyPr/>
          <a:lstStyle/>
          <a:p>
            <a:r>
              <a:rPr lang="en-US" dirty="0" smtClean="0"/>
              <a:t>Data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2054" y="2743199"/>
            <a:ext cx="13396854" cy="414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622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28600"/>
            <a:ext cx="12293600" cy="1473200"/>
          </a:xfrm>
        </p:spPr>
        <p:txBody>
          <a:bodyPr/>
          <a:lstStyle/>
          <a:p>
            <a:r>
              <a:rPr lang="en-US" dirty="0" smtClean="0"/>
              <a:t>Data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2054" y="2743199"/>
            <a:ext cx="13396854" cy="41496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6200" y="7620000"/>
            <a:ext cx="708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1: </a:t>
            </a:r>
          </a:p>
          <a:p>
            <a:r>
              <a:rPr lang="en-US" dirty="0" smtClean="0"/>
              <a:t>SELECT * WHERE {filters}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128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28600"/>
            <a:ext cx="12293600" cy="1473200"/>
          </a:xfrm>
        </p:spPr>
        <p:txBody>
          <a:bodyPr/>
          <a:lstStyle/>
          <a:p>
            <a:r>
              <a:rPr lang="en-US" dirty="0" smtClean="0"/>
              <a:t>Data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2054" y="2743199"/>
            <a:ext cx="13396854" cy="41496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6200" y="7620000"/>
            <a:ext cx="7086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2:  SELECT * </a:t>
            </a:r>
          </a:p>
          <a:p>
            <a:r>
              <a:rPr lang="en-US" dirty="0" smtClean="0"/>
              <a:t>WHERE ROW(</a:t>
            </a:r>
            <a:r>
              <a:rPr lang="en-US" dirty="0" err="1" smtClean="0"/>
              <a:t>i</a:t>
            </a:r>
            <a:r>
              <a:rPr lang="en-US" dirty="0" smtClean="0"/>
              <a:t>) AND COLUMN(j) AND LAYER(k)</a:t>
            </a:r>
          </a:p>
        </p:txBody>
      </p:sp>
    </p:spTree>
    <p:extLst>
      <p:ext uri="{BB962C8B-B14F-4D97-AF65-F5344CB8AC3E}">
        <p14:creationId xmlns:p14="http://schemas.microsoft.com/office/powerpoint/2010/main" val="15070487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dirty="0" smtClean="0"/>
              <a:t>Data Visualizations: Why?</a:t>
            </a:r>
            <a:endParaRPr lang="en-US" sz="6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0200" y="1066800"/>
            <a:ext cx="12344400" cy="812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 smtClean="0"/>
          </a:p>
          <a:p>
            <a:pPr marL="571500" indent="-571500" algn="l">
              <a:buFont typeface="Arial"/>
              <a:buChar char="•"/>
            </a:pPr>
            <a:r>
              <a:rPr lang="en-US" sz="4800" dirty="0" smtClean="0">
                <a:solidFill>
                  <a:srgbClr val="0000FF"/>
                </a:solidFill>
              </a:rPr>
              <a:t>Analyze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4800" dirty="0" smtClean="0">
                <a:solidFill>
                  <a:srgbClr val="800000"/>
                </a:solidFill>
              </a:rPr>
              <a:t>Discover trend</a:t>
            </a:r>
            <a:r>
              <a:rPr lang="en-US" sz="4800" dirty="0" smtClean="0"/>
              <a:t>s</a:t>
            </a:r>
          </a:p>
          <a:p>
            <a:pPr lvl="2" algn="l"/>
            <a:r>
              <a:rPr lang="en-US" sz="4800" i="1" dirty="0" smtClean="0"/>
              <a:t>	Stock price is going up/down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4800" dirty="0" smtClean="0">
                <a:solidFill>
                  <a:srgbClr val="800000"/>
                </a:solidFill>
              </a:rPr>
              <a:t>Develop hypotheses</a:t>
            </a:r>
          </a:p>
          <a:p>
            <a:pPr lvl="2" algn="l"/>
            <a:r>
              <a:rPr lang="en-US" sz="4800" i="1" dirty="0" smtClean="0"/>
              <a:t>	House prices are down due to the downturn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4800" dirty="0" smtClean="0">
                <a:solidFill>
                  <a:srgbClr val="800000"/>
                </a:solidFill>
              </a:rPr>
              <a:t>Check hypotheses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4800" dirty="0" smtClean="0">
                <a:solidFill>
                  <a:srgbClr val="800000"/>
                </a:solidFill>
              </a:rPr>
              <a:t>Detect errors</a:t>
            </a:r>
          </a:p>
          <a:p>
            <a:pPr lvl="2" algn="l"/>
            <a:r>
              <a:rPr lang="en-US" sz="4800" i="1" dirty="0" smtClean="0"/>
              <a:t>	Null values in a column</a:t>
            </a:r>
          </a:p>
          <a:p>
            <a:pPr marL="1485900" lvl="2" indent="-571500" algn="l">
              <a:buFont typeface="Arial"/>
              <a:buChar char="•"/>
            </a:pPr>
            <a:endParaRPr lang="en-US" sz="4800" i="1" dirty="0" smtClean="0"/>
          </a:p>
          <a:p>
            <a:pPr marL="571500" indent="-571500" algn="l">
              <a:buFont typeface="Arial"/>
              <a:buChar char="•"/>
            </a:pPr>
            <a:r>
              <a:rPr lang="en-US" sz="4800" dirty="0" smtClean="0">
                <a:solidFill>
                  <a:srgbClr val="0000FF"/>
                </a:solidFill>
              </a:rPr>
              <a:t>Share, record &amp; communicate</a:t>
            </a:r>
          </a:p>
        </p:txBody>
      </p:sp>
    </p:spTree>
    <p:extLst>
      <p:ext uri="{BB962C8B-B14F-4D97-AF65-F5344CB8AC3E}">
        <p14:creationId xmlns:p14="http://schemas.microsoft.com/office/powerpoint/2010/main" val="2745857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28600"/>
            <a:ext cx="12293600" cy="1473200"/>
          </a:xfrm>
        </p:spPr>
        <p:txBody>
          <a:bodyPr/>
          <a:lstStyle/>
          <a:p>
            <a:r>
              <a:rPr lang="en-US" dirty="0" smtClean="0"/>
              <a:t>Data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2054" y="2743199"/>
            <a:ext cx="13396854" cy="41496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6200" y="7620000"/>
            <a:ext cx="7086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3:  SELECT dim, </a:t>
            </a:r>
            <a:r>
              <a:rPr lang="en-US" dirty="0" err="1" smtClean="0"/>
              <a:t>agg</a:t>
            </a:r>
            <a:endParaRPr lang="en-US" dirty="0" smtClean="0"/>
          </a:p>
          <a:p>
            <a:r>
              <a:rPr lang="en-US" dirty="0" smtClean="0"/>
              <a:t>GROUP BY g</a:t>
            </a:r>
          </a:p>
          <a:p>
            <a:r>
              <a:rPr lang="en-US" dirty="0" smtClean="0"/>
              <a:t>HAVING f ORDER BY S</a:t>
            </a:r>
          </a:p>
        </p:txBody>
      </p:sp>
    </p:spTree>
    <p:extLst>
      <p:ext uri="{BB962C8B-B14F-4D97-AF65-F5344CB8AC3E}">
        <p14:creationId xmlns:p14="http://schemas.microsoft.com/office/powerpoint/2010/main" val="757547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28600"/>
            <a:ext cx="12293600" cy="1473200"/>
          </a:xfrm>
        </p:spPr>
        <p:txBody>
          <a:bodyPr/>
          <a:lstStyle/>
          <a:p>
            <a:r>
              <a:rPr lang="en-US" dirty="0" smtClean="0"/>
              <a:t>Data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2054" y="2743199"/>
            <a:ext cx="13396854" cy="41496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6200" y="7620000"/>
            <a:ext cx="708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Does it make sense to split up the computation in this way?</a:t>
            </a:r>
          </a:p>
        </p:txBody>
      </p:sp>
    </p:spTree>
    <p:extLst>
      <p:ext uri="{BB962C8B-B14F-4D97-AF65-F5344CB8AC3E}">
        <p14:creationId xmlns:p14="http://schemas.microsoft.com/office/powerpoint/2010/main" val="757547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28600"/>
            <a:ext cx="12293600" cy="1473200"/>
          </a:xfrm>
        </p:spPr>
        <p:txBody>
          <a:bodyPr/>
          <a:lstStyle/>
          <a:p>
            <a:r>
              <a:rPr lang="en-US" dirty="0" smtClean="0"/>
              <a:t>Data 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0928" y="1676400"/>
            <a:ext cx="13396854" cy="41496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200" y="5715000"/>
            <a:ext cx="8382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Directions for Speeding Up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/>
              <a:t>Materialized views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/>
              <a:t>Progressive refinement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/>
              <a:t>Sampling</a:t>
            </a:r>
          </a:p>
          <a:p>
            <a:pPr marL="571500" indent="-571500" algn="l">
              <a:buFont typeface="Arial"/>
              <a:buChar char="•"/>
            </a:pPr>
            <a:r>
              <a:rPr lang="en-US" dirty="0" smtClean="0"/>
              <a:t>Caching and prefetching</a:t>
            </a:r>
          </a:p>
        </p:txBody>
      </p:sp>
    </p:spTree>
    <p:extLst>
      <p:ext uri="{BB962C8B-B14F-4D97-AF65-F5344CB8AC3E}">
        <p14:creationId xmlns:p14="http://schemas.microsoft.com/office/powerpoint/2010/main" val="42464235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33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3004799" cy="1025525"/>
          </a:xfrm>
        </p:spPr>
        <p:txBody>
          <a:bodyPr/>
          <a:lstStyle/>
          <a:p>
            <a:r>
              <a:rPr lang="en-US" sz="6000" dirty="0" smtClean="0"/>
              <a:t>OLAP Terminology</a:t>
            </a:r>
            <a:endParaRPr lang="en-US" sz="60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854200" y="2590800"/>
            <a:ext cx="9702800" cy="4038600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00" i="1" dirty="0" smtClean="0">
              <a:solidFill>
                <a:srgbClr val="0000FF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00" i="1" dirty="0">
              <a:solidFill>
                <a:srgbClr val="0000FF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solidFill>
                  <a:srgbClr val="0000FF"/>
                </a:solidFill>
              </a:rPr>
              <a:t>Measures: values that can be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solidFill>
                  <a:srgbClr val="0000FF"/>
                </a:solidFill>
              </a:rPr>
              <a:t>measured and aggregated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 smtClean="0">
                <a:solidFill>
                  <a:srgbClr val="800000"/>
                </a:solidFill>
              </a:rPr>
              <a:t>Sales, Profit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00" i="1" dirty="0" smtClean="0">
              <a:solidFill>
                <a:srgbClr val="0000FF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solidFill>
                  <a:srgbClr val="0000FF"/>
                </a:solidFill>
              </a:rPr>
              <a:t>Dimensions: independent variables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 smtClean="0">
                <a:solidFill>
                  <a:srgbClr val="800000"/>
                </a:solidFill>
              </a:rPr>
              <a:t>Location, Category of Sale, Year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00" i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3200" y="1828800"/>
            <a:ext cx="9982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Star Schema: for simplicity, consider as a single relation, with many dimensions and measures</a:t>
            </a:r>
            <a:r>
              <a:rPr lang="en-US" dirty="0" smtClean="0"/>
              <a:t> </a:t>
            </a:r>
          </a:p>
          <a:p>
            <a:r>
              <a:rPr lang="en-US" i="1" dirty="0" smtClean="0">
                <a:solidFill>
                  <a:srgbClr val="800000"/>
                </a:solidFill>
              </a:rPr>
              <a:t>Relation of transactions</a:t>
            </a:r>
            <a:endParaRPr lang="en-US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898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34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3004799" cy="1025525"/>
          </a:xfrm>
        </p:spPr>
        <p:txBody>
          <a:bodyPr/>
          <a:lstStyle/>
          <a:p>
            <a:r>
              <a:rPr lang="en-US" sz="6000" dirty="0" smtClean="0"/>
              <a:t>Aggregation Operators</a:t>
            </a:r>
            <a:endParaRPr lang="en-US" sz="6000" dirty="0"/>
          </a:p>
        </p:txBody>
      </p:sp>
      <p:sp>
        <p:nvSpPr>
          <p:cNvPr id="2" name="TextBox 1"/>
          <p:cNvSpPr txBox="1"/>
          <p:nvPr/>
        </p:nvSpPr>
        <p:spPr>
          <a:xfrm>
            <a:off x="1473200" y="5791200"/>
            <a:ext cx="9982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</a:rPr>
              <a:t>Standard SQL aggregations:</a:t>
            </a:r>
          </a:p>
          <a:p>
            <a:r>
              <a:rPr lang="en-US" sz="4400" dirty="0" smtClean="0">
                <a:solidFill>
                  <a:srgbClr val="800000"/>
                </a:solidFill>
              </a:rPr>
              <a:t>COUNT, SUM, AVG, MAX/MIN, STD DEV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4737100"/>
            <a:ext cx="12293600" cy="1295400"/>
          </a:xfrm>
        </p:spPr>
        <p:txBody>
          <a:bodyPr/>
          <a:lstStyle/>
          <a:p>
            <a:endParaRPr lang="en-US" sz="6000"/>
          </a:p>
        </p:txBody>
      </p:sp>
      <p:sp>
        <p:nvSpPr>
          <p:cNvPr id="9" name="TextBox 8"/>
          <p:cNvSpPr txBox="1"/>
          <p:nvPr/>
        </p:nvSpPr>
        <p:spPr>
          <a:xfrm>
            <a:off x="1625600" y="2286000"/>
            <a:ext cx="998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</a:rPr>
              <a:t>The measure attributes will be aggregated</a:t>
            </a:r>
          </a:p>
        </p:txBody>
      </p:sp>
    </p:spTree>
    <p:extLst>
      <p:ext uri="{BB962C8B-B14F-4D97-AF65-F5344CB8AC3E}">
        <p14:creationId xmlns:p14="http://schemas.microsoft.com/office/powerpoint/2010/main" val="42014377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35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3004799" cy="1025525"/>
          </a:xfrm>
        </p:spPr>
        <p:txBody>
          <a:bodyPr/>
          <a:lstStyle/>
          <a:p>
            <a:r>
              <a:rPr lang="en-US" sz="6000" dirty="0" smtClean="0"/>
              <a:t>Canonical OLAP Query </a:t>
            </a:r>
            <a:endParaRPr lang="en-US" sz="60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854200" y="2590800"/>
            <a:ext cx="9702800" cy="4038600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00" i="1" dirty="0" smtClean="0">
              <a:solidFill>
                <a:srgbClr val="0000FF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00" i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3200" y="1828800"/>
            <a:ext cx="9982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i="1" dirty="0" smtClean="0">
                <a:solidFill>
                  <a:srgbClr val="800000"/>
                </a:solidFill>
              </a:rPr>
              <a:t>SELECT AGG(M), D</a:t>
            </a:r>
          </a:p>
          <a:p>
            <a:pPr algn="l"/>
            <a:r>
              <a:rPr lang="en-US" sz="4800" i="1" dirty="0" smtClean="0">
                <a:solidFill>
                  <a:srgbClr val="800000"/>
                </a:solidFill>
              </a:rPr>
              <a:t>FROM R</a:t>
            </a:r>
          </a:p>
          <a:p>
            <a:pPr algn="l"/>
            <a:r>
              <a:rPr lang="en-US" sz="4800" i="1" dirty="0" smtClean="0">
                <a:solidFill>
                  <a:srgbClr val="800000"/>
                </a:solidFill>
              </a:rPr>
              <a:t>WHERE …</a:t>
            </a:r>
          </a:p>
          <a:p>
            <a:pPr algn="l"/>
            <a:r>
              <a:rPr lang="en-US" sz="4800" i="1" dirty="0" smtClean="0">
                <a:solidFill>
                  <a:srgbClr val="800000"/>
                </a:solidFill>
              </a:rPr>
              <a:t>GROUP BY D</a:t>
            </a:r>
            <a:endParaRPr lang="en-US" sz="4800" i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5600" y="5410200"/>
            <a:ext cx="998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i="1" dirty="0" smtClean="0">
                <a:solidFill>
                  <a:srgbClr val="800000"/>
                </a:solidFill>
              </a:rPr>
              <a:t>SELECT SUM(Sales), Category</a:t>
            </a:r>
          </a:p>
          <a:p>
            <a:pPr algn="l"/>
            <a:r>
              <a:rPr lang="en-US" sz="4800" i="1" dirty="0" smtClean="0">
                <a:solidFill>
                  <a:srgbClr val="800000"/>
                </a:solidFill>
              </a:rPr>
              <a:t>FROM R</a:t>
            </a:r>
          </a:p>
          <a:p>
            <a:pPr algn="l"/>
            <a:r>
              <a:rPr lang="en-US" sz="4800" i="1" dirty="0" smtClean="0">
                <a:solidFill>
                  <a:srgbClr val="800000"/>
                </a:solidFill>
              </a:rPr>
              <a:t>GROUP BY Category</a:t>
            </a:r>
            <a:endParaRPr lang="en-US" sz="4800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767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05188" y="-1271"/>
            <a:ext cx="12293600" cy="1677671"/>
          </a:xfrm>
        </p:spPr>
        <p:txBody>
          <a:bodyPr/>
          <a:lstStyle/>
          <a:p>
            <a:r>
              <a:rPr lang="en-US" dirty="0" smtClean="0"/>
              <a:t>OLAP = Data </a:t>
            </a:r>
            <a:r>
              <a:rPr lang="en-US" dirty="0"/>
              <a:t>Cubes</a:t>
            </a:r>
          </a:p>
        </p:txBody>
      </p:sp>
      <p:grpSp>
        <p:nvGrpSpPr>
          <p:cNvPr id="285703" name="Group 7"/>
          <p:cNvGrpSpPr>
            <a:grpSpLocks/>
          </p:cNvGrpSpPr>
          <p:nvPr/>
        </p:nvGrpSpPr>
        <p:grpSpPr bwMode="auto">
          <a:xfrm>
            <a:off x="7950200" y="2743200"/>
            <a:ext cx="5054600" cy="1842347"/>
            <a:chOff x="3648" y="1200"/>
            <a:chExt cx="2544" cy="816"/>
          </a:xfrm>
        </p:grpSpPr>
        <p:sp>
          <p:nvSpPr>
            <p:cNvPr id="285701" name="AutoShape 5"/>
            <p:cNvSpPr>
              <a:spLocks noChangeArrowheads="1"/>
            </p:cNvSpPr>
            <p:nvPr/>
          </p:nvSpPr>
          <p:spPr bwMode="auto">
            <a:xfrm>
              <a:off x="3648" y="1200"/>
              <a:ext cx="384" cy="288"/>
            </a:xfrm>
            <a:prstGeom prst="leftArrow">
              <a:avLst>
                <a:gd name="adj1" fmla="val 50000"/>
                <a:gd name="adj2" fmla="val 33333"/>
              </a:avLst>
            </a:prstGeom>
            <a:solidFill>
              <a:srgbClr val="99C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5702" name="Rectangle 6"/>
            <p:cNvSpPr>
              <a:spLocks noChangeArrowheads="1"/>
            </p:cNvSpPr>
            <p:nvPr/>
          </p:nvSpPr>
          <p:spPr bwMode="auto">
            <a:xfrm>
              <a:off x="3888" y="1200"/>
              <a:ext cx="2304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487672" indent="-487672">
                <a:lnSpc>
                  <a:spcPct val="90000"/>
                </a:lnSpc>
                <a:spcBef>
                  <a:spcPct val="20000"/>
                </a:spcBef>
                <a:buClr>
                  <a:srgbClr val="3399FF"/>
                </a:buClr>
                <a:buSzPct val="80000"/>
              </a:pPr>
              <a:r>
                <a:rPr lang="en-US" dirty="0">
                  <a:latin typeface="+mn-lt"/>
                </a:rPr>
                <a:t>   Each cell </a:t>
              </a:r>
              <a:br>
                <a:rPr lang="en-US" dirty="0">
                  <a:latin typeface="+mn-lt"/>
                </a:rPr>
              </a:br>
              <a:r>
                <a:rPr lang="en-US" dirty="0">
                  <a:latin typeface="+mn-lt"/>
                </a:rPr>
                <a:t>summarizes </a:t>
              </a:r>
              <a:br>
                <a:rPr lang="en-US" dirty="0">
                  <a:latin typeface="+mn-lt"/>
                </a:rPr>
              </a:br>
              <a:r>
                <a:rPr lang="en-US" dirty="0">
                  <a:latin typeface="+mn-lt"/>
                </a:rPr>
                <a:t>all measures for </a:t>
              </a:r>
              <a:br>
                <a:rPr lang="en-US" dirty="0">
                  <a:latin typeface="+mn-lt"/>
                </a:rPr>
              </a:br>
              <a:r>
                <a:rPr lang="en-US" dirty="0">
                  <a:latin typeface="+mn-lt"/>
                </a:rPr>
                <a:t>those dimension values</a:t>
              </a:r>
            </a:p>
            <a:p>
              <a:pPr marL="487672" indent="-487672">
                <a:lnSpc>
                  <a:spcPct val="90000"/>
                </a:lnSpc>
                <a:spcBef>
                  <a:spcPct val="20000"/>
                </a:spcBef>
                <a:buClr>
                  <a:srgbClr val="3399FF"/>
                </a:buClr>
                <a:buSzPct val="80000"/>
              </a:pPr>
              <a:endParaRPr lang="en-US" dirty="0">
                <a:latin typeface="+mn-lt"/>
              </a:endParaRPr>
            </a:p>
          </p:txBody>
        </p:sp>
      </p:grpSp>
      <p:graphicFrame>
        <p:nvGraphicFramePr>
          <p:cNvPr id="28570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996406"/>
              </p:ext>
            </p:extLst>
          </p:nvPr>
        </p:nvGraphicFramePr>
        <p:xfrm>
          <a:off x="330201" y="2484260"/>
          <a:ext cx="7002708" cy="643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" name="Image" r:id="rId3" imgW="1591194" imgH="1460119" progId="Photoshop.Image.5">
                  <p:embed/>
                </p:oleObj>
              </mc:Choice>
              <mc:Fallback>
                <p:oleObj name="Image" r:id="rId3" imgW="1591194" imgH="1460119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1" y="2484260"/>
                        <a:ext cx="7002708" cy="6431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5710" name="Group 14"/>
          <p:cNvGrpSpPr>
            <a:grpSpLocks/>
          </p:cNvGrpSpPr>
          <p:nvPr/>
        </p:nvGrpSpPr>
        <p:grpSpPr bwMode="auto">
          <a:xfrm>
            <a:off x="7873999" y="6781800"/>
            <a:ext cx="5095207" cy="1842347"/>
            <a:chOff x="2448" y="3648"/>
            <a:chExt cx="3024" cy="816"/>
          </a:xfrm>
        </p:grpSpPr>
        <p:sp>
          <p:nvSpPr>
            <p:cNvPr id="285708" name="AutoShape 12"/>
            <p:cNvSpPr>
              <a:spLocks noChangeArrowheads="1"/>
            </p:cNvSpPr>
            <p:nvPr/>
          </p:nvSpPr>
          <p:spPr bwMode="auto">
            <a:xfrm>
              <a:off x="2448" y="4032"/>
              <a:ext cx="384" cy="288"/>
            </a:xfrm>
            <a:prstGeom prst="leftArrow">
              <a:avLst>
                <a:gd name="adj1" fmla="val 50000"/>
                <a:gd name="adj2" fmla="val 33333"/>
              </a:avLst>
            </a:prstGeom>
            <a:solidFill>
              <a:srgbClr val="99CC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5709" name="Rectangle 13"/>
            <p:cNvSpPr>
              <a:spLocks noChangeArrowheads="1"/>
            </p:cNvSpPr>
            <p:nvPr/>
          </p:nvSpPr>
          <p:spPr bwMode="auto">
            <a:xfrm>
              <a:off x="2640" y="3648"/>
              <a:ext cx="2832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487672" indent="-487672">
                <a:lnSpc>
                  <a:spcPct val="90000"/>
                </a:lnSpc>
                <a:spcBef>
                  <a:spcPct val="20000"/>
                </a:spcBef>
                <a:buClr>
                  <a:srgbClr val="3399FF"/>
                </a:buClr>
                <a:buSzPct val="80000"/>
              </a:pPr>
              <a:r>
                <a:rPr lang="en-US" dirty="0">
                  <a:latin typeface="+mn-lt"/>
                </a:rPr>
                <a:t>   Each cube dimension corresponds to a dimension in the relation</a:t>
              </a:r>
            </a:p>
            <a:p>
              <a:pPr marL="487672" indent="-487672">
                <a:lnSpc>
                  <a:spcPct val="90000"/>
                </a:lnSpc>
                <a:spcBef>
                  <a:spcPct val="20000"/>
                </a:spcBef>
                <a:buClr>
                  <a:srgbClr val="3399FF"/>
                </a:buClr>
                <a:buSzPct val="80000"/>
                <a:buFont typeface="Wingdings" charset="0"/>
                <a:buChar char="§"/>
              </a:pPr>
              <a:endParaRPr lang="en-US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40730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5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5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37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b="1" dirty="0" smtClean="0"/>
              <a:t>Types of Charts</a:t>
            </a:r>
            <a:endParaRPr lang="en-US" sz="60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1200" y="1752600"/>
            <a:ext cx="9982200" cy="9417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 smtClean="0"/>
          </a:p>
          <a:p>
            <a:pPr marL="571500" indent="-571500" algn="l">
              <a:buFont typeface="Arial"/>
              <a:buChar char="•"/>
            </a:pPr>
            <a:r>
              <a:rPr lang="en-US" sz="6000" dirty="0" smtClean="0"/>
              <a:t>Bar Charts</a:t>
            </a:r>
          </a:p>
          <a:p>
            <a:pPr marL="571500" indent="-571500" algn="l">
              <a:buFont typeface="Arial"/>
              <a:buChar char="•"/>
            </a:pPr>
            <a:endParaRPr lang="en-US" sz="6000" dirty="0"/>
          </a:p>
          <a:p>
            <a:pPr marL="571500" indent="-571500" algn="l">
              <a:buFont typeface="Arial"/>
              <a:buChar char="•"/>
            </a:pPr>
            <a:r>
              <a:rPr lang="en-US" sz="6000" dirty="0" smtClean="0"/>
              <a:t>Line Charts</a:t>
            </a:r>
          </a:p>
          <a:p>
            <a:pPr marL="571500" indent="-571500" algn="l">
              <a:buFont typeface="Arial"/>
              <a:buChar char="•"/>
            </a:pPr>
            <a:endParaRPr lang="en-US" sz="6000" dirty="0"/>
          </a:p>
          <a:p>
            <a:pPr marL="571500" indent="-571500" algn="l">
              <a:buFont typeface="Arial"/>
              <a:buChar char="•"/>
            </a:pPr>
            <a:r>
              <a:rPr lang="en-US" sz="6000" dirty="0" smtClean="0"/>
              <a:t>Scatter Plot</a:t>
            </a:r>
          </a:p>
          <a:p>
            <a:pPr marL="571500" indent="-571500" algn="l">
              <a:buFont typeface="Arial"/>
              <a:buChar char="•"/>
            </a:pPr>
            <a:endParaRPr lang="en-US" sz="6000" dirty="0"/>
          </a:p>
          <a:p>
            <a:pPr marL="571500" indent="-571500" algn="l">
              <a:buFont typeface="Arial"/>
              <a:buChar char="•"/>
            </a:pPr>
            <a:r>
              <a:rPr lang="en-US" sz="6000" dirty="0" err="1" smtClean="0"/>
              <a:t>Choropleth</a:t>
            </a:r>
            <a:endParaRPr lang="en-US" sz="6000" dirty="0" smtClean="0"/>
          </a:p>
          <a:p>
            <a:pPr marL="571500" indent="-571500" algn="l">
              <a:buFont typeface="Arial"/>
              <a:buChar char="•"/>
            </a:pPr>
            <a:endParaRPr lang="en-US" sz="6000" dirty="0"/>
          </a:p>
          <a:p>
            <a:pPr marL="571500" indent="-571500" algn="l">
              <a:buFont typeface="Arial"/>
              <a:buChar char="•"/>
            </a:pPr>
            <a:endParaRPr lang="en-US" dirty="0" smtClean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820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38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b="1" dirty="0" smtClean="0"/>
              <a:t>Bar Charts</a:t>
            </a:r>
            <a:endParaRPr lang="en-US" sz="60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0767" r="-5802"/>
          <a:stretch/>
        </p:blipFill>
        <p:spPr>
          <a:xfrm>
            <a:off x="1549400" y="1600200"/>
            <a:ext cx="3510563" cy="297475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1447800"/>
            <a:ext cx="530872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800" y="4876800"/>
            <a:ext cx="8610600" cy="462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14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39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b="1" dirty="0" smtClean="0"/>
              <a:t>Bar Charts</a:t>
            </a:r>
            <a:endParaRPr lang="en-US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01800" y="1828800"/>
            <a:ext cx="9448800" cy="674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/>
              <a:buChar char="•"/>
            </a:pPr>
            <a:r>
              <a:rPr lang="en-US" sz="5400" dirty="0" smtClean="0"/>
              <a:t>Plotting a Q-R vs. either a N, O, Q-I, or Q-R</a:t>
            </a:r>
          </a:p>
          <a:p>
            <a:pPr marL="571500" indent="-571500" algn="l">
              <a:buFont typeface="Arial"/>
              <a:buChar char="•"/>
            </a:pPr>
            <a:endParaRPr lang="en-US" sz="5400" dirty="0"/>
          </a:p>
          <a:p>
            <a:pPr marL="571500" indent="-571500" algn="l">
              <a:buFont typeface="Arial"/>
              <a:buChar char="•"/>
            </a:pPr>
            <a:r>
              <a:rPr lang="en-US" sz="5400" dirty="0"/>
              <a:t>Emphasize more the difference in height than the distances in the x axis</a:t>
            </a:r>
          </a:p>
          <a:p>
            <a:pPr marL="571500" indent="-571500" algn="l">
              <a:buFont typeface="Arial"/>
              <a:buChar char="•"/>
            </a:pPr>
            <a:endParaRPr lang="en-US" sz="5400" dirty="0" smtClean="0"/>
          </a:p>
          <a:p>
            <a:pPr marL="571500" indent="-571500" algn="l">
              <a:buFont typeface="Arial"/>
              <a:buChar char="•"/>
            </a:pPr>
            <a:r>
              <a:rPr lang="en-US" sz="5400" dirty="0" smtClean="0"/>
              <a:t>Most fundamental chart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276786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600" b="1" dirty="0" smtClean="0"/>
              <a:t>At a high level</a:t>
            </a:r>
            <a:endParaRPr lang="en-US" sz="6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4000" y="1752600"/>
            <a:ext cx="10591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smtClean="0">
                <a:solidFill>
                  <a:schemeClr val="tx1"/>
                </a:solidFill>
              </a:rPr>
              <a:t>Table-based displays</a:t>
            </a:r>
          </a:p>
          <a:p>
            <a:pPr algn="l"/>
            <a:endParaRPr lang="en-US" sz="4400" dirty="0">
              <a:solidFill>
                <a:schemeClr val="tx1"/>
              </a:solidFill>
            </a:endParaRPr>
          </a:p>
          <a:p>
            <a:pPr algn="l"/>
            <a:r>
              <a:rPr lang="en-US" sz="4400" dirty="0" smtClean="0">
                <a:solidFill>
                  <a:schemeClr val="tx1"/>
                </a:solidFill>
              </a:rPr>
              <a:t>Why are table-based displays good?</a:t>
            </a:r>
          </a:p>
          <a:p>
            <a:pPr marL="571500" indent="-571500" algn="l">
              <a:buFont typeface="Arial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Different dimensions can be captured in the structure of the table</a:t>
            </a:r>
          </a:p>
          <a:p>
            <a:pPr marL="571500" indent="-571500" algn="l">
              <a:buFont typeface="Arial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Naturally comparative</a:t>
            </a:r>
          </a:p>
          <a:p>
            <a:pPr marL="571500" indent="-571500" algn="l">
              <a:buFont typeface="Arial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Common and easy to understand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8159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40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26518" y="304800"/>
            <a:ext cx="13207999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 Light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r>
              <a:rPr lang="en-US" sz="6000" b="1" dirty="0" smtClean="0"/>
              <a:t>Line Charts</a:t>
            </a:r>
            <a:endParaRPr lang="en-US" sz="6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1447800"/>
            <a:ext cx="7620000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0" y="5486400"/>
            <a:ext cx="7696200" cy="38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676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41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b="1" dirty="0" smtClean="0"/>
              <a:t>Line Charts</a:t>
            </a:r>
            <a:endParaRPr lang="en-US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01800" y="1828800"/>
            <a:ext cx="944880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/>
              <a:buChar char="•"/>
            </a:pPr>
            <a:r>
              <a:rPr lang="en-US" sz="5400" dirty="0" smtClean="0"/>
              <a:t>Plotting a Q-R vs. </a:t>
            </a:r>
            <a:r>
              <a:rPr lang="en-US" sz="5400" dirty="0"/>
              <a:t> </a:t>
            </a:r>
            <a:r>
              <a:rPr lang="en-US" sz="5400" dirty="0" smtClean="0"/>
              <a:t>a Q-I, or Q-R</a:t>
            </a:r>
          </a:p>
          <a:p>
            <a:pPr marL="571500" indent="-571500" algn="l">
              <a:buFont typeface="Arial"/>
              <a:buChar char="•"/>
            </a:pPr>
            <a:endParaRPr lang="en-US" sz="5400" dirty="0"/>
          </a:p>
          <a:p>
            <a:pPr marL="571500" indent="-571500" algn="l">
              <a:buFont typeface="Arial"/>
              <a:buChar char="•"/>
            </a:pPr>
            <a:r>
              <a:rPr lang="en-US" sz="5400" dirty="0" smtClean="0"/>
              <a:t>Mainly makes sense when the x-axis is ordered in some way </a:t>
            </a:r>
            <a:endParaRPr lang="en-US" sz="5400" dirty="0"/>
          </a:p>
          <a:p>
            <a:pPr marL="571500" indent="-571500" algn="l">
              <a:buFont typeface="Arial"/>
              <a:buChar char="•"/>
            </a:pPr>
            <a:endParaRPr lang="en-US" sz="5400" dirty="0" smtClean="0"/>
          </a:p>
          <a:p>
            <a:pPr marL="571500" indent="-571500" algn="l">
              <a:buFont typeface="Arial"/>
              <a:buChar char="•"/>
            </a:pPr>
            <a:r>
              <a:rPr lang="en-US" sz="5400" dirty="0" smtClean="0"/>
              <a:t>Want to be able to see “trends”</a:t>
            </a:r>
          </a:p>
          <a:p>
            <a:pPr marL="571500" indent="-571500" algn="l">
              <a:buFont typeface="Arial"/>
              <a:buChar char="•"/>
            </a:pPr>
            <a:endParaRPr lang="en-US" sz="5400" dirty="0"/>
          </a:p>
          <a:p>
            <a:pPr marL="571500" indent="-571500" algn="l">
              <a:buFont typeface="Arial"/>
              <a:buChar char="•"/>
            </a:pPr>
            <a:r>
              <a:rPr lang="en-US" sz="5400" dirty="0" smtClean="0"/>
              <a:t>Assumption of interpolation, dependence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8895804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42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b="1" dirty="0" smtClean="0"/>
              <a:t>Scatter Plot</a:t>
            </a:r>
            <a:endParaRPr lang="en-US" sz="60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1699" t="-2743" r="-7230" b="-9646"/>
          <a:stretch/>
        </p:blipFill>
        <p:spPr>
          <a:xfrm>
            <a:off x="482600" y="1981199"/>
            <a:ext cx="5867400" cy="551589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800" y="4495800"/>
            <a:ext cx="5359400" cy="45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458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43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b="1" dirty="0" smtClean="0"/>
              <a:t>Scatterplot</a:t>
            </a:r>
            <a:endParaRPr lang="en-US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01800" y="1828800"/>
            <a:ext cx="9448800" cy="590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/>
              <a:buChar char="•"/>
            </a:pPr>
            <a:r>
              <a:rPr lang="en-US" sz="5400" dirty="0" smtClean="0"/>
              <a:t>Plotting a Q-R vs. </a:t>
            </a:r>
            <a:r>
              <a:rPr lang="en-US" sz="5400" dirty="0"/>
              <a:t> </a:t>
            </a:r>
            <a:r>
              <a:rPr lang="en-US" sz="5400" dirty="0" smtClean="0"/>
              <a:t>a Q-R </a:t>
            </a:r>
          </a:p>
          <a:p>
            <a:pPr algn="l"/>
            <a:endParaRPr lang="en-US" sz="5400" dirty="0"/>
          </a:p>
          <a:p>
            <a:pPr marL="571500" indent="-571500" algn="l">
              <a:buFont typeface="Arial"/>
              <a:buChar char="•"/>
            </a:pPr>
            <a:r>
              <a:rPr lang="en-US" sz="5400" dirty="0" smtClean="0"/>
              <a:t>Unlike line graphs, no assumption of interpolation</a:t>
            </a:r>
          </a:p>
          <a:p>
            <a:pPr marL="571500" indent="-571500" algn="l">
              <a:buFont typeface="Arial"/>
              <a:buChar char="•"/>
            </a:pPr>
            <a:endParaRPr lang="en-US" sz="5400" dirty="0"/>
          </a:p>
          <a:p>
            <a:pPr marL="571500" indent="-571500" algn="l">
              <a:buFont typeface="Arial"/>
              <a:buChar char="•"/>
            </a:pPr>
            <a:r>
              <a:rPr lang="en-US" sz="5400" dirty="0" smtClean="0"/>
              <a:t>Care more about “density”, understanding of “correlation”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39382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44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b="1" dirty="0" err="1" smtClean="0"/>
              <a:t>Choropleths</a:t>
            </a:r>
            <a:endParaRPr lang="en-US" sz="60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8121" t="-5135" r="-2717"/>
          <a:stretch/>
        </p:blipFill>
        <p:spPr>
          <a:xfrm>
            <a:off x="3378200" y="2362200"/>
            <a:ext cx="5867400" cy="4372804"/>
          </a:xfrm>
        </p:spPr>
      </p:pic>
    </p:spTree>
    <p:extLst>
      <p:ext uri="{BB962C8B-B14F-4D97-AF65-F5344CB8AC3E}">
        <p14:creationId xmlns:p14="http://schemas.microsoft.com/office/powerpoint/2010/main" val="25258458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45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b="1" dirty="0" err="1" smtClean="0"/>
              <a:t>Choropleth</a:t>
            </a:r>
            <a:endParaRPr lang="en-US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01800" y="1828800"/>
            <a:ext cx="9448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/>
              <a:buChar char="•"/>
            </a:pPr>
            <a:r>
              <a:rPr lang="en-US" sz="5400" dirty="0" smtClean="0"/>
              <a:t>Overlaid on a map</a:t>
            </a:r>
          </a:p>
          <a:p>
            <a:pPr algn="l"/>
            <a:endParaRPr lang="en-US" sz="5400" dirty="0"/>
          </a:p>
          <a:p>
            <a:pPr marL="571500" indent="-571500" algn="l">
              <a:buFont typeface="Arial"/>
              <a:buChar char="•"/>
            </a:pPr>
            <a:r>
              <a:rPr lang="en-US" sz="5400" dirty="0" smtClean="0"/>
              <a:t>Q-R vs. Two-dimensional Q-I variable</a:t>
            </a:r>
          </a:p>
          <a:p>
            <a:pPr marL="571500" indent="-571500" algn="l">
              <a:buFont typeface="Arial"/>
              <a:buChar char="•"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295646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46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dirty="0" smtClean="0"/>
              <a:t>Data Visualization Software</a:t>
            </a:r>
            <a:endParaRPr lang="en-US" sz="6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1200" y="1752600"/>
            <a:ext cx="11125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 smtClean="0"/>
          </a:p>
          <a:p>
            <a:pPr marL="571500" indent="-571500" algn="l">
              <a:buFont typeface="Arial"/>
              <a:buChar char="•"/>
            </a:pPr>
            <a:r>
              <a:rPr lang="en-US" sz="5400" dirty="0" smtClean="0"/>
              <a:t>d3</a:t>
            </a:r>
          </a:p>
          <a:p>
            <a:pPr marL="571500" indent="-571500" algn="l">
              <a:buFont typeface="Arial"/>
              <a:buChar char="•"/>
            </a:pPr>
            <a:r>
              <a:rPr lang="en-US" sz="5400" dirty="0" smtClean="0"/>
              <a:t>ggplot2</a:t>
            </a:r>
          </a:p>
          <a:p>
            <a:pPr marL="571500" indent="-571500" algn="l">
              <a:buFont typeface="Arial"/>
              <a:buChar char="•"/>
            </a:pPr>
            <a:r>
              <a:rPr lang="en-US" sz="5400" dirty="0" smtClean="0"/>
              <a:t>Google Charts</a:t>
            </a:r>
          </a:p>
          <a:p>
            <a:pPr marL="571500" indent="-571500" algn="l">
              <a:buFont typeface="Arial"/>
              <a:buChar char="•"/>
            </a:pPr>
            <a:r>
              <a:rPr lang="en-US" sz="5400" dirty="0" err="1" smtClean="0"/>
              <a:t>Gnuplot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 bwMode="auto">
          <a:xfrm>
            <a:off x="7569200" y="2286000"/>
            <a:ext cx="1066800" cy="3733800"/>
          </a:xfrm>
          <a:prstGeom prst="downArrow">
            <a:avLst/>
          </a:prstGeom>
          <a:solidFill>
            <a:srgbClr val="6C747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6" name="Up Arrow 5"/>
          <p:cNvSpPr/>
          <p:nvPr/>
        </p:nvSpPr>
        <p:spPr bwMode="auto">
          <a:xfrm>
            <a:off x="10541000" y="2286000"/>
            <a:ext cx="1219200" cy="3657600"/>
          </a:xfrm>
          <a:prstGeom prst="upArrow">
            <a:avLst/>
          </a:prstGeom>
          <a:solidFill>
            <a:srgbClr val="6C747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414141"/>
              </a:solidFill>
              <a:effectLst/>
              <a:latin typeface="Gill Sans Light" charset="0"/>
              <a:ea typeface="ヒラギノ角ゴ ProN W3" charset="0"/>
              <a:cs typeface="ヒラギノ角ゴ ProN W3" charset="0"/>
              <a:sym typeface="Gill Sans L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1000" y="6096000"/>
            <a:ext cx="266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Easier to use &amp; learn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9626600" y="6248400"/>
            <a:ext cx="337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Customizable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1011168" y="8077200"/>
            <a:ext cx="11014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Also, analytics software: Tableau, </a:t>
            </a:r>
            <a:r>
              <a:rPr lang="en-US" sz="5400" dirty="0" err="1" smtClean="0"/>
              <a:t>Spotfire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101976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00" y="3427808"/>
            <a:ext cx="8991600" cy="629412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-26518" y="304800"/>
            <a:ext cx="13207999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 Light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r>
              <a:rPr lang="en-US" sz="6000" dirty="0" smtClean="0"/>
              <a:t>Data Visualization Software</a:t>
            </a:r>
            <a:endParaRPr lang="en-US" sz="6000" dirty="0"/>
          </a:p>
        </p:txBody>
      </p:sp>
      <p:sp>
        <p:nvSpPr>
          <p:cNvPr id="7" name="TextBox 6"/>
          <p:cNvSpPr txBox="1"/>
          <p:nvPr/>
        </p:nvSpPr>
        <p:spPr>
          <a:xfrm>
            <a:off x="2997200" y="1676400"/>
            <a:ext cx="739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Almost all the tools described will be able to plot something like this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955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09" r="-909"/>
          <a:stretch/>
        </p:blipFill>
        <p:spPr>
          <a:xfrm>
            <a:off x="884750" y="1981200"/>
            <a:ext cx="10951650" cy="672965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48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26518" y="304800"/>
            <a:ext cx="13207999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 Light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r>
              <a:rPr lang="en-US" sz="6000" dirty="0" smtClean="0"/>
              <a:t>Data Visualization Software: d3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174601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2057400"/>
            <a:ext cx="9779000" cy="722722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26518" y="304800"/>
            <a:ext cx="13207999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 Light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r>
              <a:rPr lang="en-US" sz="6000" dirty="0" smtClean="0"/>
              <a:t>Data Analytics Tools: Tableau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975250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52" t="-545" r="-2893" b="-7070"/>
          <a:stretch/>
        </p:blipFill>
        <p:spPr>
          <a:xfrm>
            <a:off x="324627" y="533400"/>
            <a:ext cx="12680173" cy="869972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92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/>
          <a:lstStyle/>
          <a:p>
            <a:fld id="{6B1F6F20-19B8-4A43-8274-F336C341ED8D}" type="slidenum">
              <a:rPr lang="en-US" smtClean="0"/>
              <a:t>50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dirty="0" smtClean="0"/>
              <a:t>What could the paper have improved?</a:t>
            </a:r>
            <a:endParaRPr lang="en-US" sz="6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0200" y="1066800"/>
            <a:ext cx="1234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47084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/>
          <a:lstStyle/>
          <a:p>
            <a:fld id="{6B1F6F20-19B8-4A43-8274-F336C341ED8D}" type="slidenum">
              <a:rPr lang="en-US" smtClean="0"/>
              <a:t>51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dirty="0" smtClean="0"/>
              <a:t>What could the paper have improved?</a:t>
            </a:r>
            <a:endParaRPr lang="en-US" sz="6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2600" y="1981200"/>
            <a:ext cx="12192000" cy="1295400"/>
          </a:xfrm>
        </p:spPr>
        <p:txBody>
          <a:bodyPr/>
          <a:lstStyle/>
          <a:p>
            <a:pPr marL="571500" indent="-571500" algn="l">
              <a:buFont typeface="Arial"/>
              <a:buChar char="•"/>
            </a:pPr>
            <a:r>
              <a:rPr lang="en-US" sz="4800" dirty="0" smtClean="0"/>
              <a:t>Some experiments or evaluation of approach</a:t>
            </a:r>
          </a:p>
          <a:p>
            <a:pPr marL="571500" indent="-571500" algn="l">
              <a:buFont typeface="Arial"/>
              <a:buChar char="•"/>
            </a:pPr>
            <a:r>
              <a:rPr lang="en-US" sz="4800" dirty="0" smtClean="0"/>
              <a:t>Some notion of completeness or coverage</a:t>
            </a:r>
          </a:p>
          <a:p>
            <a:pPr marL="571500" indent="-571500" algn="l">
              <a:buFont typeface="Arial"/>
              <a:buChar char="•"/>
            </a:pPr>
            <a:endParaRPr lang="en-US" sz="4800" dirty="0"/>
          </a:p>
          <a:p>
            <a:pPr marL="571500" indent="-571500" algn="l">
              <a:buFont typeface="Arial"/>
              <a:buChar char="•"/>
            </a:pPr>
            <a:r>
              <a:rPr lang="en-US" sz="4800" dirty="0" smtClean="0"/>
              <a:t>Still – none of that stopped them from publishing or even better, starting a publicly traded company!</a:t>
            </a:r>
          </a:p>
          <a:p>
            <a:pPr marL="571500" indent="-571500" algn="l">
              <a:buFont typeface="Arial"/>
              <a:buChar char="•"/>
            </a:pPr>
            <a:endParaRPr lang="en-US" sz="4800" dirty="0"/>
          </a:p>
          <a:p>
            <a:pPr marL="571500" indent="-571500" algn="l">
              <a:buFont typeface="Arial"/>
              <a:buChar char="•"/>
            </a:pPr>
            <a:r>
              <a:rPr lang="en-US" sz="4800" dirty="0">
                <a:solidFill>
                  <a:srgbClr val="0000FF"/>
                </a:solidFill>
              </a:rPr>
              <a:t>https://</a:t>
            </a:r>
            <a:r>
              <a:rPr lang="en-US" sz="4800" dirty="0" err="1">
                <a:solidFill>
                  <a:srgbClr val="0000FF"/>
                </a:solidFill>
              </a:rPr>
              <a:t>www.youtube.com</a:t>
            </a:r>
            <a:r>
              <a:rPr lang="en-US" sz="4800" dirty="0">
                <a:solidFill>
                  <a:srgbClr val="0000FF"/>
                </a:solidFill>
              </a:rPr>
              <a:t>/</a:t>
            </a:r>
            <a:r>
              <a:rPr lang="en-US" sz="4800" dirty="0" err="1">
                <a:solidFill>
                  <a:srgbClr val="0000FF"/>
                </a:solidFill>
              </a:rPr>
              <a:t>watch?v</a:t>
            </a:r>
            <a:r>
              <a:rPr lang="en-US" sz="4800" dirty="0">
                <a:solidFill>
                  <a:srgbClr val="0000FF"/>
                </a:solidFill>
              </a:rPr>
              <a:t>=Z5kQR71yJpE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9319" y="2895600"/>
            <a:ext cx="1234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261837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/>
          <a:lstStyle/>
          <a:p>
            <a:fld id="{6B1F6F20-19B8-4A43-8274-F336C341ED8D}" type="slidenum">
              <a:rPr lang="en-US" smtClean="0"/>
              <a:t>52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dirty="0" smtClean="0"/>
              <a:t>Future Work</a:t>
            </a:r>
            <a:endParaRPr lang="en-US" sz="6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2600" y="1981200"/>
            <a:ext cx="12192000" cy="1295400"/>
          </a:xfrm>
        </p:spPr>
        <p:txBody>
          <a:bodyPr/>
          <a:lstStyle/>
          <a:p>
            <a:pPr marL="571500" indent="-571500" algn="l">
              <a:buFont typeface="Arial"/>
              <a:buChar char="•"/>
            </a:pPr>
            <a:r>
              <a:rPr lang="en-US" sz="4800" dirty="0" smtClean="0">
                <a:solidFill>
                  <a:srgbClr val="0000FF"/>
                </a:solidFill>
              </a:rPr>
              <a:t>What ways can we improve the system from a data processing standpoint?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9319" y="2895600"/>
            <a:ext cx="1234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856876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/>
          <a:lstStyle/>
          <a:p>
            <a:fld id="{6B1F6F20-19B8-4A43-8274-F336C341ED8D}" type="slidenum">
              <a:rPr lang="en-US" smtClean="0"/>
              <a:t>53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000" dirty="0" smtClean="0"/>
              <a:t>Future Work</a:t>
            </a:r>
            <a:endParaRPr lang="en-US" sz="6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2600" y="1981200"/>
            <a:ext cx="12192000" cy="1295400"/>
          </a:xfrm>
        </p:spPr>
        <p:txBody>
          <a:bodyPr/>
          <a:lstStyle/>
          <a:p>
            <a:pPr algn="l"/>
            <a:r>
              <a:rPr lang="en-US" sz="4800" dirty="0" smtClean="0">
                <a:solidFill>
                  <a:srgbClr val="0000FF"/>
                </a:solidFill>
              </a:rPr>
              <a:t>What ways can we improve the system from a data processing standpoint?</a:t>
            </a:r>
          </a:p>
          <a:p>
            <a:pPr marL="571500" indent="-571500" algn="l">
              <a:buFont typeface="Arial"/>
              <a:buChar char="•"/>
            </a:pPr>
            <a:endParaRPr lang="en-US" sz="4800" dirty="0">
              <a:solidFill>
                <a:srgbClr val="0000FF"/>
              </a:solidFill>
            </a:endParaRPr>
          </a:p>
          <a:p>
            <a:pPr marL="685800" lvl="1" indent="-685800" algn="l">
              <a:buFont typeface="Arial"/>
              <a:buChar char="•"/>
            </a:pPr>
            <a:r>
              <a:rPr lang="en-US" sz="4800" dirty="0" smtClean="0">
                <a:solidFill>
                  <a:srgbClr val="0000FF"/>
                </a:solidFill>
              </a:rPr>
              <a:t>Redesign the backend database to optimize for queries of the form described</a:t>
            </a:r>
          </a:p>
          <a:p>
            <a:pPr marL="685800" lvl="1" indent="-685800" algn="l">
              <a:buFont typeface="Arial"/>
              <a:buChar char="•"/>
            </a:pPr>
            <a:r>
              <a:rPr lang="en-US" sz="4800" dirty="0" smtClean="0">
                <a:solidFill>
                  <a:srgbClr val="0000FF"/>
                </a:solidFill>
              </a:rPr>
              <a:t>Use user traces to speculate, optimize, </a:t>
            </a:r>
            <a:r>
              <a:rPr lang="en-US" sz="4800" dirty="0" err="1" smtClean="0">
                <a:solidFill>
                  <a:srgbClr val="0000FF"/>
                </a:solidFill>
              </a:rPr>
              <a:t>prefetch</a:t>
            </a:r>
            <a:endParaRPr lang="en-US" sz="4800" dirty="0" smtClean="0">
              <a:solidFill>
                <a:srgbClr val="0000FF"/>
              </a:solidFill>
            </a:endParaRPr>
          </a:p>
          <a:p>
            <a:pPr lvl="1" algn="l"/>
            <a:endParaRPr lang="en-US" sz="4800" dirty="0" smtClean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9319" y="2895600"/>
            <a:ext cx="1234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43054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2209800"/>
          </a:xfrm>
        </p:spPr>
        <p:txBody>
          <a:bodyPr/>
          <a:lstStyle/>
          <a:p>
            <a:r>
              <a:rPr lang="en-US" sz="6600" b="1" dirty="0" smtClean="0"/>
              <a:t>How do we get to Table-based displays?</a:t>
            </a:r>
            <a:endParaRPr lang="en-US" sz="6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30200" y="2971800"/>
            <a:ext cx="10591800" cy="618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smtClean="0">
                <a:solidFill>
                  <a:schemeClr val="tx1"/>
                </a:solidFill>
              </a:rPr>
              <a:t>Via a </a:t>
            </a:r>
            <a:r>
              <a:rPr lang="en-US" sz="4400" b="1" dirty="0" smtClean="0">
                <a:solidFill>
                  <a:schemeClr val="tx1"/>
                </a:solidFill>
              </a:rPr>
              <a:t>visual specification</a:t>
            </a:r>
            <a:endParaRPr lang="en-US" sz="4400" dirty="0" smtClean="0">
              <a:solidFill>
                <a:schemeClr val="tx1"/>
              </a:solidFill>
            </a:endParaRPr>
          </a:p>
          <a:p>
            <a:pPr algn="l"/>
            <a:endParaRPr lang="en-US" sz="4400" dirty="0" smtClean="0">
              <a:solidFill>
                <a:schemeClr val="tx1"/>
              </a:solidFill>
            </a:endParaRPr>
          </a:p>
          <a:p>
            <a:pPr algn="l"/>
            <a:r>
              <a:rPr lang="en-US" sz="4400" dirty="0" smtClean="0">
                <a:solidFill>
                  <a:schemeClr val="tx1"/>
                </a:solidFill>
              </a:rPr>
              <a:t>Arrange attributes </a:t>
            </a:r>
          </a:p>
          <a:p>
            <a:pPr algn="l"/>
            <a:r>
              <a:rPr lang="en-US" sz="4400" dirty="0" smtClean="0">
                <a:solidFill>
                  <a:schemeClr val="tx1"/>
                </a:solidFill>
              </a:rPr>
              <a:t>on shelves</a:t>
            </a:r>
          </a:p>
          <a:p>
            <a:pPr marL="571500" indent="-571500" algn="l">
              <a:buFont typeface="Arial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X shelf</a:t>
            </a:r>
          </a:p>
          <a:p>
            <a:pPr marL="571500" indent="-571500" algn="l">
              <a:buFont typeface="Arial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Y shelf</a:t>
            </a:r>
          </a:p>
          <a:p>
            <a:pPr marL="571500" indent="-571500" algn="l">
              <a:buFont typeface="Arial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Layer (Z) shelf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Different datasets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Different attributes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200" y="3352800"/>
            <a:ext cx="6651892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779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600" b="1" dirty="0" smtClean="0"/>
              <a:t>The result of a visual specification</a:t>
            </a:r>
            <a:endParaRPr lang="en-US" sz="6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514600"/>
            <a:ext cx="5791200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/>
              <a:buChar char="•"/>
            </a:pPr>
            <a:r>
              <a:rPr lang="en-US" sz="3600" b="1" dirty="0" smtClean="0">
                <a:solidFill>
                  <a:schemeClr val="tx1"/>
                </a:solidFill>
              </a:rPr>
              <a:t>Selection of dataset sources </a:t>
            </a:r>
            <a:r>
              <a:rPr lang="en-US" sz="3600" b="1" dirty="0" smtClean="0">
                <a:solidFill>
                  <a:schemeClr val="tx1"/>
                </a:solidFill>
                <a:sym typeface="Wingdings"/>
              </a:rPr>
              <a:t> layers</a:t>
            </a:r>
          </a:p>
          <a:p>
            <a:pPr marL="571500" indent="-571500" algn="l">
              <a:buFont typeface="Arial"/>
              <a:buChar char="•"/>
            </a:pPr>
            <a:r>
              <a:rPr lang="en-US" sz="3600" b="1" dirty="0" smtClean="0">
                <a:solidFill>
                  <a:schemeClr val="tx1"/>
                </a:solidFill>
                <a:sym typeface="Wingdings"/>
              </a:rPr>
              <a:t>Selection of attributes  shelves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3600" b="1" dirty="0" smtClean="0">
                <a:solidFill>
                  <a:schemeClr val="tx1"/>
                </a:solidFill>
                <a:sym typeface="Wingdings"/>
              </a:rPr>
              <a:t>Plus relative order, number </a:t>
            </a:r>
          </a:p>
          <a:p>
            <a:pPr marL="571500" indent="-571500" algn="l">
              <a:buFont typeface="Arial"/>
              <a:buChar char="•"/>
            </a:pPr>
            <a:r>
              <a:rPr lang="en-US" sz="3600" b="1" dirty="0" smtClean="0">
                <a:solidFill>
                  <a:schemeClr val="tx1"/>
                </a:solidFill>
                <a:sym typeface="Wingdings"/>
              </a:rPr>
              <a:t>Grouping and aggregation, sorting</a:t>
            </a:r>
          </a:p>
          <a:p>
            <a:pPr marL="571500" indent="-571500" algn="l">
              <a:buFont typeface="Arial"/>
              <a:buChar char="•"/>
            </a:pPr>
            <a:r>
              <a:rPr lang="en-US" sz="3600" b="1" dirty="0" smtClean="0">
                <a:solidFill>
                  <a:schemeClr val="tx1"/>
                </a:solidFill>
                <a:sym typeface="Wingdings"/>
              </a:rPr>
              <a:t>Type of graphic shown on each pane</a:t>
            </a:r>
          </a:p>
          <a:p>
            <a:pPr marL="571500" indent="-571500" algn="l">
              <a:buFont typeface="Arial"/>
              <a:buChar char="•"/>
            </a:pPr>
            <a:r>
              <a:rPr lang="en-US" sz="3600" b="1" dirty="0" smtClean="0">
                <a:solidFill>
                  <a:schemeClr val="tx1"/>
                </a:solidFill>
                <a:sym typeface="Wingdings"/>
              </a:rPr>
              <a:t>Mapping of data to marks in the graphic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600" y="2971800"/>
            <a:ext cx="6781800" cy="525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779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600" b="1" dirty="0" smtClean="0"/>
              <a:t>Visual Specification: High Level</a:t>
            </a:r>
            <a:endParaRPr lang="en-US" sz="6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4000" y="1752600"/>
            <a:ext cx="10591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smtClean="0">
                <a:solidFill>
                  <a:schemeClr val="tx1"/>
                </a:solidFill>
              </a:rPr>
              <a:t>Three components</a:t>
            </a:r>
          </a:p>
          <a:p>
            <a:pPr marL="571500" indent="-571500" algn="l">
              <a:buFont typeface="Arial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Table configuration specification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Via a “table algebra”</a:t>
            </a:r>
          </a:p>
          <a:p>
            <a:pPr marL="571500" indent="-571500" algn="l">
              <a:buFont typeface="Arial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Type of graphic</a:t>
            </a:r>
          </a:p>
          <a:p>
            <a:pPr marL="571500" indent="-571500" algn="l">
              <a:buFont typeface="Arial"/>
              <a:buChar char="•"/>
            </a:pPr>
            <a:r>
              <a:rPr lang="en-US" sz="4400" dirty="0" smtClean="0">
                <a:solidFill>
                  <a:schemeClr val="tx1"/>
                </a:solidFill>
              </a:rPr>
              <a:t>Visual encodings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532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F6F20-19B8-4A43-8274-F336C341ED8D}" type="slidenum">
              <a:rPr lang="en-US" smtClean="0"/>
              <a:t>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26518" y="304800"/>
            <a:ext cx="13207999" cy="1025525"/>
          </a:xfrm>
        </p:spPr>
        <p:txBody>
          <a:bodyPr/>
          <a:lstStyle/>
          <a:p>
            <a:r>
              <a:rPr lang="en-US" sz="6600" b="1" dirty="0" smtClean="0"/>
              <a:t>Types of Data</a:t>
            </a:r>
            <a:endParaRPr lang="en-US" sz="66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/>
          </a:p>
        </p:txBody>
      </p:sp>
      <p:sp>
        <p:nvSpPr>
          <p:cNvPr id="3" name="TextBox 2"/>
          <p:cNvSpPr txBox="1"/>
          <p:nvPr/>
        </p:nvSpPr>
        <p:spPr>
          <a:xfrm>
            <a:off x="711200" y="1752600"/>
            <a:ext cx="99822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4400" dirty="0" smtClean="0"/>
          </a:p>
          <a:p>
            <a:pPr marL="571500" indent="-571500" algn="l">
              <a:buFont typeface="Arial"/>
              <a:buChar char="•"/>
            </a:pPr>
            <a:r>
              <a:rPr lang="en-US" sz="4400" dirty="0" smtClean="0">
                <a:solidFill>
                  <a:srgbClr val="0000FF"/>
                </a:solidFill>
              </a:rPr>
              <a:t>Nominal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4400" dirty="0" smtClean="0"/>
              <a:t>=, </a:t>
            </a:r>
            <a:r>
              <a:rPr lang="en-US" sz="4400" dirty="0" smtClean="0">
                <a:latin typeface="ＭＳ ゴシック"/>
                <a:ea typeface="ＭＳ ゴシック"/>
                <a:cs typeface="ＭＳ ゴシック"/>
              </a:rPr>
              <a:t>≠</a:t>
            </a:r>
            <a:r>
              <a:rPr lang="en-US" sz="4400" dirty="0" smtClean="0"/>
              <a:t> </a:t>
            </a:r>
            <a:endParaRPr lang="en-US" sz="4400" dirty="0"/>
          </a:p>
          <a:p>
            <a:pPr marL="571500" indent="-571500" algn="l">
              <a:buFont typeface="Arial"/>
              <a:buChar char="•"/>
            </a:pPr>
            <a:r>
              <a:rPr lang="en-US" sz="4400" dirty="0" smtClean="0">
                <a:solidFill>
                  <a:srgbClr val="0000FF"/>
                </a:solidFill>
              </a:rPr>
              <a:t>Ordinal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4400" dirty="0"/>
              <a:t>=, </a:t>
            </a:r>
            <a:r>
              <a:rPr lang="en-US" sz="4400" dirty="0" smtClean="0">
                <a:latin typeface="ＭＳ ゴシック"/>
                <a:ea typeface="ＭＳ ゴシック"/>
                <a:cs typeface="ＭＳ ゴシック"/>
              </a:rPr>
              <a:t>≠</a:t>
            </a:r>
            <a:r>
              <a:rPr lang="en-US" sz="4400" dirty="0" smtClean="0"/>
              <a:t>, &lt;, &gt;</a:t>
            </a:r>
            <a:endParaRPr lang="en-US" sz="4400" dirty="0"/>
          </a:p>
          <a:p>
            <a:pPr marL="571500" indent="-571500" algn="l">
              <a:buFont typeface="Arial"/>
              <a:buChar char="•"/>
            </a:pPr>
            <a:r>
              <a:rPr lang="en-US" sz="4400" dirty="0" smtClean="0">
                <a:solidFill>
                  <a:srgbClr val="0000FF"/>
                </a:solidFill>
              </a:rPr>
              <a:t>Quantitative Interval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4400" dirty="0"/>
              <a:t>=, </a:t>
            </a:r>
            <a:r>
              <a:rPr lang="en-US" sz="4400" dirty="0">
                <a:latin typeface="ＭＳ ゴシック"/>
                <a:ea typeface="ＭＳ ゴシック"/>
                <a:cs typeface="ＭＳ ゴシック"/>
              </a:rPr>
              <a:t>≠</a:t>
            </a:r>
            <a:r>
              <a:rPr lang="en-US" sz="4400" dirty="0"/>
              <a:t>, &lt;, </a:t>
            </a:r>
            <a:r>
              <a:rPr lang="en-US" sz="4400" dirty="0" smtClean="0"/>
              <a:t>&gt;, – 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4400" dirty="0" smtClean="0"/>
              <a:t>Arbitrary zero</a:t>
            </a:r>
            <a:endParaRPr lang="en-US" sz="4400" dirty="0"/>
          </a:p>
          <a:p>
            <a:pPr marL="571500" indent="-571500" algn="l">
              <a:buFont typeface="Arial"/>
              <a:buChar char="•"/>
            </a:pPr>
            <a:r>
              <a:rPr lang="en-US" sz="4400" dirty="0" smtClean="0">
                <a:solidFill>
                  <a:srgbClr val="0000FF"/>
                </a:solidFill>
              </a:rPr>
              <a:t>Quantitative Ratio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4400" dirty="0"/>
              <a:t>=, </a:t>
            </a:r>
            <a:r>
              <a:rPr lang="en-US" sz="4400" dirty="0">
                <a:latin typeface="ＭＳ ゴシック"/>
                <a:ea typeface="ＭＳ ゴシック"/>
                <a:cs typeface="ＭＳ ゴシック"/>
              </a:rPr>
              <a:t>≠</a:t>
            </a:r>
            <a:r>
              <a:rPr lang="en-US" sz="4400" dirty="0"/>
              <a:t>, &lt;, &gt;, </a:t>
            </a:r>
            <a:r>
              <a:rPr lang="en-US" sz="4400" dirty="0" smtClean="0"/>
              <a:t>–, % </a:t>
            </a:r>
          </a:p>
          <a:p>
            <a:pPr marL="1028700" lvl="1" indent="-571500" algn="l">
              <a:buFont typeface="Arial"/>
              <a:buChar char="•"/>
            </a:pPr>
            <a:r>
              <a:rPr lang="en-US" sz="4400" dirty="0" smtClean="0"/>
              <a:t>Physical quantities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8788400" y="2133600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Airlines, Genre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8712200" y="3733800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MPAA Rating,</a:t>
            </a:r>
          </a:p>
          <a:p>
            <a:r>
              <a:rPr lang="en-US" sz="4400" dirty="0" smtClean="0"/>
              <a:t>Batteries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88400" y="5257800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Year, Location</a:t>
            </a:r>
            <a:endParaRPr lang="en-US" sz="4400" dirty="0"/>
          </a:p>
          <a:p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8788400" y="7315200"/>
            <a:ext cx="327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Sales, Profit</a:t>
            </a:r>
          </a:p>
          <a:p>
            <a:r>
              <a:rPr lang="en-US" sz="4400" dirty="0" smtClean="0"/>
              <a:t>Temperature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843167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Subtitle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2 Column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, Bullets &amp; Photo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Blan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Blank - Dar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- Dar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Blank -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 - Top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itle - Top - Dar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 - Dar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- Top -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hoto - Vertical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Vertical - Dar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- Dar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Photo - Vertical -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- Center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- Dar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- Dar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Photo - Horizontal -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&amp; Subtitle - Photo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- Photo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Subtitle -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Subtitle - Photo - Dar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- Photo - Dar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Subtitle - Photo -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Right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C747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414141"/>
            </a:solidFill>
            <a:effectLst/>
            <a:latin typeface="Gill Sans Light" charset="0"/>
            <a:ea typeface="ヒラギノ角ゴ ProN W3" charset="0"/>
            <a:cs typeface="ヒラギノ角ゴ ProN W3" charset="0"/>
            <a:sym typeface="Gill Sans Light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119240</TotalTime>
  <Pages>0</Pages>
  <Words>2690</Words>
  <Characters>0</Characters>
  <Application>Microsoft Macintosh PowerPoint</Application>
  <PresentationFormat>Custom</PresentationFormat>
  <Lines>0</Lines>
  <Paragraphs>522</Paragraphs>
  <Slides>53</Slides>
  <Notes>36</Notes>
  <HiddenSlides>4</HiddenSlides>
  <MMClips>0</MMClips>
  <ScaleCrop>false</ScaleCrop>
  <HeadingPairs>
    <vt:vector size="6" baseType="variant"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1" baseType="lpstr">
      <vt:lpstr>Title &amp; Subtitle</vt:lpstr>
      <vt:lpstr>Photo - Vertical</vt:lpstr>
      <vt:lpstr>Photo - Vertical - Dark</vt:lpstr>
      <vt:lpstr>Title - Center</vt:lpstr>
      <vt:lpstr>Photo - Horizontal</vt:lpstr>
      <vt:lpstr>Photo - Horizontal - Dark</vt:lpstr>
      <vt:lpstr>Title &amp; Subtitle - Photo</vt:lpstr>
      <vt:lpstr>Title &amp; Subtitle - Photo - Dark</vt:lpstr>
      <vt:lpstr>Title &amp; Bullets - Right</vt:lpstr>
      <vt:lpstr>Title &amp; Bullets - 2 Column</vt:lpstr>
      <vt:lpstr>Title &amp; Bullets - Left</vt:lpstr>
      <vt:lpstr>Title, Bullets &amp; Photo</vt:lpstr>
      <vt:lpstr>Title &amp; Bullets</vt:lpstr>
      <vt:lpstr>Blank</vt:lpstr>
      <vt:lpstr>Blank - Dark</vt:lpstr>
      <vt:lpstr>Title - Top</vt:lpstr>
      <vt:lpstr>Title - Top - Dark</vt:lpstr>
      <vt:lpstr>Image</vt:lpstr>
      <vt:lpstr>Polaris</vt:lpstr>
      <vt:lpstr>Key ideas</vt:lpstr>
      <vt:lpstr>Data Visualizations: Why?</vt:lpstr>
      <vt:lpstr>At a high level</vt:lpstr>
      <vt:lpstr>PowerPoint Presentation</vt:lpstr>
      <vt:lpstr>How do we get to Table-based displays?</vt:lpstr>
      <vt:lpstr>The result of a visual specification</vt:lpstr>
      <vt:lpstr>Visual Specification: High Level</vt:lpstr>
      <vt:lpstr>Types of Data</vt:lpstr>
      <vt:lpstr>Conversion of Data Types</vt:lpstr>
      <vt:lpstr>Conversion of Data Types</vt:lpstr>
      <vt:lpstr>Table Algebra: Basic Operands</vt:lpstr>
      <vt:lpstr>Concatenation (+) operator</vt:lpstr>
      <vt:lpstr>Cross (x) operator</vt:lpstr>
      <vt:lpstr>Nest (/) operator</vt:lpstr>
      <vt:lpstr>Type of Graphic</vt:lpstr>
      <vt:lpstr>Ordinal-Ordinal Graphics</vt:lpstr>
      <vt:lpstr>Ordinal-Quantitative Graphics</vt:lpstr>
      <vt:lpstr>Ordinal-Quantitative Graphics</vt:lpstr>
      <vt:lpstr>PowerPoint Presentation</vt:lpstr>
      <vt:lpstr>PowerPoint Presentation</vt:lpstr>
      <vt:lpstr>Recap</vt:lpstr>
      <vt:lpstr>Data Transformations</vt:lpstr>
      <vt:lpstr>Data Transformations</vt:lpstr>
      <vt:lpstr>Data Transformations: Aggregation</vt:lpstr>
      <vt:lpstr>Data Transformation: Subselection, Ordering</vt:lpstr>
      <vt:lpstr>Data Flow</vt:lpstr>
      <vt:lpstr>Data Flow</vt:lpstr>
      <vt:lpstr>Data Flow</vt:lpstr>
      <vt:lpstr>Data Flow</vt:lpstr>
      <vt:lpstr>Data Flow</vt:lpstr>
      <vt:lpstr>Data Flow</vt:lpstr>
      <vt:lpstr>OLAP Terminology</vt:lpstr>
      <vt:lpstr>Aggregation Operators</vt:lpstr>
      <vt:lpstr>Canonical OLAP Query </vt:lpstr>
      <vt:lpstr>OLAP = Data Cubes</vt:lpstr>
      <vt:lpstr>Types of Charts</vt:lpstr>
      <vt:lpstr>Bar Charts</vt:lpstr>
      <vt:lpstr>Bar Charts</vt:lpstr>
      <vt:lpstr>PowerPoint Presentation</vt:lpstr>
      <vt:lpstr>Line Charts</vt:lpstr>
      <vt:lpstr>Scatter Plot</vt:lpstr>
      <vt:lpstr>Scatterplot</vt:lpstr>
      <vt:lpstr>Choropleths</vt:lpstr>
      <vt:lpstr>Choropleth</vt:lpstr>
      <vt:lpstr>Data Visualization Software</vt:lpstr>
      <vt:lpstr>PowerPoint Presentation</vt:lpstr>
      <vt:lpstr>PowerPoint Presentation</vt:lpstr>
      <vt:lpstr>PowerPoint Presentation</vt:lpstr>
      <vt:lpstr>What could the paper have improved?</vt:lpstr>
      <vt:lpstr>What could the paper have improved?</vt:lpstr>
      <vt:lpstr>Future Work</vt:lpstr>
      <vt:lpstr>Future 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Human-powered  DATA Management</dc:title>
  <dc:subject/>
  <dc:creator/>
  <cp:keywords/>
  <dc:description/>
  <cp:lastModifiedBy>Aditya Parameswaran</cp:lastModifiedBy>
  <cp:revision>4330</cp:revision>
  <cp:lastPrinted>2013-02-08T22:52:26Z</cp:lastPrinted>
  <dcterms:modified xsi:type="dcterms:W3CDTF">2015-10-28T15:15:48Z</dcterms:modified>
</cp:coreProperties>
</file>