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5" r:id="rId17"/>
    <p:sldId id="273" r:id="rId18"/>
    <p:sldId id="274" r:id="rId19"/>
    <p:sldId id="276" r:id="rId20"/>
    <p:sldId id="271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Gestural Query Specification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91400" cy="1752600"/>
          </a:xfrm>
        </p:spPr>
        <p:txBody>
          <a:bodyPr/>
          <a:lstStyle/>
          <a:p>
            <a:r>
              <a:rPr lang="en-US" dirty="0" err="1" smtClean="0"/>
              <a:t>Arnab</a:t>
            </a:r>
            <a:r>
              <a:rPr lang="en-US" dirty="0" smtClean="0"/>
              <a:t> Nandi, </a:t>
            </a:r>
            <a:r>
              <a:rPr lang="en-US" dirty="0" err="1" smtClean="0"/>
              <a:t>Lilong</a:t>
            </a:r>
            <a:r>
              <a:rPr lang="en-US" dirty="0" smtClean="0"/>
              <a:t> Jiang, Michael Mandel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Presented by – </a:t>
            </a:r>
            <a:r>
              <a:rPr lang="en-US" dirty="0" err="1" smtClean="0">
                <a:solidFill>
                  <a:srgbClr val="0000FF"/>
                </a:solidFill>
              </a:rPr>
              <a:t>Himel</a:t>
            </a:r>
            <a:r>
              <a:rPr lang="en-US" dirty="0" smtClean="0">
                <a:solidFill>
                  <a:srgbClr val="0000FF"/>
                </a:solidFill>
              </a:rPr>
              <a:t> Dev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Gesture Vocabulary [Alternative]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https://www.youtube.com/watch?v=ZdJgUDBoB4M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Design Considerations for Join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t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905000"/>
            <a:ext cx="8686800" cy="34155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Design Considerations for Join [2]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Content Placeholder 5" descr="t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828800"/>
            <a:ext cx="883920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Query Specification System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t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177256"/>
            <a:ext cx="8534400" cy="36901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Gesture Recognition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</a:t>
            </a:r>
          </a:p>
          <a:p>
            <a:pPr lvl="1"/>
            <a:r>
              <a:rPr lang="en-US" dirty="0" smtClean="0"/>
              <a:t>Proximity (State-of-the-art)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Compatibility (Semantically meaningful queries)</a:t>
            </a:r>
            <a:endParaRPr lang="en-US" dirty="0" smtClean="0"/>
          </a:p>
          <a:p>
            <a:r>
              <a:rPr lang="en-US" dirty="0" smtClean="0"/>
              <a:t>Maximum entropy</a:t>
            </a:r>
          </a:p>
        </p:txBody>
      </p:sp>
      <p:pic>
        <p:nvPicPr>
          <p:cNvPr id="4" name="Picture 3" descr="t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886200"/>
            <a:ext cx="38100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Feature Design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t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219200"/>
            <a:ext cx="64770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Experimental Study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user study</a:t>
            </a:r>
          </a:p>
          <a:p>
            <a:pPr lvl="1"/>
            <a:r>
              <a:rPr lang="en-US" dirty="0" smtClean="0"/>
              <a:t>within Subjects</a:t>
            </a:r>
          </a:p>
          <a:p>
            <a:pPr lvl="2"/>
            <a:r>
              <a:rPr lang="en-US" dirty="0" smtClean="0"/>
              <a:t>Same group of subjects serve more than once</a:t>
            </a:r>
          </a:p>
          <a:p>
            <a:pPr lvl="1"/>
            <a:r>
              <a:rPr lang="en-US" dirty="0" smtClean="0"/>
              <a:t>No catching-on effect (convergence)</a:t>
            </a:r>
          </a:p>
          <a:p>
            <a:pPr lvl="1"/>
            <a:r>
              <a:rPr lang="en-US" dirty="0" smtClean="0"/>
              <a:t>They claim to avoid all </a:t>
            </a:r>
            <a:r>
              <a:rPr lang="en-US" i="1" dirty="0" smtClean="0">
                <a:solidFill>
                  <a:srgbClr val="FF0000"/>
                </a:solidFill>
              </a:rPr>
              <a:t>bias</a:t>
            </a:r>
          </a:p>
          <a:p>
            <a:pPr lvl="1"/>
            <a:r>
              <a:rPr lang="en-US" dirty="0" smtClean="0"/>
              <a:t>Considerations</a:t>
            </a:r>
          </a:p>
          <a:p>
            <a:pPr lvl="2"/>
            <a:r>
              <a:rPr lang="en-US" dirty="0" smtClean="0"/>
              <a:t>Fatigue Effect</a:t>
            </a:r>
          </a:p>
          <a:p>
            <a:pPr lvl="2"/>
            <a:r>
              <a:rPr lang="en-US" dirty="0" smtClean="0"/>
              <a:t>Carryover Effect</a:t>
            </a:r>
          </a:p>
          <a:p>
            <a:pPr lvl="2"/>
            <a:r>
              <a:rPr lang="en-US" dirty="0" smtClean="0"/>
              <a:t>Consistency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User: Completion Time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tu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828800"/>
            <a:ext cx="8839200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User: Anticipation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tuni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28800"/>
            <a:ext cx="914400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System Performance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447800"/>
            <a:ext cx="7191375" cy="1914525"/>
          </a:xfrm>
        </p:spPr>
      </p:pic>
      <p:pic>
        <p:nvPicPr>
          <p:cNvPr id="5" name="Picture 4" descr="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3505200"/>
            <a:ext cx="7258050" cy="3105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Human Database Interaction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sql_workshee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676400"/>
            <a:ext cx="6477000" cy="3886200"/>
          </a:xfrm>
        </p:spPr>
      </p:pic>
      <p:sp>
        <p:nvSpPr>
          <p:cNvPr id="5" name="TextBox 4"/>
          <p:cNvSpPr txBox="1"/>
          <p:nvPr/>
        </p:nvSpPr>
        <p:spPr>
          <a:xfrm>
            <a:off x="1049186" y="5715000"/>
            <a:ext cx="7028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Extremely helpful for driving novice users away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Back to HDI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our expectations?</a:t>
            </a:r>
          </a:p>
          <a:p>
            <a:pPr lvl="1"/>
            <a:r>
              <a:rPr lang="en-US" dirty="0" smtClean="0"/>
              <a:t>Interactive </a:t>
            </a:r>
          </a:p>
          <a:p>
            <a:pPr lvl="1"/>
            <a:r>
              <a:rPr lang="en-US" dirty="0" smtClean="0"/>
              <a:t>Expressivity</a:t>
            </a:r>
          </a:p>
          <a:p>
            <a:pPr lvl="1"/>
            <a:r>
              <a:rPr lang="en-US" dirty="0" smtClean="0"/>
              <a:t>Supports 3 user groups (</a:t>
            </a:r>
            <a:r>
              <a:rPr lang="en-US" dirty="0" err="1" smtClean="0"/>
              <a:t>Aditya’s</a:t>
            </a:r>
            <a:r>
              <a:rPr lang="en-US" dirty="0" smtClean="0"/>
              <a:t> categorization)</a:t>
            </a:r>
          </a:p>
          <a:p>
            <a:pPr lvl="1"/>
            <a:r>
              <a:rPr lang="en-US" dirty="0" smtClean="0"/>
              <a:t>What more?</a:t>
            </a:r>
          </a:p>
          <a:p>
            <a:r>
              <a:rPr lang="en-US" dirty="0" smtClean="0"/>
              <a:t>Possible solutions</a:t>
            </a:r>
          </a:p>
          <a:p>
            <a:pPr lvl="1"/>
            <a:r>
              <a:rPr lang="en-US" dirty="0" smtClean="0"/>
              <a:t>Query recommendation</a:t>
            </a:r>
          </a:p>
          <a:p>
            <a:pPr lvl="1"/>
            <a:r>
              <a:rPr lang="en-US" dirty="0" smtClean="0"/>
              <a:t>Natural language feedback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rgbClr val="0000FF"/>
                </a:solidFill>
              </a:rPr>
              <a:t>Thank You</a:t>
            </a:r>
            <a:endParaRPr 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Human Database Interaction [2]</a:t>
            </a:r>
            <a:endParaRPr lang="en-US" dirty="0"/>
          </a:p>
        </p:txBody>
      </p:sp>
      <p:pic>
        <p:nvPicPr>
          <p:cNvPr id="4" name="Content Placeholder 3" descr="advanced_search_form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600200"/>
            <a:ext cx="5867400" cy="3886199"/>
          </a:xfrm>
        </p:spPr>
      </p:pic>
      <p:sp>
        <p:nvSpPr>
          <p:cNvPr id="5" name="TextBox 4"/>
          <p:cNvSpPr txBox="1"/>
          <p:nvPr/>
        </p:nvSpPr>
        <p:spPr>
          <a:xfrm>
            <a:off x="1184338" y="5715000"/>
            <a:ext cx="7045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Allows fixed format questions, nothing beyond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Human Database Interaction [3]</a:t>
            </a:r>
            <a:endParaRPr lang="en-US" dirty="0"/>
          </a:p>
        </p:txBody>
      </p:sp>
      <p:pic>
        <p:nvPicPr>
          <p:cNvPr id="4" name="Content Placeholder 3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199" y="1447800"/>
            <a:ext cx="8229601" cy="4419600"/>
          </a:xfrm>
        </p:spPr>
      </p:pic>
      <p:sp>
        <p:nvSpPr>
          <p:cNvPr id="5" name="TextBox 4"/>
          <p:cNvSpPr txBox="1"/>
          <p:nvPr/>
        </p:nvSpPr>
        <p:spPr>
          <a:xfrm>
            <a:off x="362931" y="6019800"/>
            <a:ext cx="8552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Everyone loves visualizations, but micro-level info missing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Gestures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320x2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6200" y="2819400"/>
            <a:ext cx="4064000" cy="3048000"/>
          </a:xfrm>
        </p:spPr>
      </p:pic>
      <p:sp>
        <p:nvSpPr>
          <p:cNvPr id="5" name="Rectangle 4"/>
          <p:cNvSpPr/>
          <p:nvPr/>
        </p:nvSpPr>
        <p:spPr>
          <a:xfrm>
            <a:off x="1143000" y="1447800"/>
            <a:ext cx="3733800" cy="2209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Natural Interaction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Continuous Interaction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Direct Manipulation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 Accessibility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 Overwhelming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Gesture Articulation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 = {p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</a:t>
            </a:r>
          </a:p>
          <a:p>
            <a:r>
              <a:rPr lang="en-US" i="1" dirty="0" smtClean="0"/>
              <a:t>p</a:t>
            </a:r>
            <a:r>
              <a:rPr lang="en-US" i="1" baseline="-25000" dirty="0" smtClean="0"/>
              <a:t>i </a:t>
            </a:r>
            <a:r>
              <a:rPr lang="en-US" i="1" dirty="0" smtClean="0"/>
              <a:t>= &lt;t, l, m&gt;</a:t>
            </a:r>
          </a:p>
          <a:p>
            <a:r>
              <a:rPr lang="en-US" i="1" dirty="0" smtClean="0"/>
              <a:t>t </a:t>
            </a:r>
            <a:r>
              <a:rPr lang="en-US" dirty="0" smtClean="0"/>
              <a:t>: timestamp</a:t>
            </a:r>
          </a:p>
          <a:p>
            <a:r>
              <a:rPr lang="en-US" i="1" dirty="0" smtClean="0"/>
              <a:t>l </a:t>
            </a:r>
            <a:r>
              <a:rPr lang="en-US" dirty="0" smtClean="0"/>
              <a:t>: </a:t>
            </a:r>
            <a:r>
              <a:rPr lang="en-US" dirty="0" err="1" smtClean="0"/>
              <a:t>locational</a:t>
            </a:r>
            <a:r>
              <a:rPr lang="en-US" dirty="0" smtClean="0"/>
              <a:t> information in the interface</a:t>
            </a:r>
          </a:p>
          <a:p>
            <a:r>
              <a:rPr lang="en-US" i="1" dirty="0" smtClean="0"/>
              <a:t>m </a:t>
            </a:r>
            <a:r>
              <a:rPr lang="en-US" dirty="0" smtClean="0"/>
              <a:t>: metadata associated with point and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Continuous feedback</a:t>
            </a:r>
          </a:p>
          <a:p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Query Paradigm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Intent</a:t>
            </a:r>
          </a:p>
          <a:p>
            <a:pPr lvl="1"/>
            <a:r>
              <a:rPr lang="en-US" dirty="0" smtClean="0"/>
              <a:t>Space of articulated queries</a:t>
            </a:r>
          </a:p>
          <a:p>
            <a:pPr lvl="1"/>
            <a:r>
              <a:rPr lang="en-US" dirty="0" smtClean="0"/>
              <a:t>User goes from vague to specific intent</a:t>
            </a:r>
          </a:p>
          <a:p>
            <a:pPr lvl="2"/>
            <a:r>
              <a:rPr lang="en-US" dirty="0" smtClean="0"/>
              <a:t>Intent transition</a:t>
            </a:r>
          </a:p>
          <a:p>
            <a:r>
              <a:rPr lang="en-US" dirty="0" smtClean="0"/>
              <a:t>Query Context</a:t>
            </a:r>
          </a:p>
          <a:p>
            <a:pPr lvl="1"/>
            <a:r>
              <a:rPr lang="en-US" dirty="0" smtClean="0"/>
              <a:t>Direct Manipulation</a:t>
            </a:r>
          </a:p>
          <a:p>
            <a:pPr lvl="1"/>
            <a:r>
              <a:rPr lang="en-US" dirty="0" smtClean="0"/>
              <a:t>Session of multiple Query Intent Transition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Intent 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Gesture Vocabulary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t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86868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Gesture Vocabulary [2]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Content Placeholder 5" descr="t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600200"/>
            <a:ext cx="64008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255</Words>
  <Application>Microsoft Office PowerPoint</Application>
  <PresentationFormat>On-screen Show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Gestural Query Specification</vt:lpstr>
      <vt:lpstr>Human Database Interaction</vt:lpstr>
      <vt:lpstr>Human Database Interaction [2]</vt:lpstr>
      <vt:lpstr>Human Database Interaction [3]</vt:lpstr>
      <vt:lpstr>Gestures</vt:lpstr>
      <vt:lpstr>Gesture Articulation</vt:lpstr>
      <vt:lpstr>Query Paradigm</vt:lpstr>
      <vt:lpstr>Gesture Vocabulary</vt:lpstr>
      <vt:lpstr>Gesture Vocabulary [2]</vt:lpstr>
      <vt:lpstr>Gesture Vocabulary [Alternative]</vt:lpstr>
      <vt:lpstr>Design Considerations for Join</vt:lpstr>
      <vt:lpstr>Design Considerations for Join [2]</vt:lpstr>
      <vt:lpstr>Query Specification System</vt:lpstr>
      <vt:lpstr>Gesture Recognition</vt:lpstr>
      <vt:lpstr>Feature Design</vt:lpstr>
      <vt:lpstr>Experimental Study</vt:lpstr>
      <vt:lpstr>User: Completion Time</vt:lpstr>
      <vt:lpstr>User: Anticipation</vt:lpstr>
      <vt:lpstr>System Performance</vt:lpstr>
      <vt:lpstr>Back to HDI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Gestural Query Specification</dc:title>
  <dc:creator>HP</dc:creator>
  <cp:lastModifiedBy>HP</cp:lastModifiedBy>
  <cp:revision>45</cp:revision>
  <dcterms:created xsi:type="dcterms:W3CDTF">2006-08-16T00:00:00Z</dcterms:created>
  <dcterms:modified xsi:type="dcterms:W3CDTF">2015-11-18T14:58:51Z</dcterms:modified>
</cp:coreProperties>
</file>