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61" r:id="rId5"/>
    <p:sldId id="262" r:id="rId6"/>
    <p:sldId id="264" r:id="rId7"/>
    <p:sldId id="267" r:id="rId8"/>
    <p:sldId id="263" r:id="rId9"/>
    <p:sldId id="265" r:id="rId10"/>
    <p:sldId id="266" r:id="rId11"/>
    <p:sldId id="268" r:id="rId12"/>
    <p:sldId id="269" r:id="rId13"/>
    <p:sldId id="270" r:id="rId14"/>
    <p:sldId id="280" r:id="rId15"/>
    <p:sldId id="271" r:id="rId16"/>
    <p:sldId id="273" r:id="rId17"/>
    <p:sldId id="28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57" r:id="rId26"/>
    <p:sldId id="25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/>
    <p:restoredTop sz="70043"/>
  </p:normalViewPr>
  <p:slideViewPr>
    <p:cSldViewPr snapToGrid="0" snapToObjects="1">
      <p:cViewPr varScale="1">
        <p:scale>
          <a:sx n="80" d="100"/>
          <a:sy n="80" d="100"/>
        </p:scale>
        <p:origin x="2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6E3-FE99-8844-8D61-AC6D0D4CE250}" type="datetimeFigureOut">
              <a:rPr lang="en-US" smtClean="0"/>
              <a:t>11/29/15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969F8-B929-714F-9E0C-2178B222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5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Upload</a:t>
            </a:r>
            <a:r>
              <a:rPr lang="en-US" baseline="0" dirty="0" smtClean="0"/>
              <a:t> data in spreadsheet, CSV, KML format up to 100 MB.</a:t>
            </a:r>
          </a:p>
          <a:p>
            <a:r>
              <a:rPr lang="en-US" baseline="0" dirty="0" smtClean="0"/>
              <a:t>Visualize data in charts, maps, or timelines format</a:t>
            </a:r>
          </a:p>
          <a:p>
            <a:r>
              <a:rPr lang="en-US" baseline="0" dirty="0" smtClean="0"/>
              <a:t>System supports filters and aggregates to query the data</a:t>
            </a:r>
          </a:p>
          <a:p>
            <a:r>
              <a:rPr lang="en-US" baseline="0" dirty="0" smtClean="0"/>
              <a:t>Integration of data from multiple sources to join multiple tables from different users.</a:t>
            </a:r>
          </a:p>
          <a:p>
            <a:r>
              <a:rPr lang="en-US" baseline="0" dirty="0" smtClean="0"/>
              <a:t>Assign appropriate permission to selected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69F8-B929-714F-9E0C-2178B222E3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21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Ministry of Health in an African country wants to obtain community input on the current status of health clinics dispersed across the country.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Congressional staffers want to visualize data to help a senator make an argument.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Ecologists in the rain forests of Costa Rica collect spec-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animal and plant life. They want to maintain records of the specimens and also want to include the related genetic information that is being produced for them by a laboratory in Canada.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69F8-B929-714F-9E0C-2178B222E3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Questions: What if data is not in such format?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69F8-B929-714F-9E0C-2178B222E3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69F8-B929-714F-9E0C-2178B222E3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4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/>
              <a:t>Google Fusion Tables: Web-Centered Data Management and Collaboration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14052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HectorGonzalez</a:t>
            </a:r>
            <a:r>
              <a:rPr lang="en-US" dirty="0" smtClean="0"/>
              <a:t>, et al. Google Inc.</a:t>
            </a:r>
          </a:p>
          <a:p>
            <a:r>
              <a:rPr lang="en-US" dirty="0" smtClean="0"/>
              <a:t>Presented by Donald Cha</a:t>
            </a:r>
          </a:p>
          <a:p>
            <a:r>
              <a:rPr lang="en-US" dirty="0" smtClean="0"/>
              <a:t>December 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9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Incentives for Sharing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desire to share data with others</a:t>
            </a:r>
          </a:p>
          <a:p>
            <a:r>
              <a:rPr lang="en-US" dirty="0" smtClean="0"/>
              <a:t>Users face problem when sharing data</a:t>
            </a:r>
          </a:p>
          <a:p>
            <a:pPr lvl="1"/>
            <a:r>
              <a:rPr lang="en-US" dirty="0" smtClean="0"/>
              <a:t>Loss of attribution</a:t>
            </a:r>
          </a:p>
          <a:p>
            <a:pPr lvl="1"/>
            <a:r>
              <a:rPr lang="en-US" dirty="0" smtClean="0"/>
              <a:t>Misuse and corruption of data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624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Facilitate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 among different organizations table can provide valuable insight.</a:t>
            </a:r>
          </a:p>
          <a:p>
            <a:pPr lvl="1"/>
            <a:r>
              <a:rPr lang="en-US" dirty="0" smtClean="0"/>
              <a:t>Discuss and comment on the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Study different dataset of other users</a:t>
            </a:r>
          </a:p>
        </p:txBody>
      </p:sp>
    </p:spTree>
    <p:extLst>
      <p:ext uri="{BB962C8B-B14F-4D97-AF65-F5344CB8AC3E}">
        <p14:creationId xmlns:p14="http://schemas.microsoft.com/office/powerpoint/2010/main" val="198519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with fusion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Acquisition</a:t>
            </a:r>
          </a:p>
          <a:p>
            <a:r>
              <a:rPr lang="en-US" dirty="0" smtClean="0"/>
              <a:t>Data Sharing and Collaboration</a:t>
            </a:r>
          </a:p>
          <a:p>
            <a:r>
              <a:rPr lang="en-US" dirty="0" smtClean="0"/>
              <a:t>Data Manipulation and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6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acquisition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Upload Capability of Different Formats</a:t>
            </a:r>
          </a:p>
          <a:p>
            <a:pPr lvl="1"/>
            <a:r>
              <a:rPr lang="en-US" dirty="0" smtClean="0"/>
              <a:t>CSV (Comma Separated Values)</a:t>
            </a:r>
          </a:p>
          <a:p>
            <a:pPr lvl="1"/>
            <a:r>
              <a:rPr lang="en-US" dirty="0" smtClean="0"/>
              <a:t>Spreadsheet (Excel, Open Office, Google Spreadsheets)</a:t>
            </a:r>
          </a:p>
          <a:p>
            <a:pPr lvl="1"/>
            <a:r>
              <a:rPr lang="en-US" dirty="0" smtClean="0"/>
              <a:t>KML (Keyhole Markup Language)</a:t>
            </a:r>
          </a:p>
          <a:p>
            <a:r>
              <a:rPr lang="en-US" dirty="0" smtClean="0"/>
              <a:t>Automatic Schema Detection</a:t>
            </a:r>
          </a:p>
          <a:p>
            <a:pPr lvl="1"/>
            <a:r>
              <a:rPr lang="en-US" dirty="0" smtClean="0"/>
              <a:t>Which row in the uploaded file is the header row</a:t>
            </a:r>
          </a:p>
          <a:p>
            <a:pPr lvl="1"/>
            <a:r>
              <a:rPr lang="en-US" dirty="0" smtClean="0"/>
              <a:t>Make as few query as possible to the users</a:t>
            </a:r>
          </a:p>
          <a:p>
            <a:pPr lvl="1"/>
            <a:r>
              <a:rPr lang="en-US" dirty="0" smtClean="0"/>
              <a:t>No need of user-defined schema and import method</a:t>
            </a:r>
          </a:p>
          <a:p>
            <a:pPr lvl="1"/>
            <a:r>
              <a:rPr lang="en-US" dirty="0" smtClean="0"/>
              <a:t>No need to specify data type for the column</a:t>
            </a:r>
          </a:p>
          <a:p>
            <a:r>
              <a:rPr lang="en-US" dirty="0" smtClean="0"/>
              <a:t>User can specify any description about the data for other users.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6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Data </a:t>
            </a:r>
            <a:r>
              <a:rPr lang="en-US" dirty="0"/>
              <a:t>acquisition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trust Automatic Schema Detection?</a:t>
            </a:r>
          </a:p>
          <a:p>
            <a:pPr lvl="1"/>
            <a:r>
              <a:rPr lang="en-US" dirty="0" smtClean="0"/>
              <a:t>What if the data gets misplaced? How will we fix it?</a:t>
            </a:r>
          </a:p>
          <a:p>
            <a:pPr lvl="1"/>
            <a:r>
              <a:rPr lang="en-US" dirty="0" smtClean="0"/>
              <a:t>Possibly use human-interact data cleaning system like Potter’s Wheel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3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Attribution, Export, Sharing, and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4964592" cy="4024125"/>
          </a:xfrm>
        </p:spPr>
        <p:txBody>
          <a:bodyPr/>
          <a:lstStyle/>
          <a:p>
            <a:r>
              <a:rPr lang="en-US" dirty="0" smtClean="0"/>
              <a:t>User can choose whom to share the data with.</a:t>
            </a:r>
          </a:p>
          <a:p>
            <a:r>
              <a:rPr lang="en-US" dirty="0" smtClean="0"/>
              <a:t>User can specify static attribute for the data</a:t>
            </a:r>
          </a:p>
          <a:p>
            <a:r>
              <a:rPr lang="en-US" dirty="0" smtClean="0"/>
              <a:t>Owner of the data can control exporting by other users.</a:t>
            </a:r>
          </a:p>
          <a:p>
            <a:r>
              <a:rPr lang="en-US" dirty="0" smtClean="0"/>
              <a:t>User can invite a set of collaborators to view, update, and comment on data.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92" y="2057401"/>
            <a:ext cx="5855808" cy="33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618747" cy="4024125"/>
          </a:xfrm>
        </p:spPr>
        <p:txBody>
          <a:bodyPr/>
          <a:lstStyle/>
          <a:p>
            <a:r>
              <a:rPr lang="en-US" dirty="0" smtClean="0"/>
              <a:t>Supports merging data from multiple sources of same entities.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2057401"/>
            <a:ext cx="4762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62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data 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can make mistake</a:t>
            </a:r>
          </a:p>
          <a:p>
            <a:pPr lvl="1"/>
            <a:r>
              <a:rPr lang="en-US" dirty="0" smtClean="0"/>
              <a:t>If mistakes accumulate overtime by multiple users, hard to undo</a:t>
            </a:r>
          </a:p>
          <a:p>
            <a:pPr lvl="1"/>
            <a:r>
              <a:rPr lang="en-US" dirty="0" smtClean="0"/>
              <a:t>Users may not have the right skill set to contribute to a data</a:t>
            </a:r>
          </a:p>
          <a:p>
            <a:r>
              <a:rPr lang="en-US" dirty="0" smtClean="0"/>
              <a:t>Possible Solution</a:t>
            </a:r>
          </a:p>
          <a:p>
            <a:pPr lvl="1"/>
            <a:r>
              <a:rPr lang="en-US" dirty="0" smtClean="0"/>
              <a:t>Coordinate with others </a:t>
            </a:r>
          </a:p>
          <a:p>
            <a:pPr lvl="1"/>
            <a:r>
              <a:rPr lang="en-US" dirty="0" smtClean="0"/>
              <a:t>Educate other contributors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035842" cy="4024125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ata must easily be discovered by interested users</a:t>
            </a:r>
          </a:p>
          <a:p>
            <a:pPr lvl="1"/>
            <a:r>
              <a:rPr lang="en-US" dirty="0" smtClean="0"/>
              <a:t>Public data discoverable by search engine</a:t>
            </a:r>
          </a:p>
          <a:p>
            <a:pPr lvl="1"/>
            <a:r>
              <a:rPr lang="en-US" dirty="0" smtClean="0"/>
              <a:t>Create a corresponding HTML page</a:t>
            </a:r>
          </a:p>
          <a:p>
            <a:r>
              <a:rPr lang="en-US" dirty="0" smtClean="0"/>
              <a:t>Advanced Search for tables in Fusion Tables</a:t>
            </a:r>
          </a:p>
          <a:p>
            <a:pPr lvl="1"/>
            <a:r>
              <a:rPr lang="en-US" dirty="0" smtClean="0"/>
              <a:t>For those who needs to explore specific dataset</a:t>
            </a:r>
          </a:p>
          <a:p>
            <a:pPr lvl="1"/>
            <a:r>
              <a:rPr lang="en-US" dirty="0" smtClean="0"/>
              <a:t>Based on an extension of the </a:t>
            </a:r>
            <a:r>
              <a:rPr lang="en-US" dirty="0" err="1" smtClean="0"/>
              <a:t>WebTables</a:t>
            </a:r>
            <a:r>
              <a:rPr lang="en-US" dirty="0" smtClean="0"/>
              <a:t>’ relation search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42" y="1844841"/>
            <a:ext cx="5207000" cy="43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9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Supports in-depth collaborations by elaborating discussions among multiple users about the data.</a:t>
            </a:r>
          </a:p>
          <a:p>
            <a:pPr lvl="1"/>
            <a:r>
              <a:rPr lang="en-US" dirty="0" smtClean="0"/>
              <a:t>Users can point out outliers</a:t>
            </a:r>
          </a:p>
          <a:p>
            <a:pPr lvl="1"/>
            <a:r>
              <a:rPr lang="en-US" dirty="0" smtClean="0"/>
              <a:t>Users can detect incorrect data</a:t>
            </a:r>
          </a:p>
          <a:p>
            <a:pPr lvl="1"/>
            <a:r>
              <a:rPr lang="en-US" dirty="0" smtClean="0"/>
              <a:t>Users can question about the underlying assumptions of data.</a:t>
            </a:r>
          </a:p>
          <a:p>
            <a:r>
              <a:rPr lang="en-US" dirty="0" smtClean="0"/>
              <a:t>Supports commenting data on all levels of granularity</a:t>
            </a:r>
          </a:p>
          <a:p>
            <a:pPr lvl="1"/>
            <a:r>
              <a:rPr lang="en-US" dirty="0" smtClean="0"/>
              <a:t>Row, column, and individual data</a:t>
            </a:r>
          </a:p>
          <a:p>
            <a:pPr lvl="1"/>
            <a:r>
              <a:rPr lang="en-US" dirty="0" smtClean="0"/>
              <a:t>Gives better context and keep track of the discussions</a:t>
            </a:r>
          </a:p>
          <a:p>
            <a:r>
              <a:rPr lang="en-US" dirty="0" smtClean="0"/>
              <a:t>Discussions are append-only</a:t>
            </a:r>
          </a:p>
          <a:p>
            <a:pPr lvl="1"/>
            <a:r>
              <a:rPr lang="en-US" dirty="0" smtClean="0"/>
              <a:t>Changes made are also appended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7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We See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49750"/>
            <a:ext cx="4477214" cy="4024125"/>
          </a:xfrm>
        </p:spPr>
        <p:txBody>
          <a:bodyPr/>
          <a:lstStyle/>
          <a:p>
            <a:r>
              <a:rPr lang="en-US" dirty="0" smtClean="0"/>
              <a:t>World is “connected.”</a:t>
            </a:r>
          </a:p>
          <a:p>
            <a:r>
              <a:rPr lang="en-US" dirty="0" smtClean="0"/>
              <a:t>Proliferation of connected computing devices.</a:t>
            </a:r>
          </a:p>
          <a:p>
            <a:r>
              <a:rPr lang="en-US" dirty="0" smtClean="0"/>
              <a:t>Computation done on the Cloud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1005" y="6053441"/>
            <a:ext cx="493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Source: http</a:t>
            </a:r>
            <a:r>
              <a:rPr lang="en-US" sz="1200" dirty="0"/>
              <a:t>://101ecommerce.com/</a:t>
            </a:r>
            <a:r>
              <a:rPr lang="en-US" sz="1200" dirty="0" err="1"/>
              <a:t>wp</a:t>
            </a:r>
            <a:r>
              <a:rPr lang="en-US" sz="1200" dirty="0"/>
              <a:t>-content/uploads/2015/04/Connected-World-1.jpg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14" y="1870185"/>
            <a:ext cx="6693210" cy="41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4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Manipulation and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recognizes a type of values in a column</a:t>
            </a:r>
          </a:p>
          <a:p>
            <a:pPr lvl="1"/>
            <a:r>
              <a:rPr lang="en-US" dirty="0" smtClean="0"/>
              <a:t>Geographical locations</a:t>
            </a:r>
          </a:p>
          <a:p>
            <a:pPr lvl="1"/>
            <a:r>
              <a:rPr lang="en-US" dirty="0" smtClean="0"/>
              <a:t>Date and time</a:t>
            </a:r>
          </a:p>
          <a:p>
            <a:pPr lvl="1"/>
            <a:r>
              <a:rPr lang="en-US" dirty="0" smtClean="0"/>
              <a:t>Numeric values</a:t>
            </a:r>
          </a:p>
          <a:p>
            <a:r>
              <a:rPr lang="en-US" dirty="0" smtClean="0"/>
              <a:t>Provides visualizations based on the type of data in a column</a:t>
            </a:r>
          </a:p>
          <a:p>
            <a:pPr lvl="1"/>
            <a:r>
              <a:rPr lang="en-US" dirty="0" smtClean="0"/>
              <a:t>Map viewing</a:t>
            </a:r>
          </a:p>
          <a:p>
            <a:pPr lvl="1"/>
            <a:r>
              <a:rPr lang="en-US" dirty="0" smtClean="0"/>
              <a:t>Timeline and Motion charts</a:t>
            </a:r>
          </a:p>
          <a:p>
            <a:pPr lvl="1"/>
            <a:r>
              <a:rPr lang="en-US" dirty="0" smtClean="0"/>
              <a:t>Bar charts and Pie charts</a:t>
            </a:r>
          </a:p>
          <a:p>
            <a:r>
              <a:rPr lang="en-US" dirty="0" smtClean="0"/>
              <a:t>Provides HTML snippet of generated data visualizations</a:t>
            </a:r>
          </a:p>
          <a:p>
            <a:pPr lvl="1"/>
            <a:r>
              <a:rPr lang="en-US" dirty="0" smtClean="0"/>
              <a:t>Allows multiple web property to use it (i.e. blog, e-mail, and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6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Visualization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>
          <a:xfrm>
            <a:off x="470568" y="2057401"/>
            <a:ext cx="5614692" cy="31081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2057401"/>
            <a:ext cx="5080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Tables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external developers to write applications that use Fusion Tables as its main database.</a:t>
            </a:r>
          </a:p>
          <a:p>
            <a:r>
              <a:rPr lang="en-US" dirty="0" smtClean="0"/>
              <a:t>Supports basic query and database modification </a:t>
            </a:r>
          </a:p>
          <a:p>
            <a:pPr lvl="1"/>
            <a:r>
              <a:rPr lang="en-US" dirty="0" smtClean="0"/>
              <a:t>SELECT, UPDATE, INSERT, and DELETE</a:t>
            </a:r>
          </a:p>
          <a:p>
            <a:pPr lvl="1"/>
            <a:r>
              <a:rPr lang="en-US" dirty="0" smtClean="0"/>
              <a:t>CREATE TABLE</a:t>
            </a:r>
          </a:p>
          <a:p>
            <a:r>
              <a:rPr lang="en-US" dirty="0" smtClean="0"/>
              <a:t>All access to database requires 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78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Extended from parts of </a:t>
            </a:r>
            <a:r>
              <a:rPr lang="en-US" dirty="0" err="1" smtClean="0"/>
              <a:t>ManyEyes</a:t>
            </a:r>
            <a:r>
              <a:rPr lang="en-US" dirty="0" smtClean="0"/>
              <a:t> (multiple users upload data and visualize it)</a:t>
            </a:r>
          </a:p>
          <a:p>
            <a:r>
              <a:rPr lang="en-US" dirty="0" smtClean="0"/>
              <a:t>Several online database management tools</a:t>
            </a:r>
          </a:p>
          <a:p>
            <a:pPr lvl="1"/>
            <a:r>
              <a:rPr lang="en-US" dirty="0" err="1" smtClean="0"/>
              <a:t>DabbleDB</a:t>
            </a:r>
            <a:endParaRPr lang="en-US" dirty="0" smtClean="0"/>
          </a:p>
          <a:p>
            <a:pPr lvl="1"/>
            <a:r>
              <a:rPr lang="en-US" dirty="0" err="1" smtClean="0"/>
              <a:t>Socrata</a:t>
            </a:r>
            <a:endParaRPr lang="en-US" dirty="0" smtClean="0"/>
          </a:p>
          <a:p>
            <a:pPr lvl="1"/>
            <a:r>
              <a:rPr lang="en-US" dirty="0" smtClean="0"/>
              <a:t>Factual</a:t>
            </a:r>
          </a:p>
        </p:txBody>
      </p:sp>
    </p:spTree>
    <p:extLst>
      <p:ext uri="{BB962C8B-B14F-4D97-AF65-F5344CB8AC3E}">
        <p14:creationId xmlns:p14="http://schemas.microsoft.com/office/powerpoint/2010/main" val="148453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Fusion Tables encourage data owners to publish data to public so many others who need data can easily access</a:t>
            </a:r>
          </a:p>
          <a:p>
            <a:r>
              <a:rPr lang="en-US" dirty="0" smtClean="0"/>
              <a:t>Still needs Improvement</a:t>
            </a:r>
          </a:p>
          <a:p>
            <a:pPr lvl="1"/>
            <a:r>
              <a:rPr lang="en-US" dirty="0" smtClean="0"/>
              <a:t>Provide more expressive data modeling </a:t>
            </a:r>
          </a:p>
          <a:p>
            <a:pPr lvl="1"/>
            <a:r>
              <a:rPr lang="en-US" dirty="0"/>
              <a:t>Q</a:t>
            </a:r>
            <a:r>
              <a:rPr lang="en-US" dirty="0" smtClean="0"/>
              <a:t>uery capability and performance on larger datasets</a:t>
            </a:r>
          </a:p>
        </p:txBody>
      </p:sp>
    </p:spTree>
    <p:extLst>
      <p:ext uri="{BB962C8B-B14F-4D97-AF65-F5344CB8AC3E}">
        <p14:creationId xmlns:p14="http://schemas.microsoft.com/office/powerpoint/2010/main" val="16275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0655" y="6096000"/>
            <a:ext cx="8052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credit: http</a:t>
            </a:r>
            <a:r>
              <a:rPr lang="en-US" sz="1200" dirty="0"/>
              <a:t>://</a:t>
            </a:r>
            <a:r>
              <a:rPr lang="en-US" sz="1200" dirty="0" err="1"/>
              <a:t>saphanatutorial.com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-content/uploads/2013/12/SAP-HANA-</a:t>
            </a:r>
            <a:r>
              <a:rPr lang="en-US" sz="1200" dirty="0" err="1"/>
              <a:t>Questions.jpg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554" y="933524"/>
            <a:ext cx="7370618" cy="48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13" y="859997"/>
            <a:ext cx="6539346" cy="505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780" y="6068629"/>
            <a:ext cx="8180941" cy="27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http://</a:t>
            </a:r>
            <a:r>
              <a:rPr lang="en-US" sz="1200" dirty="0" err="1"/>
              <a:t>deedees-jazz.com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-content/uploads/2015/06/1421178042197.jpeg</a:t>
            </a:r>
          </a:p>
        </p:txBody>
      </p:sp>
    </p:spTree>
    <p:extLst>
      <p:ext uri="{BB962C8B-B14F-4D97-AF65-F5344CB8AC3E}">
        <p14:creationId xmlns:p14="http://schemas.microsoft.com/office/powerpoint/2010/main" val="203191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 of DBMS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Established several decades ago.</a:t>
            </a:r>
          </a:p>
          <a:p>
            <a:r>
              <a:rPr lang="en-US" dirty="0" smtClean="0"/>
              <a:t>Focus on high-throughput business transactions.</a:t>
            </a:r>
          </a:p>
          <a:p>
            <a:r>
              <a:rPr lang="en-US" dirty="0" smtClean="0"/>
              <a:t>Processing of complex SQL queries</a:t>
            </a:r>
          </a:p>
          <a:p>
            <a:r>
              <a:rPr lang="en-US" dirty="0" smtClean="0"/>
              <a:t>Data belongs to a single enterprise.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6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DBMS needs a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data management functionality for connected world</a:t>
            </a:r>
          </a:p>
          <a:p>
            <a:r>
              <a:rPr lang="en-US" dirty="0" smtClean="0"/>
              <a:t>But How?</a:t>
            </a:r>
          </a:p>
          <a:p>
            <a:pPr lvl="1"/>
            <a:r>
              <a:rPr lang="en-US" dirty="0" smtClean="0"/>
              <a:t>Needs to support collaboration among multiple users and multiple organizations.</a:t>
            </a:r>
          </a:p>
          <a:p>
            <a:pPr lvl="1"/>
            <a:r>
              <a:rPr lang="en-US" dirty="0" smtClean="0"/>
              <a:t>Needs to appeal to a broader audience of users (including those who are non-experts).</a:t>
            </a:r>
          </a:p>
          <a:p>
            <a:pPr lvl="1"/>
            <a:r>
              <a:rPr lang="en-US" dirty="0" smtClean="0"/>
              <a:t>Needs to be integrated seamlessly with Web application.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82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Fusion </a:t>
            </a:r>
            <a:r>
              <a:rPr lang="en-US" dirty="0" smtClean="0"/>
              <a:t>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Cloud-based data management and integration service.</a:t>
            </a:r>
          </a:p>
          <a:p>
            <a:r>
              <a:rPr lang="en-US" dirty="0" smtClean="0"/>
              <a:t>Targeted Audience</a:t>
            </a:r>
          </a:p>
          <a:p>
            <a:pPr lvl="1"/>
            <a:r>
              <a:rPr lang="en-US" dirty="0" smtClean="0"/>
              <a:t>Organizations struggling to get their data available online</a:t>
            </a:r>
          </a:p>
          <a:p>
            <a:pPr lvl="1"/>
            <a:r>
              <a:rPr lang="en-US" dirty="0" smtClean="0"/>
              <a:t>Communities of users needing to collaborate on data management</a:t>
            </a:r>
          </a:p>
          <a:p>
            <a:pPr lvl="1"/>
            <a:r>
              <a:rPr lang="en-US" dirty="0" smtClean="0"/>
              <a:t>Novice users who are passionate about finding useful data and using data for integration</a:t>
            </a:r>
          </a:p>
          <a:p>
            <a:r>
              <a:rPr lang="en-US" dirty="0" smtClean="0"/>
              <a:t>Google Fusion Table can</a:t>
            </a:r>
          </a:p>
          <a:p>
            <a:pPr lvl="1"/>
            <a:r>
              <a:rPr lang="en-US" dirty="0" smtClean="0"/>
              <a:t>Upload data</a:t>
            </a:r>
          </a:p>
          <a:p>
            <a:pPr lvl="1"/>
            <a:r>
              <a:rPr lang="en-US" dirty="0" smtClean="0"/>
              <a:t>Collaborate data</a:t>
            </a:r>
          </a:p>
          <a:p>
            <a:pPr lvl="1"/>
            <a:r>
              <a:rPr lang="en-US" dirty="0" smtClean="0"/>
              <a:t>Visualize data</a:t>
            </a:r>
          </a:p>
          <a:p>
            <a:pPr lvl="1"/>
            <a:r>
              <a:rPr lang="en-US" dirty="0" smtClean="0"/>
              <a:t>Combine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Google Fusion </a:t>
            </a:r>
            <a:r>
              <a:rPr lang="en-US" dirty="0" smtClean="0"/>
              <a:t>Tables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50" y="2057401"/>
            <a:ext cx="5982614" cy="3748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53" y="2057401"/>
            <a:ext cx="5366860" cy="37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principles of Google fusion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Seamless Integration with Web</a:t>
            </a:r>
          </a:p>
          <a:p>
            <a:r>
              <a:rPr lang="en-US" dirty="0" smtClean="0"/>
              <a:t>Ease of Use</a:t>
            </a:r>
          </a:p>
          <a:p>
            <a:r>
              <a:rPr lang="en-US" dirty="0" smtClean="0"/>
              <a:t>Incentives for Sharing Data</a:t>
            </a:r>
          </a:p>
          <a:p>
            <a:r>
              <a:rPr lang="en-US" dirty="0" smtClean="0"/>
              <a:t>Support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Seamless Integration with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 visualization on the Web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ar charts, pie charts</a:t>
            </a:r>
          </a:p>
          <a:p>
            <a:pPr lvl="1"/>
            <a:r>
              <a:rPr lang="en-US" dirty="0" smtClean="0"/>
              <a:t>Timelines</a:t>
            </a:r>
          </a:p>
          <a:p>
            <a:r>
              <a:rPr lang="en-US" dirty="0" smtClean="0"/>
              <a:t>Display geo-spatial datasets on Google Maps</a:t>
            </a:r>
          </a:p>
          <a:p>
            <a:r>
              <a:rPr lang="en-US" dirty="0" smtClean="0"/>
              <a:t>Public datasets on Fusion Tables can be crawled by Google search engines</a:t>
            </a:r>
          </a:p>
          <a:p>
            <a:pPr lvl="1"/>
            <a:r>
              <a:rPr lang="en-US" dirty="0" smtClean="0"/>
              <a:t>Accessible through web search</a:t>
            </a:r>
          </a:p>
          <a:p>
            <a:r>
              <a:rPr lang="en-US" dirty="0" smtClean="0"/>
              <a:t>Can be integrated seamlessly with Google Documents and spreadsheets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7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Emphasize Ease of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Pay-As-You-Go data management principles</a:t>
            </a:r>
          </a:p>
          <a:p>
            <a:pPr lvl="1"/>
            <a:r>
              <a:rPr lang="en-US" dirty="0" smtClean="0"/>
              <a:t>Immediate benefit of time invested when using the service</a:t>
            </a:r>
          </a:p>
          <a:p>
            <a:pPr lvl="1"/>
            <a:r>
              <a:rPr lang="en-US" dirty="0" smtClean="0"/>
              <a:t>Little or no initial installation to use the service</a:t>
            </a:r>
          </a:p>
          <a:p>
            <a:r>
              <a:rPr lang="en-US" dirty="0" smtClean="0"/>
              <a:t>No need to declare a schema</a:t>
            </a:r>
          </a:p>
        </p:txBody>
      </p:sp>
    </p:spTree>
    <p:extLst>
      <p:ext uri="{BB962C8B-B14F-4D97-AF65-F5344CB8AC3E}">
        <p14:creationId xmlns:p14="http://schemas.microsoft.com/office/powerpoint/2010/main" val="35253276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2583</TotalTime>
  <Words>1016</Words>
  <Application>Microsoft Macintosh PowerPoint</Application>
  <PresentationFormat>Widescreen</PresentationFormat>
  <Paragraphs>155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Century Gothic</vt:lpstr>
      <vt:lpstr>Arial</vt:lpstr>
      <vt:lpstr>Vapor Trail</vt:lpstr>
      <vt:lpstr>Google Fusion Tables: Web-Centered Data Management and Collaboration </vt:lpstr>
      <vt:lpstr>The World We See Now</vt:lpstr>
      <vt:lpstr>Foundations of DBMS</vt:lpstr>
      <vt:lpstr>DBMS needs a change</vt:lpstr>
      <vt:lpstr>Google Fusion Tables</vt:lpstr>
      <vt:lpstr>Examples of Google Fusion Tables</vt:lpstr>
      <vt:lpstr>Underlying principles of Google fusion tables</vt:lpstr>
      <vt:lpstr>Provide Seamless Integration with the Web</vt:lpstr>
      <vt:lpstr>Emphasize Ease of Use</vt:lpstr>
      <vt:lpstr>Provide Incentives for Sharing data</vt:lpstr>
      <vt:lpstr>Facilitate Collaboration</vt:lpstr>
      <vt:lpstr>Data Management with fusion tables</vt:lpstr>
      <vt:lpstr>Data acquisition </vt:lpstr>
      <vt:lpstr>Problems with Data acquisition </vt:lpstr>
      <vt:lpstr>Attribution, Export, Sharing, and Integration</vt:lpstr>
      <vt:lpstr>Continued</vt:lpstr>
      <vt:lpstr>Problems with data sharing</vt:lpstr>
      <vt:lpstr>Search</vt:lpstr>
      <vt:lpstr>Discussions</vt:lpstr>
      <vt:lpstr>Data Manipulation and Visualization</vt:lpstr>
      <vt:lpstr>Data Visualization example</vt:lpstr>
      <vt:lpstr>Fusion Tables API</vt:lpstr>
      <vt:lpstr>Related Work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Fusion Tables: Web-Centered Data Management and Collaboration </dc:title>
  <dc:creator>Microsoft Office User</dc:creator>
  <cp:lastModifiedBy>Microsoft Office User</cp:lastModifiedBy>
  <cp:revision>56</cp:revision>
  <dcterms:created xsi:type="dcterms:W3CDTF">2015-11-26T01:16:50Z</dcterms:created>
  <dcterms:modified xsi:type="dcterms:W3CDTF">2015-11-30T03:55:37Z</dcterms:modified>
</cp:coreProperties>
</file>