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1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4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5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2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5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868E-A295-46DD-83DF-7A5FB4E706A6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7B30-5CEE-4FE6-9FA7-396A179C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Crowdsourced Enumeration Queries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Ruihan 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7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Lebron</a:t>
            </a:r>
            <a:r>
              <a:rPr lang="en-US" dirty="0" smtClean="0"/>
              <a:t> scores 61 recently in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7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World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we don’t know (or does not show in our database tables) is false.</a:t>
            </a:r>
          </a:p>
          <a:p>
            <a:endParaRPr lang="en-US" dirty="0" smtClean="0"/>
          </a:p>
          <a:p>
            <a:r>
              <a:rPr lang="en-US" dirty="0" smtClean="0"/>
              <a:t>Where real world information database systems (like Crowdsourced system) base 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Additional records come continuously</a:t>
            </a:r>
          </a:p>
        </p:txBody>
      </p:sp>
    </p:spTree>
    <p:extLst>
      <p:ext uri="{BB962C8B-B14F-4D97-AF65-F5344CB8AC3E}">
        <p14:creationId xmlns:p14="http://schemas.microsoft.com/office/powerpoint/2010/main" val="106270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when is the query Complete?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query for a list of graduating Ph.D. students currently on job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8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inspiration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2" y="1891528"/>
            <a:ext cx="5102500" cy="3388926"/>
          </a:xfrm>
        </p:spPr>
      </p:pic>
      <p:sp>
        <p:nvSpPr>
          <p:cNvPr id="5" name="TextBox 4"/>
          <p:cNvSpPr txBox="1"/>
          <p:nvPr/>
        </p:nvSpPr>
        <p:spPr>
          <a:xfrm>
            <a:off x="5624372" y="1891528"/>
            <a:ext cx="3731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for the names of the 50 US states.</a:t>
            </a:r>
          </a:p>
          <a:p>
            <a:endParaRPr lang="en-US" dirty="0" smtClean="0"/>
          </a:p>
          <a:p>
            <a:r>
              <a:rPr lang="en-US" dirty="0" smtClean="0"/>
              <a:t>Each worker provide one or more state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6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inspiration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1" y="1891528"/>
            <a:ext cx="5006161" cy="3388926"/>
          </a:xfrm>
        </p:spPr>
      </p:pic>
      <p:sp>
        <p:nvSpPr>
          <p:cNvPr id="5" name="TextBox 4"/>
          <p:cNvSpPr txBox="1"/>
          <p:nvPr/>
        </p:nvSpPr>
        <p:spPr>
          <a:xfrm>
            <a:off x="5624372" y="1891528"/>
            <a:ext cx="3731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for the names of the 50 US states.</a:t>
            </a:r>
          </a:p>
          <a:p>
            <a:endParaRPr lang="en-US" dirty="0" smtClean="0"/>
          </a:p>
          <a:p>
            <a:r>
              <a:rPr lang="en-US" dirty="0" smtClean="0"/>
              <a:t>Each worker provide one or more state name.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0584" y="3912973"/>
            <a:ext cx="377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rate becomes slower as more answers 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Species Accumulation Curve (SAC)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How </a:t>
            </a:r>
            <a:r>
              <a:rPr lang="en-US" dirty="0" err="1" smtClean="0"/>
              <a:t>CrowdDB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Intelligence Tasks (HIT), you can interpret as </a:t>
            </a:r>
            <a:r>
              <a:rPr lang="en-US" dirty="0" err="1" smtClean="0"/>
              <a:t>microtasks</a:t>
            </a:r>
            <a:r>
              <a:rPr lang="en-US" dirty="0" smtClean="0"/>
              <a:t> or online survey questions</a:t>
            </a:r>
          </a:p>
          <a:p>
            <a:endParaRPr lang="en-US" dirty="0" smtClean="0"/>
          </a:p>
          <a:p>
            <a:r>
              <a:rPr lang="en-US" dirty="0" smtClean="0"/>
              <a:t>UI Manager, how the HIT displays to the user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Create our table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Collecting answers and pass them to the query execution engine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00" y="2293371"/>
            <a:ext cx="4825973" cy="20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 we stop the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completeness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7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590" y="24575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Luckily, we have Chao92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8590" y="3723503"/>
            <a:ext cx="766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open-world-safe estimator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a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List all the names of the 192 United Nations member countries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Lets try using our Chao92</a:t>
            </a:r>
          </a:p>
        </p:txBody>
      </p:sp>
    </p:spTree>
    <p:extLst>
      <p:ext uri="{BB962C8B-B14F-4D97-AF65-F5344CB8AC3E}">
        <p14:creationId xmlns:p14="http://schemas.microsoft.com/office/powerpoint/2010/main" val="3801892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got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4" y="1767960"/>
            <a:ext cx="6128844" cy="4351338"/>
          </a:xfrm>
        </p:spPr>
      </p:pic>
      <p:sp>
        <p:nvSpPr>
          <p:cNvPr id="7" name="TextBox 6"/>
          <p:cNvSpPr txBox="1"/>
          <p:nvPr/>
        </p:nvSpPr>
        <p:spPr>
          <a:xfrm>
            <a:off x="6829168" y="3297298"/>
            <a:ext cx="348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Chao92 (Actual) does not perform as we expected (SAC).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4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3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Chao92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25"/>
            <a:ext cx="10515600" cy="5004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Chao92 assumes individual worker is independent from each other and each of them sample in a with replacement manner (order not important) from a unknown single distribution.</a:t>
            </a:r>
          </a:p>
          <a:p>
            <a:endParaRPr lang="en-US" dirty="0"/>
          </a:p>
          <a:p>
            <a:r>
              <a:rPr lang="en-US" dirty="0" smtClean="0"/>
              <a:t>However, the real human (our worker) provide answers without replacement</a:t>
            </a:r>
          </a:p>
          <a:p>
            <a:endParaRPr lang="en-US" dirty="0" smtClean="0"/>
          </a:p>
          <a:p>
            <a:r>
              <a:rPr lang="en-US" dirty="0" smtClean="0"/>
              <a:t>When our worker answer the question, there is some underlying distributions for the sampling (Alphabetically enumeration, Cultural bias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Individual answer departs/arrives at any time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9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Chao92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352"/>
            <a:ext cx="10515600" cy="337609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Crowd behaviors impact the sample of answers received, while Chao92 ignores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6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model the impact of humans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37" y="1831794"/>
            <a:ext cx="4210638" cy="35152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59" y="2605680"/>
            <a:ext cx="4220164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75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Seems work, but…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3" y="1306642"/>
            <a:ext cx="5804850" cy="4351338"/>
          </a:xfrm>
        </p:spPr>
      </p:pic>
      <p:sp>
        <p:nvSpPr>
          <p:cNvPr id="7" name="TextBox 6"/>
          <p:cNvSpPr txBox="1"/>
          <p:nvPr/>
        </p:nvSpPr>
        <p:spPr>
          <a:xfrm>
            <a:off x="7611762" y="3028002"/>
            <a:ext cx="310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without replacement over-predicts?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35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Worker skew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6" y="2194533"/>
            <a:ext cx="5590834" cy="3267531"/>
          </a:xfrm>
        </p:spPr>
      </p:pic>
      <p:sp>
        <p:nvSpPr>
          <p:cNvPr id="5" name="TextBox 4"/>
          <p:cNvSpPr txBox="1"/>
          <p:nvPr/>
        </p:nvSpPr>
        <p:spPr>
          <a:xfrm>
            <a:off x="7010400" y="1985319"/>
            <a:ext cx="353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Someone provides too many answers, </a:t>
            </a:r>
            <a:r>
              <a:rPr lang="en-US" dirty="0" err="1" smtClean="0"/>
              <a:t>streakers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3389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Worker skew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6" y="2194533"/>
            <a:ext cx="5590834" cy="3267531"/>
          </a:xfrm>
        </p:spPr>
      </p:pic>
      <p:sp>
        <p:nvSpPr>
          <p:cNvPr id="5" name="TextBox 4"/>
          <p:cNvSpPr txBox="1"/>
          <p:nvPr/>
        </p:nvSpPr>
        <p:spPr>
          <a:xfrm>
            <a:off x="7010400" y="1985319"/>
            <a:ext cx="3534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However, we don’t want our workers to be overzealous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We don’t like </a:t>
            </a:r>
            <a:r>
              <a:rPr lang="en-US" dirty="0" err="1" smtClean="0">
                <a:solidFill>
                  <a:prstClr val="black"/>
                </a:solidFill>
              </a:rPr>
              <a:t>streakers</a:t>
            </a:r>
            <a:r>
              <a:rPr lang="en-US" dirty="0" smtClean="0">
                <a:solidFill>
                  <a:prstClr val="black"/>
                </a:solidFill>
              </a:rPr>
              <a:t>!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5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work skew matters? </a:t>
            </a:r>
            <a:br>
              <a:rPr lang="en-US" dirty="0" smtClean="0"/>
            </a:br>
            <a:r>
              <a:rPr lang="en-US" dirty="0" smtClean="0"/>
              <a:t>Imagine two extreme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4259"/>
            <a:ext cx="10515600" cy="38127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worker provide all the answers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Infinite “samplers” would provide one answer with a same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6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impact of worker skew and data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8" y="1812699"/>
            <a:ext cx="5525271" cy="4163006"/>
          </a:xfrm>
        </p:spPr>
      </p:pic>
      <p:sp>
        <p:nvSpPr>
          <p:cNvPr id="5" name="TextBox 4"/>
          <p:cNvSpPr txBox="1"/>
          <p:nvPr/>
        </p:nvSpPr>
        <p:spPr>
          <a:xfrm>
            <a:off x="7150443" y="2430162"/>
            <a:ext cx="346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WS: Is there skewness</a:t>
            </a:r>
          </a:p>
          <a:p>
            <a:r>
              <a:rPr lang="en-US" dirty="0" smtClean="0"/>
              <a:t>DD: Is the data distribution diverse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39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arrival also  matter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5" y="1602844"/>
            <a:ext cx="5525271" cy="4055493"/>
          </a:xfrm>
        </p:spPr>
      </p:pic>
      <p:sp>
        <p:nvSpPr>
          <p:cNvPr id="5" name="TextBox 4"/>
          <p:cNvSpPr txBox="1"/>
          <p:nvPr/>
        </p:nvSpPr>
        <p:spPr>
          <a:xfrm>
            <a:off x="6919784" y="2347783"/>
            <a:ext cx="3501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very zealous worker who provides all the answers comes when there is 200 HITs.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72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goal: To make Chao92 more fault-tolerant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Especially for the </a:t>
            </a:r>
            <a:r>
              <a:rPr lang="en-US" dirty="0" err="1" smtClean="0"/>
              <a:t>streaker</a:t>
            </a:r>
            <a:r>
              <a:rPr lang="en-US" dirty="0" smtClean="0"/>
              <a:t>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Crowdsourcing power to leverage human intelligence and activity at large scale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19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Streaker</a:t>
            </a:r>
            <a:r>
              <a:rPr lang="en-US" dirty="0" smtClean="0"/>
              <a:t>-Tolerant completeness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basic estimator model works?</a:t>
            </a:r>
          </a:p>
          <a:p>
            <a:endParaRPr lang="en-US" dirty="0"/>
          </a:p>
          <a:p>
            <a:r>
              <a:rPr lang="en-US" dirty="0" smtClean="0"/>
              <a:t>How Chao92 estimator works?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27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basic model works</a:t>
            </a:r>
            <a:br>
              <a:rPr lang="en-US" dirty="0" smtClean="0"/>
            </a:br>
            <a:r>
              <a:rPr lang="en-US" dirty="0" smtClean="0"/>
              <a:t>Some important terms and notions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we want to estimate how many different majors are there in UIUC.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 – total majors #, from 1 to N, CS is 1, ECE is 2, for example</a:t>
                </a:r>
              </a:p>
              <a:p>
                <a:pPr marL="0" indent="0">
                  <a:buNone/>
                </a:pPr>
                <a:r>
                  <a:rPr lang="en-US" dirty="0" smtClean="0"/>
                  <a:t>c - # of distinct majors in a sample, say in a classroom(Siebel 1104)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1" dirty="0" smtClean="0"/>
                  <a:t>- </a:t>
                </a:r>
                <a:r>
                  <a:rPr lang="en-US" sz="2400" dirty="0" smtClean="0"/>
                  <a:t># of elements in the sample belongs to major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, lets say </a:t>
                </a:r>
                <a:r>
                  <a:rPr lang="en-US" sz="2400" b="1" dirty="0" smtClean="0"/>
                  <a:t>n</a:t>
                </a:r>
                <a:r>
                  <a:rPr lang="en-US" sz="1200" b="1" dirty="0"/>
                  <a:t>1</a:t>
                </a:r>
                <a:r>
                  <a:rPr lang="en-US" sz="1200" b="1" dirty="0" smtClean="0"/>
                  <a:t> 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= 20, 20 CS majors in this classroom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b="1" dirty="0" smtClean="0"/>
                  <a:t> </a:t>
                </a:r>
                <a:r>
                  <a:rPr lang="en-US" sz="2400" dirty="0" smtClean="0"/>
                  <a:t>– Probability that an element from major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is saw in a random classroom.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1" dirty="0" smtClean="0"/>
                  <a:t>– </a:t>
                </a:r>
                <a:r>
                  <a:rPr lang="en-US" sz="2400" dirty="0" smtClean="0"/>
                  <a:t>In a sample (classroom (Siebel 1104)), number of majors that have exactly j students.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400" dirty="0" smtClean="0"/>
                  <a:t> is at least 1 in our example</a:t>
                </a:r>
                <a:endParaRPr lang="en-US" sz="1400" dirty="0"/>
              </a:p>
              <a:p>
                <a:pPr marL="0" indent="0">
                  <a:buNone/>
                </a:pPr>
                <a:endParaRPr lang="en-US" sz="14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911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Chao92 works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 (Capital!) Sample Coverage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(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in our sample)</a:t>
                </a:r>
              </a:p>
              <a:p>
                <a:pPr marL="0" indent="0">
                  <a:buNone/>
                </a:pPr>
                <a:r>
                  <a:rPr lang="en-US" dirty="0" smtClean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unknown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Good-Turing estimator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Coefficient of variance (CV)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, for measure the skew of different class (major in our example)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Higher CV indicates higher variance</a:t>
                </a:r>
              </a:p>
              <a:p>
                <a:pPr marL="0" indent="0">
                  <a:buNone/>
                </a:pPr>
                <a:r>
                  <a:rPr lang="en-US" dirty="0" smtClean="0"/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if CV = 0,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equal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501" r="-348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13650"/>
            <a:ext cx="3152775" cy="40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125" y="5682307"/>
            <a:ext cx="4267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1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Chao92 works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4357" y="174977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Coefficient of variance (CV)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, for measure the skew of different class (major in our example)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Higher CV indicates higher variance</a:t>
                </a:r>
              </a:p>
              <a:p>
                <a:pPr marL="0" indent="0">
                  <a:buNone/>
                </a:pPr>
                <a:r>
                  <a:rPr lang="en-US" dirty="0" smtClean="0"/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, if CV = 0,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equal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Again we need to estimate CV, by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357" y="1749770"/>
                <a:ext cx="10515600" cy="4351338"/>
              </a:xfrm>
              <a:blipFill rotWithShape="0">
                <a:blip r:embed="rId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05229"/>
            <a:ext cx="3152775" cy="40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482" y="3114804"/>
            <a:ext cx="4267200" cy="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460" y="4926226"/>
            <a:ext cx="58197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99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Chao92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782" y="2155289"/>
            <a:ext cx="6429375" cy="149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7524" y="4448432"/>
            <a:ext cx="709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/>
              <a:t>is the estimated total major numbers in our example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449" y="4115315"/>
            <a:ext cx="13620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8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25" y="3179145"/>
            <a:ext cx="266700" cy="485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we can see why Chao92 not works so well in a more theoretical views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2289" y="2583356"/>
            <a:ext cx="2209800" cy="685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63329" y="2741590"/>
                <a:ext cx="65120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entirely depends on # of singleton class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When a very zealous worker comes and provide so many distinct answers would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, therefore       would become smaller, and results in a over estimate of N.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29" y="2741590"/>
                <a:ext cx="651201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43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807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Since the problem lies on f-statistic, we should alter them to let the estimator more robust.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Find out those worker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outliers, </a:t>
                </a:r>
                <a:r>
                  <a:rPr lang="en-US" dirty="0" err="1" smtClean="0"/>
                  <a:t>streakers</a:t>
                </a:r>
                <a:r>
                  <a:rPr lang="en-US" dirty="0" smtClean="0"/>
                  <a:t> or “repeaters”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Traditional Outlier definitions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674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some modification of traditional mean and </a:t>
            </a:r>
            <a:r>
              <a:rPr lang="en-US" dirty="0" err="1" smtClean="0"/>
              <a:t>std</a:t>
            </a:r>
            <a:r>
              <a:rPr lang="en-US" dirty="0" smtClean="0"/>
              <a:t> calculation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4289"/>
            <a:ext cx="7038975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4" y="3642840"/>
            <a:ext cx="5057775" cy="1114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6822" y="4757265"/>
            <a:ext cx="530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Bring into the final equation and we get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85902"/>
            <a:ext cx="58293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21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2750279"/>
            <a:ext cx="5915025" cy="96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30000 HITS on both well-defined sets like NBA teams, US states as well as more open ended sets like restaurants in SF serving scallops</a:t>
            </a:r>
          </a:p>
          <a:p>
            <a:r>
              <a:rPr lang="en-US" dirty="0" smtClean="0"/>
              <a:t>Error metric:                                                                       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error metric depends on both bias and time cost to convergence.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More penalty is given on later bias than on the beginning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22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853" y="1690688"/>
            <a:ext cx="10649882" cy="437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9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Crowdsource for database query processing. (</a:t>
            </a:r>
            <a:r>
              <a:rPr lang="en-US" dirty="0" err="1" smtClean="0"/>
              <a:t>CrowdDB</a:t>
            </a:r>
            <a:r>
              <a:rPr lang="en-US" dirty="0" smtClean="0"/>
              <a:t>, </a:t>
            </a:r>
            <a:r>
              <a:rPr lang="en-US" dirty="0" err="1" smtClean="0"/>
              <a:t>Qurk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Crowds to perform query  operations like subjective comparison, fuzzy matching,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59" y="1915297"/>
            <a:ext cx="11763830" cy="34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9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Walking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 = False, DD = False</a:t>
            </a:r>
          </a:p>
          <a:p>
            <a:r>
              <a:rPr lang="en-US" dirty="0" smtClean="0"/>
              <a:t>All the worker seems to give the answer following a similar pattern, say alphabetically.</a:t>
            </a:r>
          </a:p>
          <a:p>
            <a:r>
              <a:rPr lang="en-US" dirty="0" smtClean="0"/>
              <a:t>An extreme case is list all the months in a year. Most people from Jan, Feb, Mar, Apr….</a:t>
            </a:r>
          </a:p>
          <a:p>
            <a:r>
              <a:rPr lang="en-US" dirty="0" smtClean="0"/>
              <a:t>Result in underestimate</a:t>
            </a:r>
          </a:p>
        </p:txBody>
      </p:sp>
    </p:spTree>
    <p:extLst>
      <p:ext uri="{BB962C8B-B14F-4D97-AF65-F5344CB8AC3E}">
        <p14:creationId xmlns:p14="http://schemas.microsoft.com/office/powerpoint/2010/main" val="326342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Selecting which entity is “Italy”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9" y="2151963"/>
            <a:ext cx="2085790" cy="1387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60" y="1690688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20" y="1786367"/>
            <a:ext cx="2368749" cy="17527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39" y="4270418"/>
            <a:ext cx="3196281" cy="2131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4" y="3760186"/>
            <a:ext cx="3635632" cy="2726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3" y="4270417"/>
            <a:ext cx="3203489" cy="22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5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Latency, cost and accuracy of people</a:t>
            </a:r>
          </a:p>
          <a:p>
            <a:pPr marL="0" indent="0">
              <a:buNone/>
            </a:pPr>
            <a:r>
              <a:rPr lang="en-US" dirty="0" smtClean="0"/>
              <a:t>(However, we do not concern about these)</a:t>
            </a:r>
          </a:p>
        </p:txBody>
      </p:sp>
    </p:spTree>
    <p:extLst>
      <p:ext uri="{BB962C8B-B14F-4D97-AF65-F5344CB8AC3E}">
        <p14:creationId xmlns:p14="http://schemas.microsoft.com/office/powerpoint/2010/main" val="174200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Closed-World Assumption does not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Closed-World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Everything we don’t know (or does not show in our database tables) is false.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0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Traditional Relational Database based on Closed World Assumption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12953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Kobe</a:t>
                      </a:r>
                      <a:r>
                        <a:rPr lang="en-US" baseline="0" dirty="0" smtClean="0"/>
                        <a:t> Bryant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2006-01-22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Michal</a:t>
                      </a:r>
                      <a:r>
                        <a:rPr lang="en-US" baseline="0" dirty="0" smtClean="0"/>
                        <a:t> Jordan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1986-04-20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Lebron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James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2005-03-20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3772930"/>
            <a:ext cx="926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NAME FROM TABLE WHERE SCORE &lt; 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2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872</Words>
  <Application>Microsoft Office PowerPoint</Application>
  <PresentationFormat>Widescreen</PresentationFormat>
  <Paragraphs>176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Crowdsourced Enumeration Queries</vt:lpstr>
      <vt:lpstr>Introduction</vt:lpstr>
      <vt:lpstr>Motivation</vt:lpstr>
      <vt:lpstr>Motivation</vt:lpstr>
      <vt:lpstr>Example: Selecting which entity is “Italy”</vt:lpstr>
      <vt:lpstr>Challenges</vt:lpstr>
      <vt:lpstr>Challenges</vt:lpstr>
      <vt:lpstr>Closed-World Assumption</vt:lpstr>
      <vt:lpstr>Example: Traditional Relational Database based on Closed World Assumption</vt:lpstr>
      <vt:lpstr>Wait…</vt:lpstr>
      <vt:lpstr>Open World Assumption</vt:lpstr>
      <vt:lpstr>So, when is the query Complete?</vt:lpstr>
      <vt:lpstr>Some inspiration</vt:lpstr>
      <vt:lpstr>Some inspiration</vt:lpstr>
      <vt:lpstr>Background: How CrowdDB works</vt:lpstr>
      <vt:lpstr>When can we stop the procedure</vt:lpstr>
      <vt:lpstr>Luckily, we have Chao92  </vt:lpstr>
      <vt:lpstr>Consider a query</vt:lpstr>
      <vt:lpstr>What we got</vt:lpstr>
      <vt:lpstr>What is wrong with Chao92</vt:lpstr>
      <vt:lpstr>What is wrong with Chao92</vt:lpstr>
      <vt:lpstr>How do we model the impact of humans</vt:lpstr>
      <vt:lpstr>Seems work, but…</vt:lpstr>
      <vt:lpstr>Impact of Worker skew</vt:lpstr>
      <vt:lpstr>Impact of Worker skew</vt:lpstr>
      <vt:lpstr>Why work skew matters?  Imagine two extreme scenarios</vt:lpstr>
      <vt:lpstr>Cross impact of worker skew and data distribution</vt:lpstr>
      <vt:lpstr>Worker arrival also  matter</vt:lpstr>
      <vt:lpstr>Our goal: To make Chao92 more fault-tolerant </vt:lpstr>
      <vt:lpstr>Streaker-Tolerant completeness estimator</vt:lpstr>
      <vt:lpstr>How basic model works Some important terms and notions</vt:lpstr>
      <vt:lpstr>How Chao92 works</vt:lpstr>
      <vt:lpstr>How Chao92 works</vt:lpstr>
      <vt:lpstr>How Chao92 works</vt:lpstr>
      <vt:lpstr>So, we can see why Chao92 not works so well in a more theoretical views</vt:lpstr>
      <vt:lpstr>Idea</vt:lpstr>
      <vt:lpstr>By some modification of traditional mean and std calculation</vt:lpstr>
      <vt:lpstr>Experiment</vt:lpstr>
      <vt:lpstr>Experiment1</vt:lpstr>
      <vt:lpstr>Experiment2</vt:lpstr>
      <vt:lpstr>List Walking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Crowdsourced Enumeration Queries</dc:title>
  <dc:creator>Shan, Ruihan</dc:creator>
  <cp:lastModifiedBy>Shan, Ruihan</cp:lastModifiedBy>
  <cp:revision>28</cp:revision>
  <dcterms:created xsi:type="dcterms:W3CDTF">2015-09-13T00:56:40Z</dcterms:created>
  <dcterms:modified xsi:type="dcterms:W3CDTF">2015-09-13T04:50:21Z</dcterms:modified>
</cp:coreProperties>
</file>