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69422" y="8807450"/>
            <a:ext cx="122555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>
                <a:solidFill>
                  <a:srgbClr val="5C86B9"/>
                </a:solidFill>
              </a:rPr>
              <a:t>Presentation by </a:t>
            </a:r>
            <a:r>
              <a:rPr b="1" i="1">
                <a:solidFill>
                  <a:srgbClr val="5C86B9"/>
                </a:solidFill>
              </a:rPr>
              <a:t>Parijat Mazumdar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90" sz="4500">
                <a:solidFill>
                  <a:srgbClr val="314864"/>
                </a:solidFill>
              </a:rPr>
              <a:t>CrowdDB</a:t>
            </a:r>
            <a:r>
              <a:rPr spc="-85" sz="4300">
                <a:solidFill>
                  <a:srgbClr val="314864"/>
                </a:solidFill>
              </a:rPr>
              <a:t> : </a:t>
            </a:r>
            <a:r>
              <a:rPr spc="-84" sz="4200">
                <a:solidFill>
                  <a:srgbClr val="314864"/>
                </a:solidFill>
              </a:rPr>
              <a:t>Answering queries with Crowdsourcing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Michael Franklin et al., SIGMOD’11</a:t>
            </a:r>
          </a:p>
        </p:txBody>
      </p:sp>
      <p:pic>
        <p:nvPicPr>
          <p:cNvPr id="50" name="Screen Shot 2014-09-16 at 8.10.5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93" y="973148"/>
            <a:ext cx="5892614" cy="5694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Query Processing</a:t>
            </a:r>
          </a:p>
        </p:txBody>
      </p:sp>
      <p:sp>
        <p:nvSpPr>
          <p:cNvPr id="96" name="Shape 96"/>
          <p:cNvSpPr/>
          <p:nvPr/>
        </p:nvSpPr>
        <p:spPr>
          <a:xfrm>
            <a:off x="-15789" y="2743327"/>
            <a:ext cx="1303637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Extended operators called crowd operators</a:t>
            </a:r>
            <a:endParaRPr sz="3000">
              <a:solidFill>
                <a:srgbClr val="324863"/>
              </a:solidFill>
            </a:endParaRPr>
          </a:p>
          <a:p>
            <a:pPr lvl="3" marL="9144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b="1" sz="3000">
                <a:solidFill>
                  <a:srgbClr val="324863"/>
                </a:solidFill>
              </a:rPr>
              <a:t>CrowdProbe</a:t>
            </a:r>
            <a:r>
              <a:rPr sz="3000">
                <a:solidFill>
                  <a:srgbClr val="324863"/>
                </a:solidFill>
              </a:rPr>
              <a:t> collects missing information in CROWD columns/tables</a:t>
            </a:r>
            <a:endParaRPr sz="3000">
              <a:solidFill>
                <a:srgbClr val="324863"/>
              </a:solidFill>
            </a:endParaRPr>
          </a:p>
          <a:p>
            <a:pPr lvl="3" marL="9144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b="1" sz="3000">
                <a:solidFill>
                  <a:srgbClr val="324863"/>
                </a:solidFill>
              </a:rPr>
              <a:t>CrowdJoin </a:t>
            </a:r>
            <a:r>
              <a:rPr sz="3000">
                <a:solidFill>
                  <a:srgbClr val="324863"/>
                </a:solidFill>
              </a:rPr>
              <a:t>collects new tuples from inner relation</a:t>
            </a:r>
            <a:endParaRPr sz="3000">
              <a:solidFill>
                <a:srgbClr val="324863"/>
              </a:solidFill>
            </a:endParaRPr>
          </a:p>
          <a:p>
            <a:pPr lvl="3" marL="9144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b="1" sz="3000">
                <a:solidFill>
                  <a:srgbClr val="324863"/>
                </a:solidFill>
              </a:rPr>
              <a:t>CrowdCompare </a:t>
            </a:r>
            <a:r>
              <a:rPr sz="3000">
                <a:solidFill>
                  <a:srgbClr val="324863"/>
                </a:solidFill>
              </a:rPr>
              <a:t>implements CROWDEQUAL, CROWDORDER </a:t>
            </a:r>
          </a:p>
        </p:txBody>
      </p:sp>
      <p:sp>
        <p:nvSpPr>
          <p:cNvPr id="97" name="Shape 97"/>
          <p:cNvSpPr/>
          <p:nvPr/>
        </p:nvSpPr>
        <p:spPr>
          <a:xfrm>
            <a:off x="221170" y="4994417"/>
            <a:ext cx="761683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Overall task of crowd operators 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Create HITs and HIT groups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Collect results from AMT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Quality control through majority voting</a:t>
            </a:r>
          </a:p>
        </p:txBody>
      </p:sp>
      <p:sp>
        <p:nvSpPr>
          <p:cNvPr id="98" name="Shape 98"/>
          <p:cNvSpPr/>
          <p:nvPr/>
        </p:nvSpPr>
        <p:spPr>
          <a:xfrm>
            <a:off x="235914" y="7258208"/>
            <a:ext cx="10850130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Rule-based optimiser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Batch size, number of assignments and price per HIT fixed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Predicate push-down, join ordering, delete optimisation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Better alternative :  Cost-based optimiser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Query Processing : Example</a:t>
            </a:r>
          </a:p>
        </p:txBody>
      </p:sp>
      <p:pic>
        <p:nvPicPr>
          <p:cNvPr id="101" name="Screen Shot 2014-09-18 at 1.13.0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677" y="3168380"/>
            <a:ext cx="12423446" cy="3983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Results :  Micro-tasks</a:t>
            </a:r>
          </a:p>
        </p:txBody>
      </p:sp>
      <p:pic>
        <p:nvPicPr>
          <p:cNvPr id="104" name="Screen Shot 2014-09-17 at 2.15.3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828" y="3598517"/>
            <a:ext cx="11945144" cy="435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209723" y="8140210"/>
            <a:ext cx="125853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Tradeoff between HITs completed per unit time and % completion of HITs</a:t>
            </a:r>
          </a:p>
        </p:txBody>
      </p:sp>
      <p:sp>
        <p:nvSpPr>
          <p:cNvPr id="106" name="Shape 106"/>
          <p:cNvSpPr/>
          <p:nvPr/>
        </p:nvSpPr>
        <p:spPr>
          <a:xfrm>
            <a:off x="3462734" y="2798105"/>
            <a:ext cx="607933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HITs Group size vs Responsiveness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Results : Micro-tasks</a:t>
            </a:r>
          </a:p>
        </p:txBody>
      </p:sp>
      <p:pic>
        <p:nvPicPr>
          <p:cNvPr id="109" name="Screen Shot 2014-09-17 at 2.25.3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103" y="4420003"/>
            <a:ext cx="5633188" cy="374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Screen Shot 2014-09-17 at 2.27.51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9702" y="4420003"/>
            <a:ext cx="5286484" cy="374043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611070" y="8458458"/>
            <a:ext cx="378725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% of HITs fully completed</a:t>
            </a:r>
          </a:p>
        </p:txBody>
      </p:sp>
      <p:sp>
        <p:nvSpPr>
          <p:cNvPr id="112" name="Shape 112"/>
          <p:cNvSpPr/>
          <p:nvPr/>
        </p:nvSpPr>
        <p:spPr>
          <a:xfrm>
            <a:off x="6712329" y="8458458"/>
            <a:ext cx="598123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% of HITs with at least 1 assignment done</a:t>
            </a:r>
          </a:p>
        </p:txBody>
      </p:sp>
      <p:sp>
        <p:nvSpPr>
          <p:cNvPr id="113" name="Shape 113"/>
          <p:cNvSpPr/>
          <p:nvPr/>
        </p:nvSpPr>
        <p:spPr>
          <a:xfrm>
            <a:off x="4173481" y="3031844"/>
            <a:ext cx="465783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Reward vs Responsiveness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Results : Micro-tasks</a:t>
            </a:r>
          </a:p>
        </p:txBody>
      </p:sp>
      <p:pic>
        <p:nvPicPr>
          <p:cNvPr id="116" name="Screen Shot 2014-09-17 at 2.44.4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8118" y="2859515"/>
            <a:ext cx="6128564" cy="434411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164828" y="7573943"/>
            <a:ext cx="1044557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Skewed distribution : Community of fan turkers cultivated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No variation in error rate between fan turkers and others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Results : Complex queries</a:t>
            </a:r>
          </a:p>
        </p:txBody>
      </p:sp>
      <p:sp>
        <p:nvSpPr>
          <p:cNvPr id="120" name="Shape 120"/>
          <p:cNvSpPr/>
          <p:nvPr/>
        </p:nvSpPr>
        <p:spPr>
          <a:xfrm>
            <a:off x="-70059" y="2752788"/>
            <a:ext cx="10656157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Entity resolution on company names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4 non-uniform company names match to 100 companies (10 per HIT)</a:t>
            </a:r>
            <a:endParaRPr sz="25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Majority vote produces correct result always</a:t>
            </a:r>
          </a:p>
        </p:txBody>
      </p:sp>
      <p:sp>
        <p:nvSpPr>
          <p:cNvPr id="121" name="Shape 121"/>
          <p:cNvSpPr/>
          <p:nvPr/>
        </p:nvSpPr>
        <p:spPr>
          <a:xfrm>
            <a:off x="-99548" y="4238142"/>
            <a:ext cx="856109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Ordering pictures in terms of relevance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Majority voting based ranking matches expert ranking</a:t>
            </a:r>
          </a:p>
        </p:txBody>
      </p:sp>
      <p:sp>
        <p:nvSpPr>
          <p:cNvPr id="122" name="Shape 122"/>
          <p:cNvSpPr/>
          <p:nvPr/>
        </p:nvSpPr>
        <p:spPr>
          <a:xfrm>
            <a:off x="-25400" y="7028484"/>
            <a:ext cx="13055601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Joining </a:t>
            </a:r>
            <a:r>
              <a:rPr i="1" sz="3000">
                <a:solidFill>
                  <a:srgbClr val="324863"/>
                </a:solidFill>
              </a:rPr>
              <a:t>Professors</a:t>
            </a:r>
            <a:r>
              <a:rPr sz="3000">
                <a:solidFill>
                  <a:srgbClr val="324863"/>
                </a:solidFill>
              </a:rPr>
              <a:t> and </a:t>
            </a:r>
            <a:r>
              <a:rPr i="1" sz="3000">
                <a:solidFill>
                  <a:srgbClr val="324863"/>
                </a:solidFill>
              </a:rPr>
              <a:t>Departments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Method 1 : first professor details collected, then department details</a:t>
            </a:r>
            <a:endParaRPr sz="25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Method 2 :  denormalized version, professor and department details collected together</a:t>
            </a:r>
            <a:endParaRPr sz="25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Method 1 outperforms Method 2 in accuracy</a:t>
            </a:r>
            <a:endParaRPr sz="25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➡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24863"/>
                </a:solidFill>
              </a:rPr>
              <a:t> Unclear instructions, turkers submitted professors’ phone numbers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7459334" y="5541704"/>
            <a:ext cx="4662255" cy="1939098"/>
            <a:chOff x="0" y="0"/>
            <a:chExt cx="4662253" cy="1939097"/>
          </a:xfrm>
        </p:grpSpPr>
        <p:sp>
          <p:nvSpPr>
            <p:cNvPr id="123" name="Shape 123"/>
            <p:cNvSpPr/>
            <p:nvPr/>
          </p:nvSpPr>
          <p:spPr>
            <a:xfrm>
              <a:off x="76603" y="8697"/>
              <a:ext cx="4509047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t>SELECT p.name, p.email, d.name, d.phone</a:t>
              </a:r>
            </a:p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t>FROM   Professor p, Department d</a:t>
              </a:r>
            </a:p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t>WHERE  p.department = d.name AND</a:t>
              </a:r>
            </a:p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t>       p.university = d.university AND</a:t>
              </a:r>
            </a:p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t>       p.name = "[name of a professor]"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0"/>
              <a:ext cx="4662254" cy="1652901"/>
            </a:xfrm>
            <a:prstGeom prst="rect">
              <a:avLst/>
            </a:prstGeom>
            <a:noFill/>
            <a:ln w="12700" cap="flat">
              <a:solidFill>
                <a:srgbClr val="3D5B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Other observations</a:t>
            </a:r>
          </a:p>
        </p:txBody>
      </p:sp>
      <p:sp>
        <p:nvSpPr>
          <p:cNvPr id="128" name="Shape 128"/>
          <p:cNvSpPr/>
          <p:nvPr/>
        </p:nvSpPr>
        <p:spPr>
          <a:xfrm>
            <a:off x="545552" y="3313403"/>
            <a:ext cx="11501216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Relationship of requester with turkers is long-term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Keep workers happy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Implement less stringent approval standards 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Good interface design and precise instructions matter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Simple design changes like adding “None of the above” option</a:t>
            </a:r>
            <a:endParaRPr sz="3000">
              <a:solidFill>
                <a:srgbClr val="324863"/>
              </a:solidFill>
            </a:endParaRPr>
          </a:p>
          <a:p>
            <a:pPr lvl="2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can improve quality dramatically.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Related Works</a:t>
            </a:r>
          </a:p>
        </p:txBody>
      </p:sp>
      <p:sp>
        <p:nvSpPr>
          <p:cNvPr id="131" name="Shape 131"/>
          <p:cNvSpPr/>
          <p:nvPr/>
        </p:nvSpPr>
        <p:spPr>
          <a:xfrm>
            <a:off x="220274" y="2733305"/>
            <a:ext cx="1256425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Related work in database systems : 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Oracle forms : Automatic interface generation from metadata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Dealing with open-world nature using operation limiting, top N optimisations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Dealing with performance volatility using adaptive query processing</a:t>
            </a:r>
          </a:p>
        </p:txBody>
      </p:sp>
      <p:sp>
        <p:nvSpPr>
          <p:cNvPr id="132" name="Shape 132"/>
          <p:cNvSpPr/>
          <p:nvPr/>
        </p:nvSpPr>
        <p:spPr>
          <a:xfrm>
            <a:off x="220274" y="5968089"/>
            <a:ext cx="1256425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Related work in CrowdSourcing :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Qurk : SQL plus UDF (Appeared in CIDR’11)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Crowdsourced database using datalog (Appeared in CIDR’11)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TurKit , toolkit for programming iterative algorithms in crowd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Quality control and response time optimisation in CrowdSearch</a:t>
            </a:r>
            <a:endParaRPr sz="30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Thank You!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CrowdDB : Motivation</a:t>
            </a:r>
          </a:p>
        </p:txBody>
      </p:sp>
      <p:sp>
        <p:nvSpPr>
          <p:cNvPr id="53" name="Shape 53"/>
          <p:cNvSpPr/>
          <p:nvPr/>
        </p:nvSpPr>
        <p:spPr>
          <a:xfrm>
            <a:off x="483781" y="2958149"/>
            <a:ext cx="95126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Two fundamental problems with present RDBMSs :</a:t>
            </a:r>
            <a:endParaRPr sz="3000">
              <a:solidFill>
                <a:srgbClr val="324863"/>
              </a:solidFill>
            </a:endParaRPr>
          </a:p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Closed World Assumption</a:t>
            </a:r>
            <a:endParaRPr sz="3000">
              <a:solidFill>
                <a:srgbClr val="324863"/>
              </a:solidFill>
            </a:endParaRPr>
          </a:p>
          <a:p>
            <a:pPr lvl="0" marL="401052" indent="-401052" algn="l">
              <a:buClr>
                <a:srgbClr val="5C86B9"/>
              </a:buClr>
              <a:buSzPct val="70000"/>
              <a:buFont typeface="Zapf Dingbats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Extremely literal </a:t>
            </a:r>
          </a:p>
        </p:txBody>
      </p:sp>
      <p:sp>
        <p:nvSpPr>
          <p:cNvPr id="54" name="Shape 54"/>
          <p:cNvSpPr/>
          <p:nvPr/>
        </p:nvSpPr>
        <p:spPr>
          <a:xfrm>
            <a:off x="2635063" y="4675212"/>
            <a:ext cx="773467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SELECT </a:t>
            </a:r>
            <a:r>
              <a:rPr i="1" sz="3000">
                <a:solidFill>
                  <a:srgbClr val="324863"/>
                </a:solidFill>
              </a:rPr>
              <a:t>market_capitalization</a:t>
            </a:r>
            <a:r>
              <a:rPr sz="3000">
                <a:solidFill>
                  <a:srgbClr val="324863"/>
                </a:solidFill>
              </a:rPr>
              <a:t> FROM </a:t>
            </a:r>
            <a:r>
              <a:rPr i="1" sz="3000">
                <a:solidFill>
                  <a:srgbClr val="324863"/>
                </a:solidFill>
              </a:rPr>
              <a:t>company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WHERE </a:t>
            </a:r>
            <a:r>
              <a:rPr i="1" sz="3000">
                <a:solidFill>
                  <a:srgbClr val="324863"/>
                </a:solidFill>
              </a:rPr>
              <a:t>name</a:t>
            </a:r>
            <a:r>
              <a:rPr sz="3000">
                <a:solidFill>
                  <a:srgbClr val="324863"/>
                </a:solidFill>
              </a:rPr>
              <a:t> = “I.B.M”</a:t>
            </a:r>
          </a:p>
        </p:txBody>
      </p:sp>
      <p:sp>
        <p:nvSpPr>
          <p:cNvPr id="55" name="Shape 55"/>
          <p:cNvSpPr/>
          <p:nvPr/>
        </p:nvSpPr>
        <p:spPr>
          <a:xfrm>
            <a:off x="2635063" y="4599012"/>
            <a:ext cx="7734674" cy="1270001"/>
          </a:xfrm>
          <a:prstGeom prst="rect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495143" y="6043508"/>
            <a:ext cx="110618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Entity Resolution : easy for humans, difficult for computers</a:t>
            </a:r>
          </a:p>
        </p:txBody>
      </p:sp>
      <p:sp>
        <p:nvSpPr>
          <p:cNvPr id="57" name="Shape 57"/>
          <p:cNvSpPr/>
          <p:nvPr/>
        </p:nvSpPr>
        <p:spPr>
          <a:xfrm>
            <a:off x="428744" y="6821253"/>
            <a:ext cx="1119466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Get the best of both sides :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Human power for subjective compare and finding new data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Traditional RDBMs for heavy lifting data manipulations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Design considerations</a:t>
            </a:r>
          </a:p>
        </p:txBody>
      </p:sp>
      <p:sp>
        <p:nvSpPr>
          <p:cNvPr id="60" name="Shape 60"/>
          <p:cNvSpPr/>
          <p:nvPr/>
        </p:nvSpPr>
        <p:spPr>
          <a:xfrm>
            <a:off x="905439" y="3147872"/>
            <a:ext cx="11193922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Design considerations for CrowdDB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b="1" sz="3000">
                <a:solidFill>
                  <a:srgbClr val="324863"/>
                </a:solidFill>
              </a:rPr>
              <a:t>Performance and variability</a:t>
            </a:r>
            <a:r>
              <a:rPr sz="3000">
                <a:solidFill>
                  <a:srgbClr val="324863"/>
                </a:solidFill>
              </a:rPr>
              <a:t> : Humans are slow, inaccurate, </a:t>
            </a:r>
            <a:endParaRPr sz="3000">
              <a:solidFill>
                <a:srgbClr val="324863"/>
              </a:solidFill>
            </a:endParaRPr>
          </a:p>
          <a:p>
            <a:pPr lvl="2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costly, variable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b="1" sz="3000">
                <a:solidFill>
                  <a:srgbClr val="324863"/>
                </a:solidFill>
              </a:rPr>
              <a:t>Task design and ambiguity</a:t>
            </a:r>
            <a:r>
              <a:rPr sz="3000">
                <a:solidFill>
                  <a:srgbClr val="324863"/>
                </a:solidFill>
              </a:rPr>
              <a:t> : Natural language is inherently</a:t>
            </a:r>
            <a:endParaRPr sz="3000">
              <a:solidFill>
                <a:srgbClr val="324863"/>
              </a:solidFill>
            </a:endParaRPr>
          </a:p>
          <a:p>
            <a:pPr lvl="2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ambiguous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</a:t>
            </a:r>
            <a:r>
              <a:rPr b="1" sz="3000">
                <a:solidFill>
                  <a:srgbClr val="324863"/>
                </a:solidFill>
              </a:rPr>
              <a:t>Affinity and learning</a:t>
            </a:r>
            <a:r>
              <a:rPr sz="3000">
                <a:solidFill>
                  <a:srgbClr val="324863"/>
                </a:solidFill>
              </a:rPr>
              <a:t> : Workers develop relationships with</a:t>
            </a:r>
            <a:endParaRPr sz="3000">
              <a:solidFill>
                <a:srgbClr val="324863"/>
              </a:solidFill>
            </a:endParaRPr>
          </a:p>
          <a:p>
            <a:pPr lvl="2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requesters, skills for certain kind of HITs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 </a:t>
            </a:r>
            <a:r>
              <a:rPr b="1" sz="3000">
                <a:solidFill>
                  <a:srgbClr val="324863"/>
                </a:solidFill>
              </a:rPr>
              <a:t>Open world</a:t>
            </a:r>
            <a:r>
              <a:rPr sz="3000">
                <a:solidFill>
                  <a:srgbClr val="324863"/>
                </a:solidFill>
              </a:rPr>
              <a:t> : Possibly unbounded number of answers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355600" y="444500"/>
            <a:ext cx="7930906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CrowdDB : Overview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55600" y="2984500"/>
            <a:ext cx="6199501" cy="63246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000"/>
              <a:t>Query database using CrowdSQL : slight extension of standard SQL</a:t>
            </a:r>
            <a:endParaRPr sz="3000"/>
          </a:p>
          <a:p>
            <a:pPr lvl="0">
              <a:defRPr sz="1800"/>
            </a:pPr>
            <a:r>
              <a:rPr sz="3000"/>
              <a:t>Automatic UI generation</a:t>
            </a:r>
            <a:endParaRPr sz="3000"/>
          </a:p>
          <a:p>
            <a:pPr lvl="0">
              <a:defRPr sz="1800"/>
            </a:pPr>
            <a:r>
              <a:rPr sz="3000"/>
              <a:t>Automatic interaction with crowdsourcing marketplace</a:t>
            </a:r>
            <a:endParaRPr sz="3000"/>
          </a:p>
          <a:p>
            <a:pPr lvl="0">
              <a:defRPr sz="1800"/>
            </a:pPr>
            <a:r>
              <a:rPr sz="3000"/>
              <a:t>Automatically store results obtained from crowd into database for future use.</a:t>
            </a:r>
          </a:p>
        </p:txBody>
      </p:sp>
      <p:pic>
        <p:nvPicPr>
          <p:cNvPr id="64" name="Screen Shot 2014-09-16 at 8.10.5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7293" y="3299648"/>
            <a:ext cx="5892614" cy="5694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Amazon Mechanical Turk (AMT)</a:t>
            </a:r>
          </a:p>
        </p:txBody>
      </p:sp>
      <p:sp>
        <p:nvSpPr>
          <p:cNvPr id="67" name="Shape 67"/>
          <p:cNvSpPr/>
          <p:nvPr/>
        </p:nvSpPr>
        <p:spPr>
          <a:xfrm>
            <a:off x="751978" y="3068043"/>
            <a:ext cx="969994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HIT : smallest entity of work a worker can accept to do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Assignment : Replicas of same HIT for majority voting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HIT Group : Similar HITs put together</a:t>
            </a:r>
          </a:p>
        </p:txBody>
      </p:sp>
      <p:sp>
        <p:nvSpPr>
          <p:cNvPr id="68" name="Shape 68"/>
          <p:cNvSpPr/>
          <p:nvPr/>
        </p:nvSpPr>
        <p:spPr>
          <a:xfrm>
            <a:off x="737233" y="5948318"/>
            <a:ext cx="10496551" cy="400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AMT API :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i="1" sz="3000">
                <a:solidFill>
                  <a:srgbClr val="324863"/>
                </a:solidFill>
              </a:rPr>
              <a:t>createHIT</a:t>
            </a:r>
            <a:r>
              <a:rPr sz="3000">
                <a:solidFill>
                  <a:srgbClr val="324863"/>
                </a:solidFill>
              </a:rPr>
              <a:t>(HIT parameters) → HitID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i="1" sz="3000">
                <a:solidFill>
                  <a:srgbClr val="324863"/>
                </a:solidFill>
              </a:rPr>
              <a:t>getAssignmentsForHIT</a:t>
            </a:r>
            <a:r>
              <a:rPr sz="3000">
                <a:solidFill>
                  <a:srgbClr val="324863"/>
                </a:solidFill>
              </a:rPr>
              <a:t>(HitID)→list(asnId,workerId,answer)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i="1" sz="3000">
                <a:solidFill>
                  <a:srgbClr val="324863"/>
                </a:solidFill>
              </a:rPr>
              <a:t>approveAssignment</a:t>
            </a:r>
            <a:r>
              <a:rPr sz="3000">
                <a:solidFill>
                  <a:srgbClr val="324863"/>
                </a:solidFill>
              </a:rPr>
              <a:t>(asnID)/</a:t>
            </a:r>
            <a:r>
              <a:rPr i="1" sz="3000">
                <a:solidFill>
                  <a:srgbClr val="324863"/>
                </a:solidFill>
              </a:rPr>
              <a:t>rejectAssignment</a:t>
            </a:r>
            <a:r>
              <a:rPr sz="3000">
                <a:solidFill>
                  <a:srgbClr val="324863"/>
                </a:solidFill>
              </a:rPr>
              <a:t>(asnID)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  <a:r>
              <a:rPr i="1" sz="3000">
                <a:solidFill>
                  <a:srgbClr val="324863"/>
                </a:solidFill>
              </a:rPr>
              <a:t>forceExpireHIT</a:t>
            </a:r>
            <a:r>
              <a:rPr sz="3000">
                <a:solidFill>
                  <a:srgbClr val="324863"/>
                </a:solidFill>
              </a:rPr>
              <a:t>(HitID)</a:t>
            </a:r>
            <a:endParaRPr sz="3000">
              <a:solidFill>
                <a:srgbClr val="324863"/>
              </a:solidFill>
            </a:endParaRPr>
          </a:p>
          <a:p>
            <a:pPr lvl="0" marL="91440" indent="-91440" algn="l" defTabSz="457200">
              <a:spcBef>
                <a:spcPts val="1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i="1" sz="1200">
              <a:latin typeface="Times"/>
              <a:ea typeface="Times"/>
              <a:cs typeface="Times"/>
              <a:sym typeface="Times"/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CrowdSQL : Incomplete data</a:t>
            </a:r>
          </a:p>
        </p:txBody>
      </p:sp>
      <p:sp>
        <p:nvSpPr>
          <p:cNvPr id="71" name="Shape 71"/>
          <p:cNvSpPr/>
          <p:nvPr/>
        </p:nvSpPr>
        <p:spPr>
          <a:xfrm>
            <a:off x="498481" y="3097533"/>
            <a:ext cx="475346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special keyword : CROWD </a:t>
            </a:r>
          </a:p>
        </p:txBody>
      </p:sp>
      <p:sp>
        <p:nvSpPr>
          <p:cNvPr id="72" name="Shape 72"/>
          <p:cNvSpPr/>
          <p:nvPr/>
        </p:nvSpPr>
        <p:spPr>
          <a:xfrm>
            <a:off x="541351" y="3803350"/>
            <a:ext cx="4431805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3000" u="sng">
                <a:solidFill>
                  <a:srgbClr val="324863"/>
                </a:solidFill>
              </a:rPr>
              <a:t>Crowdsourced Columns</a:t>
            </a:r>
            <a:endParaRPr b="1" sz="3000" u="sng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CREATE TABLE Department (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university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name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url </a:t>
            </a:r>
            <a:r>
              <a:rPr sz="2300">
                <a:solidFill>
                  <a:srgbClr val="A53234"/>
                </a:solidFill>
              </a:rPr>
              <a:t>CROWD</a:t>
            </a:r>
            <a:r>
              <a:rPr sz="2300">
                <a:solidFill>
                  <a:srgbClr val="324863"/>
                </a:solidFill>
              </a:rPr>
              <a:t>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phone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primary key (university, name) );</a:t>
            </a:r>
          </a:p>
        </p:txBody>
      </p:sp>
      <p:sp>
        <p:nvSpPr>
          <p:cNvPr id="73" name="Shape 73"/>
          <p:cNvSpPr/>
          <p:nvPr/>
        </p:nvSpPr>
        <p:spPr>
          <a:xfrm>
            <a:off x="7264019" y="2908475"/>
            <a:ext cx="7088630" cy="504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3000" u="sng">
                <a:solidFill>
                  <a:srgbClr val="324863"/>
                </a:solidFill>
              </a:rPr>
              <a:t>Crowdsourced Tables</a:t>
            </a:r>
            <a:endParaRPr b="1" sz="3000" u="sng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CREATE </a:t>
            </a:r>
            <a:r>
              <a:rPr sz="2300">
                <a:solidFill>
                  <a:srgbClr val="A53234"/>
                </a:solidFill>
              </a:rPr>
              <a:t>CROWD</a:t>
            </a:r>
            <a:r>
              <a:rPr sz="2300">
                <a:solidFill>
                  <a:srgbClr val="324863"/>
                </a:solidFill>
              </a:rPr>
              <a:t> TABLE Professors (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name STRING PRIMARY KEY,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email STRING UNIQUE,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university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department STRING,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FOREIGN KEY (university, department)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REF Department(university, name) );</a:t>
            </a:r>
          </a:p>
        </p:txBody>
      </p:sp>
      <p:sp>
        <p:nvSpPr>
          <p:cNvPr id="74" name="Shape 74"/>
          <p:cNvSpPr/>
          <p:nvPr/>
        </p:nvSpPr>
        <p:spPr>
          <a:xfrm flipV="1">
            <a:off x="6293029" y="3980752"/>
            <a:ext cx="1" cy="2895601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146750" y="7283155"/>
            <a:ext cx="721154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special keyword : CNULL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Crowd equivalent of NULL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CNULL values get filled during queries </a:t>
            </a:r>
          </a:p>
        </p:txBody>
      </p:sp>
      <p:sp>
        <p:nvSpPr>
          <p:cNvPr id="76" name="Shape 76"/>
          <p:cNvSpPr/>
          <p:nvPr/>
        </p:nvSpPr>
        <p:spPr>
          <a:xfrm>
            <a:off x="8468115" y="7924742"/>
            <a:ext cx="404381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SELECT url from Department</a:t>
            </a:r>
            <a:endParaRPr sz="23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24863"/>
                </a:solidFill>
              </a:rPr>
              <a:t>WHERE name = “math”</a:t>
            </a:r>
          </a:p>
        </p:txBody>
      </p:sp>
      <p:sp>
        <p:nvSpPr>
          <p:cNvPr id="77" name="Shape 77"/>
          <p:cNvSpPr/>
          <p:nvPr/>
        </p:nvSpPr>
        <p:spPr>
          <a:xfrm>
            <a:off x="8462461" y="7942712"/>
            <a:ext cx="4055123" cy="827660"/>
          </a:xfrm>
          <a:prstGeom prst="rect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CrowdSQL : Comparisons</a:t>
            </a:r>
          </a:p>
        </p:txBody>
      </p:sp>
      <p:sp>
        <p:nvSpPr>
          <p:cNvPr id="80" name="Shape 80"/>
          <p:cNvSpPr/>
          <p:nvPr/>
        </p:nvSpPr>
        <p:spPr>
          <a:xfrm>
            <a:off x="457084" y="3082788"/>
            <a:ext cx="297198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CROWDEQUAL</a:t>
            </a:r>
          </a:p>
        </p:txBody>
      </p:sp>
      <p:sp>
        <p:nvSpPr>
          <p:cNvPr id="81" name="Shape 81"/>
          <p:cNvSpPr/>
          <p:nvPr/>
        </p:nvSpPr>
        <p:spPr>
          <a:xfrm>
            <a:off x="467874" y="6217701"/>
            <a:ext cx="295040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CROWDORDER</a:t>
            </a:r>
          </a:p>
        </p:txBody>
      </p:sp>
      <p:sp>
        <p:nvSpPr>
          <p:cNvPr id="82" name="Shape 82"/>
          <p:cNvSpPr/>
          <p:nvPr/>
        </p:nvSpPr>
        <p:spPr>
          <a:xfrm>
            <a:off x="3738810" y="4318000"/>
            <a:ext cx="552718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SELECT name FROM Professor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WHERE department </a:t>
            </a:r>
            <a:r>
              <a:rPr sz="3000">
                <a:solidFill>
                  <a:srgbClr val="A53234"/>
                </a:solidFill>
              </a:rPr>
              <a:t>~=</a:t>
            </a:r>
            <a:r>
              <a:rPr sz="3000">
                <a:solidFill>
                  <a:srgbClr val="324863"/>
                </a:solidFill>
              </a:rPr>
              <a:t> “CS”</a:t>
            </a:r>
          </a:p>
        </p:txBody>
      </p:sp>
      <p:sp>
        <p:nvSpPr>
          <p:cNvPr id="83" name="Shape 83"/>
          <p:cNvSpPr/>
          <p:nvPr/>
        </p:nvSpPr>
        <p:spPr>
          <a:xfrm>
            <a:off x="3035684" y="7130922"/>
            <a:ext cx="739385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SELECT p from picture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WHERE subject = “Golden Gate Bridge”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ORDER BY </a:t>
            </a:r>
            <a:r>
              <a:rPr sz="3000">
                <a:solidFill>
                  <a:srgbClr val="A53234"/>
                </a:solidFill>
              </a:rPr>
              <a:t>CROWDORDER</a:t>
            </a:r>
            <a:r>
              <a:rPr sz="3000">
                <a:solidFill>
                  <a:srgbClr val="324863"/>
                </a:solidFill>
              </a:rPr>
              <a:t>(p,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“Which picture visualises better %subject”)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Basic UI generation</a:t>
            </a:r>
          </a:p>
        </p:txBody>
      </p:sp>
      <p:pic>
        <p:nvPicPr>
          <p:cNvPr id="86" name="Screen Shot 2014-09-17 at 12.08.0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027015"/>
            <a:ext cx="12293600" cy="369957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26130" y="7353300"/>
            <a:ext cx="740557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UI Templates are created at compile time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Instantiated at run-time for each tuple</a:t>
            </a:r>
            <a:endParaRPr sz="3000">
              <a:solidFill>
                <a:srgbClr val="324863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Can be edited by application developers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Multi-relational UI generation</a:t>
            </a:r>
          </a:p>
        </p:txBody>
      </p:sp>
      <p:pic>
        <p:nvPicPr>
          <p:cNvPr id="90" name="Screen Shot 2014-09-17 at 12.25.09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328" y="6235826"/>
            <a:ext cx="12406144" cy="337623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4797950" y="8070977"/>
            <a:ext cx="1440832" cy="433068"/>
          </a:xfrm>
          <a:prstGeom prst="rect">
            <a:avLst/>
          </a:prstGeom>
          <a:ln w="25400">
            <a:solidFill>
              <a:srgbClr val="A53234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Shape 92"/>
          <p:cNvSpPr/>
          <p:nvPr/>
        </p:nvSpPr>
        <p:spPr>
          <a:xfrm>
            <a:off x="412850" y="2743327"/>
            <a:ext cx="879228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Foreign key references a non-crowdsourced table: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Drop-down box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Ajax-based “suggest” function</a:t>
            </a:r>
          </a:p>
        </p:txBody>
      </p:sp>
      <p:sp>
        <p:nvSpPr>
          <p:cNvPr id="93" name="Shape 93"/>
          <p:cNvSpPr/>
          <p:nvPr/>
        </p:nvSpPr>
        <p:spPr>
          <a:xfrm>
            <a:off x="412850" y="4489577"/>
            <a:ext cx="86844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Foreign key references a crowdsourced table: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Normalised interface with “suggest” function</a:t>
            </a:r>
            <a:endParaRPr sz="3000">
              <a:solidFill>
                <a:srgbClr val="324863"/>
              </a:solidFill>
            </a:endParaRPr>
          </a:p>
          <a:p>
            <a:pPr lvl="2" marL="6858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Denormalized interface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